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6" r:id="rId2"/>
    <p:sldId id="257" r:id="rId3"/>
    <p:sldId id="307" r:id="rId4"/>
    <p:sldId id="308" r:id="rId5"/>
    <p:sldId id="259" r:id="rId6"/>
    <p:sldId id="260" r:id="rId7"/>
    <p:sldId id="306" r:id="rId8"/>
    <p:sldId id="311" r:id="rId9"/>
    <p:sldId id="309" r:id="rId10"/>
    <p:sldId id="312" r:id="rId11"/>
    <p:sldId id="313" r:id="rId12"/>
    <p:sldId id="304" r:id="rId13"/>
    <p:sldId id="268" r:id="rId14"/>
    <p:sldId id="319" r:id="rId15"/>
    <p:sldId id="310" r:id="rId16"/>
    <p:sldId id="314" r:id="rId17"/>
    <p:sldId id="315" r:id="rId18"/>
    <p:sldId id="269" r:id="rId19"/>
    <p:sldId id="318" r:id="rId20"/>
    <p:sldId id="270" r:id="rId21"/>
    <p:sldId id="320" r:id="rId22"/>
    <p:sldId id="317" r:id="rId23"/>
    <p:sldId id="305" r:id="rId24"/>
    <p:sldId id="262" r:id="rId25"/>
    <p:sldId id="263" r:id="rId26"/>
    <p:sldId id="267" r:id="rId27"/>
    <p:sldId id="316" r:id="rId28"/>
    <p:sldId id="322" r:id="rId29"/>
    <p:sldId id="266" r:id="rId30"/>
    <p:sldId id="321" r:id="rId31"/>
    <p:sldId id="30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83" d="100"/>
          <a:sy n="83" d="100"/>
        </p:scale>
        <p:origin x="45"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2FA429-51BB-44E3-A50A-B2F59B3812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67E644-1B7B-43C8-B3EB-23CBBC82329D}">
      <dgm:prSet/>
      <dgm:spPr/>
      <dgm:t>
        <a:bodyPr/>
        <a:lstStyle/>
        <a:p>
          <a:r>
            <a:rPr lang="en-US" dirty="0">
              <a:solidFill>
                <a:schemeClr val="bg1"/>
              </a:solidFill>
            </a:rPr>
            <a:t>Option A1</a:t>
          </a:r>
        </a:p>
      </dgm:t>
    </dgm:pt>
    <dgm:pt modelId="{CE24B351-E030-453A-8BA8-8AC88C5E7306}" type="parTrans" cxnId="{7988F43C-4004-48DA-88BE-9C8E15838D09}">
      <dgm:prSet/>
      <dgm:spPr/>
      <dgm:t>
        <a:bodyPr/>
        <a:lstStyle/>
        <a:p>
          <a:endParaRPr lang="en-US"/>
        </a:p>
      </dgm:t>
    </dgm:pt>
    <dgm:pt modelId="{A14C6AD3-4AC8-4625-87B0-8F5CE68C6FC8}" type="sibTrans" cxnId="{7988F43C-4004-48DA-88BE-9C8E15838D09}">
      <dgm:prSet/>
      <dgm:spPr/>
      <dgm:t>
        <a:bodyPr/>
        <a:lstStyle/>
        <a:p>
          <a:endParaRPr lang="en-US"/>
        </a:p>
      </dgm:t>
    </dgm:pt>
    <dgm:pt modelId="{7A610F01-A721-4041-A509-705414314155}">
      <dgm:prSet/>
      <dgm:spPr/>
      <dgm:t>
        <a:bodyPr/>
        <a:lstStyle/>
        <a:p>
          <a:r>
            <a:rPr lang="en-US" dirty="0">
              <a:solidFill>
                <a:schemeClr val="bg1"/>
              </a:solidFill>
            </a:rPr>
            <a:t>Option A2</a:t>
          </a:r>
        </a:p>
      </dgm:t>
    </dgm:pt>
    <dgm:pt modelId="{78556260-5DE8-4237-A448-46CD22966F55}" type="parTrans" cxnId="{95687246-1565-4816-9D94-5E356C1BA65B}">
      <dgm:prSet/>
      <dgm:spPr/>
      <dgm:t>
        <a:bodyPr/>
        <a:lstStyle/>
        <a:p>
          <a:endParaRPr lang="en-US"/>
        </a:p>
      </dgm:t>
    </dgm:pt>
    <dgm:pt modelId="{2DB44ADC-CFF7-488B-A95D-E2EAE08084E4}" type="sibTrans" cxnId="{95687246-1565-4816-9D94-5E356C1BA65B}">
      <dgm:prSet/>
      <dgm:spPr/>
      <dgm:t>
        <a:bodyPr/>
        <a:lstStyle/>
        <a:p>
          <a:endParaRPr lang="en-US"/>
        </a:p>
      </dgm:t>
    </dgm:pt>
    <dgm:pt modelId="{311DC484-02DD-42B4-AE04-FE6D75D361DB}" type="pres">
      <dgm:prSet presAssocID="{B32FA429-51BB-44E3-A50A-B2F59B3812BB}" presName="linear" presStyleCnt="0">
        <dgm:presLayoutVars>
          <dgm:animLvl val="lvl"/>
          <dgm:resizeHandles val="exact"/>
        </dgm:presLayoutVars>
      </dgm:prSet>
      <dgm:spPr/>
    </dgm:pt>
    <dgm:pt modelId="{957C58CB-4F28-47CC-B20F-19C9799C6085}" type="pres">
      <dgm:prSet presAssocID="{E367E644-1B7B-43C8-B3EB-23CBBC82329D}" presName="parentText" presStyleLbl="node1" presStyleIdx="0" presStyleCnt="2" custScaleY="19495" custLinFactNeighborY="32043">
        <dgm:presLayoutVars>
          <dgm:chMax val="0"/>
          <dgm:bulletEnabled val="1"/>
        </dgm:presLayoutVars>
      </dgm:prSet>
      <dgm:spPr/>
    </dgm:pt>
    <dgm:pt modelId="{6A95B455-C9DE-4969-9B64-927ED0294BC5}" type="pres">
      <dgm:prSet presAssocID="{A14C6AD3-4AC8-4625-87B0-8F5CE68C6FC8}" presName="spacer" presStyleCnt="0"/>
      <dgm:spPr/>
    </dgm:pt>
    <dgm:pt modelId="{D3CB6353-2186-4DC2-BAA3-866E83A77476}" type="pres">
      <dgm:prSet presAssocID="{7A610F01-A721-4041-A509-705414314155}" presName="parentText" presStyleLbl="node1" presStyleIdx="1" presStyleCnt="2" custScaleY="20568" custLinFactNeighborY="3170">
        <dgm:presLayoutVars>
          <dgm:chMax val="0"/>
          <dgm:bulletEnabled val="1"/>
        </dgm:presLayoutVars>
      </dgm:prSet>
      <dgm:spPr/>
    </dgm:pt>
  </dgm:ptLst>
  <dgm:cxnLst>
    <dgm:cxn modelId="{849AEB17-347F-4825-A6E1-72B5476E2E23}" type="presOf" srcId="{B32FA429-51BB-44E3-A50A-B2F59B3812BB}" destId="{311DC484-02DD-42B4-AE04-FE6D75D361DB}" srcOrd="0" destOrd="0" presId="urn:microsoft.com/office/officeart/2005/8/layout/vList2"/>
    <dgm:cxn modelId="{B86EFE2F-A340-4D52-BE42-86DEEDA0360E}" type="presOf" srcId="{7A610F01-A721-4041-A509-705414314155}" destId="{D3CB6353-2186-4DC2-BAA3-866E83A77476}" srcOrd="0" destOrd="0" presId="urn:microsoft.com/office/officeart/2005/8/layout/vList2"/>
    <dgm:cxn modelId="{7988F43C-4004-48DA-88BE-9C8E15838D09}" srcId="{B32FA429-51BB-44E3-A50A-B2F59B3812BB}" destId="{E367E644-1B7B-43C8-B3EB-23CBBC82329D}" srcOrd="0" destOrd="0" parTransId="{CE24B351-E030-453A-8BA8-8AC88C5E7306}" sibTransId="{A14C6AD3-4AC8-4625-87B0-8F5CE68C6FC8}"/>
    <dgm:cxn modelId="{95687246-1565-4816-9D94-5E356C1BA65B}" srcId="{B32FA429-51BB-44E3-A50A-B2F59B3812BB}" destId="{7A610F01-A721-4041-A509-705414314155}" srcOrd="1" destOrd="0" parTransId="{78556260-5DE8-4237-A448-46CD22966F55}" sibTransId="{2DB44ADC-CFF7-488B-A95D-E2EAE08084E4}"/>
    <dgm:cxn modelId="{8C591FB9-B0FF-4AE1-B041-7F1CE20A9CA0}" type="presOf" srcId="{E367E644-1B7B-43C8-B3EB-23CBBC82329D}" destId="{957C58CB-4F28-47CC-B20F-19C9799C6085}" srcOrd="0" destOrd="0" presId="urn:microsoft.com/office/officeart/2005/8/layout/vList2"/>
    <dgm:cxn modelId="{DBA35B6E-F63E-449B-91DF-727AB110A083}" type="presParOf" srcId="{311DC484-02DD-42B4-AE04-FE6D75D361DB}" destId="{957C58CB-4F28-47CC-B20F-19C9799C6085}" srcOrd="0" destOrd="0" presId="urn:microsoft.com/office/officeart/2005/8/layout/vList2"/>
    <dgm:cxn modelId="{E1859A65-C1DE-4C21-B9D6-FA5E85136342}" type="presParOf" srcId="{311DC484-02DD-42B4-AE04-FE6D75D361DB}" destId="{6A95B455-C9DE-4969-9B64-927ED0294BC5}" srcOrd="1" destOrd="0" presId="urn:microsoft.com/office/officeart/2005/8/layout/vList2"/>
    <dgm:cxn modelId="{BE383C47-F572-4D7F-BDE2-6585F3BDF058}" type="presParOf" srcId="{311DC484-02DD-42B4-AE04-FE6D75D361DB}" destId="{D3CB6353-2186-4DC2-BAA3-866E83A77476}"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2FA429-51BB-44E3-A50A-B2F59B3812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67E644-1B7B-43C8-B3EB-23CBBC82329D}">
      <dgm:prSet/>
      <dgm:spPr/>
      <dgm:t>
        <a:bodyPr/>
        <a:lstStyle/>
        <a:p>
          <a:r>
            <a:rPr lang="en-US" dirty="0">
              <a:solidFill>
                <a:schemeClr val="bg1"/>
              </a:solidFill>
            </a:rPr>
            <a:t>Option E </a:t>
          </a:r>
          <a:r>
            <a:rPr lang="en-US" b="1" dirty="0">
              <a:solidFill>
                <a:schemeClr val="accent6">
                  <a:lumMod val="50000"/>
                </a:schemeClr>
              </a:solidFill>
              <a:latin typeface="Arial" panose="020B0604020202020204" pitchFamily="34" charset="0"/>
              <a:cs typeface="Arial" panose="020B0604020202020204" pitchFamily="34" charset="0"/>
            </a:rPr>
            <a:t>**NEW for 2022**</a:t>
          </a:r>
          <a:endParaRPr lang="en-US" dirty="0">
            <a:solidFill>
              <a:schemeClr val="accent6">
                <a:lumMod val="50000"/>
              </a:schemeClr>
            </a:solidFill>
          </a:endParaRPr>
        </a:p>
      </dgm:t>
    </dgm:pt>
    <dgm:pt modelId="{CE24B351-E030-453A-8BA8-8AC88C5E7306}" type="parTrans" cxnId="{7988F43C-4004-48DA-88BE-9C8E15838D09}">
      <dgm:prSet/>
      <dgm:spPr/>
      <dgm:t>
        <a:bodyPr/>
        <a:lstStyle/>
        <a:p>
          <a:endParaRPr lang="en-US"/>
        </a:p>
      </dgm:t>
    </dgm:pt>
    <dgm:pt modelId="{A14C6AD3-4AC8-4625-87B0-8F5CE68C6FC8}" type="sibTrans" cxnId="{7988F43C-4004-48DA-88BE-9C8E15838D09}">
      <dgm:prSet/>
      <dgm:spPr/>
      <dgm:t>
        <a:bodyPr/>
        <a:lstStyle/>
        <a:p>
          <a:endParaRPr lang="en-US"/>
        </a:p>
      </dgm:t>
    </dgm:pt>
    <dgm:pt modelId="{7A610F01-A721-4041-A509-705414314155}">
      <dgm:prSet/>
      <dgm:spPr/>
      <dgm:t>
        <a:bodyPr/>
        <a:lstStyle/>
        <a:p>
          <a:r>
            <a:rPr lang="en-US" dirty="0">
              <a:solidFill>
                <a:schemeClr val="bg1"/>
              </a:solidFill>
            </a:rPr>
            <a:t>Option F </a:t>
          </a:r>
          <a:r>
            <a:rPr lang="en-US" b="1" dirty="0">
              <a:solidFill>
                <a:schemeClr val="accent6">
                  <a:lumMod val="50000"/>
                </a:schemeClr>
              </a:solidFill>
              <a:latin typeface="Arial" panose="020B0604020202020204" pitchFamily="34" charset="0"/>
              <a:cs typeface="Arial" panose="020B0604020202020204" pitchFamily="34" charset="0"/>
            </a:rPr>
            <a:t>**NEW for 2022**</a:t>
          </a:r>
          <a:endParaRPr lang="en-US" dirty="0">
            <a:solidFill>
              <a:schemeClr val="accent6">
                <a:lumMod val="50000"/>
              </a:schemeClr>
            </a:solidFill>
          </a:endParaRPr>
        </a:p>
      </dgm:t>
    </dgm:pt>
    <dgm:pt modelId="{78556260-5DE8-4237-A448-46CD22966F55}" type="parTrans" cxnId="{95687246-1565-4816-9D94-5E356C1BA65B}">
      <dgm:prSet/>
      <dgm:spPr/>
      <dgm:t>
        <a:bodyPr/>
        <a:lstStyle/>
        <a:p>
          <a:endParaRPr lang="en-US"/>
        </a:p>
      </dgm:t>
    </dgm:pt>
    <dgm:pt modelId="{2DB44ADC-CFF7-488B-A95D-E2EAE08084E4}" type="sibTrans" cxnId="{95687246-1565-4816-9D94-5E356C1BA65B}">
      <dgm:prSet/>
      <dgm:spPr/>
      <dgm:t>
        <a:bodyPr/>
        <a:lstStyle/>
        <a:p>
          <a:endParaRPr lang="en-US"/>
        </a:p>
      </dgm:t>
    </dgm:pt>
    <dgm:pt modelId="{311DC484-02DD-42B4-AE04-FE6D75D361DB}" type="pres">
      <dgm:prSet presAssocID="{B32FA429-51BB-44E3-A50A-B2F59B3812BB}" presName="linear" presStyleCnt="0">
        <dgm:presLayoutVars>
          <dgm:animLvl val="lvl"/>
          <dgm:resizeHandles val="exact"/>
        </dgm:presLayoutVars>
      </dgm:prSet>
      <dgm:spPr/>
    </dgm:pt>
    <dgm:pt modelId="{957C58CB-4F28-47CC-B20F-19C9799C6085}" type="pres">
      <dgm:prSet presAssocID="{E367E644-1B7B-43C8-B3EB-23CBBC82329D}" presName="parentText" presStyleLbl="node1" presStyleIdx="0" presStyleCnt="2" custScaleY="16185" custLinFactNeighborY="13023">
        <dgm:presLayoutVars>
          <dgm:chMax val="0"/>
          <dgm:bulletEnabled val="1"/>
        </dgm:presLayoutVars>
      </dgm:prSet>
      <dgm:spPr/>
    </dgm:pt>
    <dgm:pt modelId="{6A95B455-C9DE-4969-9B64-927ED0294BC5}" type="pres">
      <dgm:prSet presAssocID="{A14C6AD3-4AC8-4625-87B0-8F5CE68C6FC8}" presName="spacer" presStyleCnt="0"/>
      <dgm:spPr/>
    </dgm:pt>
    <dgm:pt modelId="{D3CB6353-2186-4DC2-BAA3-866E83A77476}" type="pres">
      <dgm:prSet presAssocID="{7A610F01-A721-4041-A509-705414314155}" presName="parentText" presStyleLbl="node1" presStyleIdx="1" presStyleCnt="2" custScaleY="17998">
        <dgm:presLayoutVars>
          <dgm:chMax val="0"/>
          <dgm:bulletEnabled val="1"/>
        </dgm:presLayoutVars>
      </dgm:prSet>
      <dgm:spPr/>
    </dgm:pt>
  </dgm:ptLst>
  <dgm:cxnLst>
    <dgm:cxn modelId="{849AEB17-347F-4825-A6E1-72B5476E2E23}" type="presOf" srcId="{B32FA429-51BB-44E3-A50A-B2F59B3812BB}" destId="{311DC484-02DD-42B4-AE04-FE6D75D361DB}" srcOrd="0" destOrd="0" presId="urn:microsoft.com/office/officeart/2005/8/layout/vList2"/>
    <dgm:cxn modelId="{B86EFE2F-A340-4D52-BE42-86DEEDA0360E}" type="presOf" srcId="{7A610F01-A721-4041-A509-705414314155}" destId="{D3CB6353-2186-4DC2-BAA3-866E83A77476}" srcOrd="0" destOrd="0" presId="urn:microsoft.com/office/officeart/2005/8/layout/vList2"/>
    <dgm:cxn modelId="{7988F43C-4004-48DA-88BE-9C8E15838D09}" srcId="{B32FA429-51BB-44E3-A50A-B2F59B3812BB}" destId="{E367E644-1B7B-43C8-B3EB-23CBBC82329D}" srcOrd="0" destOrd="0" parTransId="{CE24B351-E030-453A-8BA8-8AC88C5E7306}" sibTransId="{A14C6AD3-4AC8-4625-87B0-8F5CE68C6FC8}"/>
    <dgm:cxn modelId="{95687246-1565-4816-9D94-5E356C1BA65B}" srcId="{B32FA429-51BB-44E3-A50A-B2F59B3812BB}" destId="{7A610F01-A721-4041-A509-705414314155}" srcOrd="1" destOrd="0" parTransId="{78556260-5DE8-4237-A448-46CD22966F55}" sibTransId="{2DB44ADC-CFF7-488B-A95D-E2EAE08084E4}"/>
    <dgm:cxn modelId="{8C591FB9-B0FF-4AE1-B041-7F1CE20A9CA0}" type="presOf" srcId="{E367E644-1B7B-43C8-B3EB-23CBBC82329D}" destId="{957C58CB-4F28-47CC-B20F-19C9799C6085}" srcOrd="0" destOrd="0" presId="urn:microsoft.com/office/officeart/2005/8/layout/vList2"/>
    <dgm:cxn modelId="{DBA35B6E-F63E-449B-91DF-727AB110A083}" type="presParOf" srcId="{311DC484-02DD-42B4-AE04-FE6D75D361DB}" destId="{957C58CB-4F28-47CC-B20F-19C9799C6085}" srcOrd="0" destOrd="0" presId="urn:microsoft.com/office/officeart/2005/8/layout/vList2"/>
    <dgm:cxn modelId="{E1859A65-C1DE-4C21-B9D6-FA5E85136342}" type="presParOf" srcId="{311DC484-02DD-42B4-AE04-FE6D75D361DB}" destId="{6A95B455-C9DE-4969-9B64-927ED0294BC5}" srcOrd="1" destOrd="0" presId="urn:microsoft.com/office/officeart/2005/8/layout/vList2"/>
    <dgm:cxn modelId="{BE383C47-F572-4D7F-BDE2-6585F3BDF058}" type="presParOf" srcId="{311DC484-02DD-42B4-AE04-FE6D75D361DB}" destId="{D3CB6353-2186-4DC2-BAA3-866E83A77476}" srcOrd="2"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2FA429-51BB-44E3-A50A-B2F59B3812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67E644-1B7B-43C8-B3EB-23CBBC82329D}">
      <dgm:prSet/>
      <dgm:spPr/>
      <dgm:t>
        <a:bodyPr/>
        <a:lstStyle/>
        <a:p>
          <a:r>
            <a:rPr lang="en-US" dirty="0">
              <a:solidFill>
                <a:schemeClr val="bg1"/>
              </a:solidFill>
            </a:rPr>
            <a:t>● All certification bodies must offer this type of unannounced audit</a:t>
          </a:r>
        </a:p>
      </dgm:t>
    </dgm:pt>
    <dgm:pt modelId="{CE24B351-E030-453A-8BA8-8AC88C5E7306}" type="parTrans" cxnId="{7988F43C-4004-48DA-88BE-9C8E15838D09}">
      <dgm:prSet/>
      <dgm:spPr/>
      <dgm:t>
        <a:bodyPr/>
        <a:lstStyle/>
        <a:p>
          <a:endParaRPr lang="en-US"/>
        </a:p>
      </dgm:t>
    </dgm:pt>
    <dgm:pt modelId="{A14C6AD3-4AC8-4625-87B0-8F5CE68C6FC8}" type="sibTrans" cxnId="{7988F43C-4004-48DA-88BE-9C8E15838D09}">
      <dgm:prSet/>
      <dgm:spPr/>
      <dgm:t>
        <a:bodyPr/>
        <a:lstStyle/>
        <a:p>
          <a:endParaRPr lang="en-US"/>
        </a:p>
      </dgm:t>
    </dgm:pt>
    <dgm:pt modelId="{7A610F01-A721-4041-A509-705414314155}">
      <dgm:prSet/>
      <dgm:spPr/>
      <dgm:t>
        <a:bodyPr/>
        <a:lstStyle/>
        <a:p>
          <a:r>
            <a:rPr lang="en-US" dirty="0">
              <a:solidFill>
                <a:schemeClr val="bg1"/>
              </a:solidFill>
            </a:rPr>
            <a:t>● UA replaces regular audit</a:t>
          </a:r>
        </a:p>
      </dgm:t>
    </dgm:pt>
    <dgm:pt modelId="{78556260-5DE8-4237-A448-46CD22966F55}" type="parTrans" cxnId="{95687246-1565-4816-9D94-5E356C1BA65B}">
      <dgm:prSet/>
      <dgm:spPr/>
      <dgm:t>
        <a:bodyPr/>
        <a:lstStyle/>
        <a:p>
          <a:endParaRPr lang="en-US"/>
        </a:p>
      </dgm:t>
    </dgm:pt>
    <dgm:pt modelId="{2DB44ADC-CFF7-488B-A95D-E2EAE08084E4}" type="sibTrans" cxnId="{95687246-1565-4816-9D94-5E356C1BA65B}">
      <dgm:prSet/>
      <dgm:spPr/>
      <dgm:t>
        <a:bodyPr/>
        <a:lstStyle/>
        <a:p>
          <a:endParaRPr lang="en-US"/>
        </a:p>
      </dgm:t>
    </dgm:pt>
    <dgm:pt modelId="{A15949D1-07B3-4C54-984E-6B61F1DB64A1}">
      <dgm:prSet/>
      <dgm:spPr/>
      <dgm:t>
        <a:bodyPr/>
        <a:lstStyle/>
        <a:p>
          <a:r>
            <a:rPr lang="en-US" dirty="0">
              <a:solidFill>
                <a:schemeClr val="bg1"/>
              </a:solidFill>
            </a:rPr>
            <a:t>● UA must occur when activities that need to be observed are happening within the operation (e.g., harvesting, packing, etc.)</a:t>
          </a:r>
        </a:p>
      </dgm:t>
    </dgm:pt>
    <dgm:pt modelId="{D5BDCDEA-2548-48DE-8E73-119934B92E1D}" type="parTrans" cxnId="{E74E7FE0-A35C-466B-9927-B1D10F005511}">
      <dgm:prSet/>
      <dgm:spPr/>
      <dgm:t>
        <a:bodyPr/>
        <a:lstStyle/>
        <a:p>
          <a:endParaRPr lang="en-US"/>
        </a:p>
      </dgm:t>
    </dgm:pt>
    <dgm:pt modelId="{8E7DF582-9D1D-435E-862A-6CC79877E9A1}" type="sibTrans" cxnId="{E74E7FE0-A35C-466B-9927-B1D10F005511}">
      <dgm:prSet/>
      <dgm:spPr/>
      <dgm:t>
        <a:bodyPr/>
        <a:lstStyle/>
        <a:p>
          <a:endParaRPr lang="en-US"/>
        </a:p>
      </dgm:t>
    </dgm:pt>
    <dgm:pt modelId="{FCF40FA8-26F7-439F-977B-25A55CFF6855}">
      <dgm:prSet/>
      <dgm:spPr/>
      <dgm:t>
        <a:bodyPr/>
        <a:lstStyle/>
        <a:p>
          <a:r>
            <a:rPr lang="en-US" dirty="0">
              <a:solidFill>
                <a:schemeClr val="bg1"/>
              </a:solidFill>
            </a:rPr>
            <a:t>● Scoping of appropriate timing happens early in the year, BUT…</a:t>
          </a:r>
        </a:p>
      </dgm:t>
    </dgm:pt>
    <dgm:pt modelId="{67A02B50-119E-4C04-ACE0-012AA37D8603}" type="parTrans" cxnId="{44BF8FD5-A075-4256-B89A-736B313D28D9}">
      <dgm:prSet/>
      <dgm:spPr/>
      <dgm:t>
        <a:bodyPr/>
        <a:lstStyle/>
        <a:p>
          <a:endParaRPr lang="en-US"/>
        </a:p>
      </dgm:t>
    </dgm:pt>
    <dgm:pt modelId="{AC9E1F07-A892-40C1-81AD-94B41BE87E82}" type="sibTrans" cxnId="{44BF8FD5-A075-4256-B89A-736B313D28D9}">
      <dgm:prSet/>
      <dgm:spPr/>
      <dgm:t>
        <a:bodyPr/>
        <a:lstStyle/>
        <a:p>
          <a:endParaRPr lang="en-US"/>
        </a:p>
      </dgm:t>
    </dgm:pt>
    <dgm:pt modelId="{B159B5C9-3F66-40D6-B009-690AC395B0AB}">
      <dgm:prSet/>
      <dgm:spPr/>
      <dgm:t>
        <a:bodyPr/>
        <a:lstStyle/>
        <a:p>
          <a:r>
            <a:rPr lang="en-US" dirty="0">
              <a:solidFill>
                <a:schemeClr val="bg1"/>
              </a:solidFill>
            </a:rPr>
            <a:t>● The operation receives NO advance notice of the date or time of the auditor’s arrival</a:t>
          </a:r>
        </a:p>
      </dgm:t>
    </dgm:pt>
    <dgm:pt modelId="{3BFE8F94-D806-46EF-8B0D-34823DAF467E}" type="parTrans" cxnId="{E6CF7749-BE85-4C99-9904-111FB6D5AD72}">
      <dgm:prSet/>
      <dgm:spPr/>
      <dgm:t>
        <a:bodyPr/>
        <a:lstStyle/>
        <a:p>
          <a:endParaRPr lang="en-US"/>
        </a:p>
      </dgm:t>
    </dgm:pt>
    <dgm:pt modelId="{858B9542-34FA-4B7F-922B-762A99B3EBAD}" type="sibTrans" cxnId="{E6CF7749-BE85-4C99-9904-111FB6D5AD72}">
      <dgm:prSet/>
      <dgm:spPr/>
      <dgm:t>
        <a:bodyPr/>
        <a:lstStyle/>
        <a:p>
          <a:endParaRPr lang="en-US"/>
        </a:p>
      </dgm:t>
    </dgm:pt>
    <dgm:pt modelId="{311DC484-02DD-42B4-AE04-FE6D75D361DB}" type="pres">
      <dgm:prSet presAssocID="{B32FA429-51BB-44E3-A50A-B2F59B3812BB}" presName="linear" presStyleCnt="0">
        <dgm:presLayoutVars>
          <dgm:animLvl val="lvl"/>
          <dgm:resizeHandles val="exact"/>
        </dgm:presLayoutVars>
      </dgm:prSet>
      <dgm:spPr/>
    </dgm:pt>
    <dgm:pt modelId="{957C58CB-4F28-47CC-B20F-19C9799C6085}" type="pres">
      <dgm:prSet presAssocID="{E367E644-1B7B-43C8-B3EB-23CBBC82329D}" presName="parentText" presStyleLbl="node1" presStyleIdx="0" presStyleCnt="5">
        <dgm:presLayoutVars>
          <dgm:chMax val="0"/>
          <dgm:bulletEnabled val="1"/>
        </dgm:presLayoutVars>
      </dgm:prSet>
      <dgm:spPr/>
    </dgm:pt>
    <dgm:pt modelId="{6A95B455-C9DE-4969-9B64-927ED0294BC5}" type="pres">
      <dgm:prSet presAssocID="{A14C6AD3-4AC8-4625-87B0-8F5CE68C6FC8}" presName="spacer" presStyleCnt="0"/>
      <dgm:spPr/>
    </dgm:pt>
    <dgm:pt modelId="{D3CB6353-2186-4DC2-BAA3-866E83A77476}" type="pres">
      <dgm:prSet presAssocID="{7A610F01-A721-4041-A509-705414314155}" presName="parentText" presStyleLbl="node1" presStyleIdx="1" presStyleCnt="5">
        <dgm:presLayoutVars>
          <dgm:chMax val="0"/>
          <dgm:bulletEnabled val="1"/>
        </dgm:presLayoutVars>
      </dgm:prSet>
      <dgm:spPr/>
    </dgm:pt>
    <dgm:pt modelId="{1B126368-B892-445F-B3FE-315FF964ECF7}" type="pres">
      <dgm:prSet presAssocID="{2DB44ADC-CFF7-488B-A95D-E2EAE08084E4}" presName="spacer" presStyleCnt="0"/>
      <dgm:spPr/>
    </dgm:pt>
    <dgm:pt modelId="{555B446E-DEA2-419F-AD39-B80B6590F057}" type="pres">
      <dgm:prSet presAssocID="{A15949D1-07B3-4C54-984E-6B61F1DB64A1}" presName="parentText" presStyleLbl="node1" presStyleIdx="2" presStyleCnt="5">
        <dgm:presLayoutVars>
          <dgm:chMax val="0"/>
          <dgm:bulletEnabled val="1"/>
        </dgm:presLayoutVars>
      </dgm:prSet>
      <dgm:spPr/>
    </dgm:pt>
    <dgm:pt modelId="{825A4379-EBB9-45D5-8B03-3B0E2BAA9856}" type="pres">
      <dgm:prSet presAssocID="{8E7DF582-9D1D-435E-862A-6CC79877E9A1}" presName="spacer" presStyleCnt="0"/>
      <dgm:spPr/>
    </dgm:pt>
    <dgm:pt modelId="{18481464-11FA-4405-8267-774E1747A632}" type="pres">
      <dgm:prSet presAssocID="{FCF40FA8-26F7-439F-977B-25A55CFF6855}" presName="parentText" presStyleLbl="node1" presStyleIdx="3" presStyleCnt="5">
        <dgm:presLayoutVars>
          <dgm:chMax val="0"/>
          <dgm:bulletEnabled val="1"/>
        </dgm:presLayoutVars>
      </dgm:prSet>
      <dgm:spPr/>
    </dgm:pt>
    <dgm:pt modelId="{FDB3E2CA-1300-458C-9462-6EF9B736D296}" type="pres">
      <dgm:prSet presAssocID="{AC9E1F07-A892-40C1-81AD-94B41BE87E82}" presName="spacer" presStyleCnt="0"/>
      <dgm:spPr/>
    </dgm:pt>
    <dgm:pt modelId="{021F3E89-5BF6-4184-BD08-7603EB094007}" type="pres">
      <dgm:prSet presAssocID="{B159B5C9-3F66-40D6-B009-690AC395B0AB}" presName="parentText" presStyleLbl="node1" presStyleIdx="4" presStyleCnt="5">
        <dgm:presLayoutVars>
          <dgm:chMax val="0"/>
          <dgm:bulletEnabled val="1"/>
        </dgm:presLayoutVars>
      </dgm:prSet>
      <dgm:spPr/>
    </dgm:pt>
  </dgm:ptLst>
  <dgm:cxnLst>
    <dgm:cxn modelId="{102EF70F-247E-490D-8496-F5B48C1A610A}" type="presOf" srcId="{B159B5C9-3F66-40D6-B009-690AC395B0AB}" destId="{021F3E89-5BF6-4184-BD08-7603EB094007}" srcOrd="0" destOrd="0" presId="urn:microsoft.com/office/officeart/2005/8/layout/vList2"/>
    <dgm:cxn modelId="{5D795214-C727-4130-8FA1-299CD00490C9}" type="presOf" srcId="{A15949D1-07B3-4C54-984E-6B61F1DB64A1}" destId="{555B446E-DEA2-419F-AD39-B80B6590F057}" srcOrd="0" destOrd="0" presId="urn:microsoft.com/office/officeart/2005/8/layout/vList2"/>
    <dgm:cxn modelId="{849AEB17-347F-4825-A6E1-72B5476E2E23}" type="presOf" srcId="{B32FA429-51BB-44E3-A50A-B2F59B3812BB}" destId="{311DC484-02DD-42B4-AE04-FE6D75D361DB}" srcOrd="0" destOrd="0" presId="urn:microsoft.com/office/officeart/2005/8/layout/vList2"/>
    <dgm:cxn modelId="{B86EFE2F-A340-4D52-BE42-86DEEDA0360E}" type="presOf" srcId="{7A610F01-A721-4041-A509-705414314155}" destId="{D3CB6353-2186-4DC2-BAA3-866E83A77476}" srcOrd="0" destOrd="0" presId="urn:microsoft.com/office/officeart/2005/8/layout/vList2"/>
    <dgm:cxn modelId="{7988F43C-4004-48DA-88BE-9C8E15838D09}" srcId="{B32FA429-51BB-44E3-A50A-B2F59B3812BB}" destId="{E367E644-1B7B-43C8-B3EB-23CBBC82329D}" srcOrd="0" destOrd="0" parTransId="{CE24B351-E030-453A-8BA8-8AC88C5E7306}" sibTransId="{A14C6AD3-4AC8-4625-87B0-8F5CE68C6FC8}"/>
    <dgm:cxn modelId="{95687246-1565-4816-9D94-5E356C1BA65B}" srcId="{B32FA429-51BB-44E3-A50A-B2F59B3812BB}" destId="{7A610F01-A721-4041-A509-705414314155}" srcOrd="1" destOrd="0" parTransId="{78556260-5DE8-4237-A448-46CD22966F55}" sibTransId="{2DB44ADC-CFF7-488B-A95D-E2EAE08084E4}"/>
    <dgm:cxn modelId="{E6CF7749-BE85-4C99-9904-111FB6D5AD72}" srcId="{B32FA429-51BB-44E3-A50A-B2F59B3812BB}" destId="{B159B5C9-3F66-40D6-B009-690AC395B0AB}" srcOrd="4" destOrd="0" parTransId="{3BFE8F94-D806-46EF-8B0D-34823DAF467E}" sibTransId="{858B9542-34FA-4B7F-922B-762A99B3EBAD}"/>
    <dgm:cxn modelId="{8C591FB9-B0FF-4AE1-B041-7F1CE20A9CA0}" type="presOf" srcId="{E367E644-1B7B-43C8-B3EB-23CBBC82329D}" destId="{957C58CB-4F28-47CC-B20F-19C9799C6085}" srcOrd="0" destOrd="0" presId="urn:microsoft.com/office/officeart/2005/8/layout/vList2"/>
    <dgm:cxn modelId="{44BF8FD5-A075-4256-B89A-736B313D28D9}" srcId="{B32FA429-51BB-44E3-A50A-B2F59B3812BB}" destId="{FCF40FA8-26F7-439F-977B-25A55CFF6855}" srcOrd="3" destOrd="0" parTransId="{67A02B50-119E-4C04-ACE0-012AA37D8603}" sibTransId="{AC9E1F07-A892-40C1-81AD-94B41BE87E82}"/>
    <dgm:cxn modelId="{E74E7FE0-A35C-466B-9927-B1D10F005511}" srcId="{B32FA429-51BB-44E3-A50A-B2F59B3812BB}" destId="{A15949D1-07B3-4C54-984E-6B61F1DB64A1}" srcOrd="2" destOrd="0" parTransId="{D5BDCDEA-2548-48DE-8E73-119934B92E1D}" sibTransId="{8E7DF582-9D1D-435E-862A-6CC79877E9A1}"/>
    <dgm:cxn modelId="{8A4D29E5-F9D4-4407-B5C5-C4523AEBC35E}" type="presOf" srcId="{FCF40FA8-26F7-439F-977B-25A55CFF6855}" destId="{18481464-11FA-4405-8267-774E1747A632}" srcOrd="0" destOrd="0" presId="urn:microsoft.com/office/officeart/2005/8/layout/vList2"/>
    <dgm:cxn modelId="{DBA35B6E-F63E-449B-91DF-727AB110A083}" type="presParOf" srcId="{311DC484-02DD-42B4-AE04-FE6D75D361DB}" destId="{957C58CB-4F28-47CC-B20F-19C9799C6085}" srcOrd="0" destOrd="0" presId="urn:microsoft.com/office/officeart/2005/8/layout/vList2"/>
    <dgm:cxn modelId="{E1859A65-C1DE-4C21-B9D6-FA5E85136342}" type="presParOf" srcId="{311DC484-02DD-42B4-AE04-FE6D75D361DB}" destId="{6A95B455-C9DE-4969-9B64-927ED0294BC5}" srcOrd="1" destOrd="0" presId="urn:microsoft.com/office/officeart/2005/8/layout/vList2"/>
    <dgm:cxn modelId="{BE383C47-F572-4D7F-BDE2-6585F3BDF058}" type="presParOf" srcId="{311DC484-02DD-42B4-AE04-FE6D75D361DB}" destId="{D3CB6353-2186-4DC2-BAA3-866E83A77476}" srcOrd="2" destOrd="0" presId="urn:microsoft.com/office/officeart/2005/8/layout/vList2"/>
    <dgm:cxn modelId="{F96846CE-DCB2-4719-BF97-1022DF79A70E}" type="presParOf" srcId="{311DC484-02DD-42B4-AE04-FE6D75D361DB}" destId="{1B126368-B892-445F-B3FE-315FF964ECF7}" srcOrd="3" destOrd="0" presId="urn:microsoft.com/office/officeart/2005/8/layout/vList2"/>
    <dgm:cxn modelId="{259ADAB8-9E9C-44AD-B0D3-994DCC24F5CC}" type="presParOf" srcId="{311DC484-02DD-42B4-AE04-FE6D75D361DB}" destId="{555B446E-DEA2-419F-AD39-B80B6590F057}" srcOrd="4" destOrd="0" presId="urn:microsoft.com/office/officeart/2005/8/layout/vList2"/>
    <dgm:cxn modelId="{120AEA39-A3F5-44B9-9126-19DD35E0090A}" type="presParOf" srcId="{311DC484-02DD-42B4-AE04-FE6D75D361DB}" destId="{825A4379-EBB9-45D5-8B03-3B0E2BAA9856}" srcOrd="5" destOrd="0" presId="urn:microsoft.com/office/officeart/2005/8/layout/vList2"/>
    <dgm:cxn modelId="{01378771-02B4-4BA8-B67B-52747AEC9BE6}" type="presParOf" srcId="{311DC484-02DD-42B4-AE04-FE6D75D361DB}" destId="{18481464-11FA-4405-8267-774E1747A632}" srcOrd="6" destOrd="0" presId="urn:microsoft.com/office/officeart/2005/8/layout/vList2"/>
    <dgm:cxn modelId="{E501D8F9-2B56-4638-BE9F-EB4901ED36E1}" type="presParOf" srcId="{311DC484-02DD-42B4-AE04-FE6D75D361DB}" destId="{FDB3E2CA-1300-458C-9462-6EF9B736D296}" srcOrd="7" destOrd="0" presId="urn:microsoft.com/office/officeart/2005/8/layout/vList2"/>
    <dgm:cxn modelId="{86A6E017-031A-4271-890B-5C459A3DD495}" type="presParOf" srcId="{311DC484-02DD-42B4-AE04-FE6D75D361DB}" destId="{021F3E89-5BF6-4184-BD08-7603EB09400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2FA429-51BB-44E3-A50A-B2F59B3812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67E644-1B7B-43C8-B3EB-23CBBC82329D}">
      <dgm:prSet custT="1"/>
      <dgm:spPr/>
      <dgm:t>
        <a:bodyPr/>
        <a:lstStyle/>
        <a:p>
          <a:r>
            <a:rPr lang="en-US" sz="1500" dirty="0">
              <a:solidFill>
                <a:schemeClr val="bg1"/>
              </a:solidFill>
            </a:rPr>
            <a:t>● Certification bodies MAY offer this type of unannounced audit</a:t>
          </a:r>
        </a:p>
      </dgm:t>
    </dgm:pt>
    <dgm:pt modelId="{CE24B351-E030-453A-8BA8-8AC88C5E7306}" type="parTrans" cxnId="{7988F43C-4004-48DA-88BE-9C8E15838D09}">
      <dgm:prSet/>
      <dgm:spPr/>
      <dgm:t>
        <a:bodyPr/>
        <a:lstStyle/>
        <a:p>
          <a:endParaRPr lang="en-US"/>
        </a:p>
      </dgm:t>
    </dgm:pt>
    <dgm:pt modelId="{A14C6AD3-4AC8-4625-87B0-8F5CE68C6FC8}" type="sibTrans" cxnId="{7988F43C-4004-48DA-88BE-9C8E15838D09}">
      <dgm:prSet/>
      <dgm:spPr/>
      <dgm:t>
        <a:bodyPr/>
        <a:lstStyle/>
        <a:p>
          <a:endParaRPr lang="en-US"/>
        </a:p>
      </dgm:t>
    </dgm:pt>
    <dgm:pt modelId="{7A610F01-A721-4041-A509-705414314155}">
      <dgm:prSet custT="1"/>
      <dgm:spPr/>
      <dgm:t>
        <a:bodyPr/>
        <a:lstStyle/>
        <a:p>
          <a:r>
            <a:rPr lang="en-US" sz="1500" dirty="0">
              <a:solidFill>
                <a:schemeClr val="bg1"/>
              </a:solidFill>
            </a:rPr>
            <a:t>●</a:t>
          </a:r>
          <a:r>
            <a:rPr lang="en-US" sz="1500" b="1" dirty="0">
              <a:solidFill>
                <a:schemeClr val="bg1"/>
              </a:solidFill>
            </a:rPr>
            <a:t> </a:t>
          </a:r>
          <a:r>
            <a:rPr lang="en-US" sz="1500" dirty="0">
              <a:solidFill>
                <a:schemeClr val="bg1"/>
              </a:solidFill>
            </a:rPr>
            <a:t>Two audits are done in a single year/season:</a:t>
          </a:r>
        </a:p>
      </dgm:t>
    </dgm:pt>
    <dgm:pt modelId="{78556260-5DE8-4237-A448-46CD22966F55}" type="parTrans" cxnId="{95687246-1565-4816-9D94-5E356C1BA65B}">
      <dgm:prSet/>
      <dgm:spPr/>
      <dgm:t>
        <a:bodyPr/>
        <a:lstStyle/>
        <a:p>
          <a:endParaRPr lang="en-US"/>
        </a:p>
      </dgm:t>
    </dgm:pt>
    <dgm:pt modelId="{2DB44ADC-CFF7-488B-A95D-E2EAE08084E4}" type="sibTrans" cxnId="{95687246-1565-4816-9D94-5E356C1BA65B}">
      <dgm:prSet/>
      <dgm:spPr/>
      <dgm:t>
        <a:bodyPr/>
        <a:lstStyle/>
        <a:p>
          <a:endParaRPr lang="en-US"/>
        </a:p>
      </dgm:t>
    </dgm:pt>
    <dgm:pt modelId="{A15949D1-07B3-4C54-984E-6B61F1DB64A1}">
      <dgm:prSet custT="1"/>
      <dgm:spPr/>
      <dgm:t>
        <a:bodyPr/>
        <a:lstStyle/>
        <a:p>
          <a:r>
            <a:rPr lang="en-US" sz="1500" dirty="0">
              <a:solidFill>
                <a:schemeClr val="bg1"/>
              </a:solidFill>
            </a:rPr>
            <a:t>   </a:t>
          </a:r>
          <a:r>
            <a:rPr lang="en-US" sz="1300" dirty="0">
              <a:solidFill>
                <a:schemeClr val="bg1"/>
              </a:solidFill>
            </a:rPr>
            <a:t>1. One regular, </a:t>
          </a:r>
          <a:r>
            <a:rPr lang="en-US" sz="1300" b="1" dirty="0">
              <a:solidFill>
                <a:schemeClr val="bg1"/>
              </a:solidFill>
            </a:rPr>
            <a:t>announced</a:t>
          </a:r>
          <a:r>
            <a:rPr lang="en-US" sz="1300" dirty="0">
              <a:solidFill>
                <a:schemeClr val="bg1"/>
              </a:solidFill>
            </a:rPr>
            <a:t> audit when activities that need to be observed are happening within the operation </a:t>
          </a:r>
        </a:p>
      </dgm:t>
    </dgm:pt>
    <dgm:pt modelId="{D5BDCDEA-2548-48DE-8E73-119934B92E1D}" type="parTrans" cxnId="{E74E7FE0-A35C-466B-9927-B1D10F005511}">
      <dgm:prSet/>
      <dgm:spPr/>
      <dgm:t>
        <a:bodyPr/>
        <a:lstStyle/>
        <a:p>
          <a:endParaRPr lang="en-US"/>
        </a:p>
      </dgm:t>
    </dgm:pt>
    <dgm:pt modelId="{8E7DF582-9D1D-435E-862A-6CC79877E9A1}" type="sibTrans" cxnId="{E74E7FE0-A35C-466B-9927-B1D10F005511}">
      <dgm:prSet/>
      <dgm:spPr/>
      <dgm:t>
        <a:bodyPr/>
        <a:lstStyle/>
        <a:p>
          <a:endParaRPr lang="en-US"/>
        </a:p>
      </dgm:t>
    </dgm:pt>
    <dgm:pt modelId="{FCF40FA8-26F7-439F-977B-25A55CFF6855}">
      <dgm:prSet custT="1"/>
      <dgm:spPr/>
      <dgm:t>
        <a:bodyPr/>
        <a:lstStyle/>
        <a:p>
          <a:r>
            <a:rPr lang="en-US" sz="1200" dirty="0">
              <a:solidFill>
                <a:schemeClr val="bg1"/>
              </a:solidFill>
            </a:rPr>
            <a:t>    </a:t>
          </a:r>
          <a:r>
            <a:rPr lang="en-US" sz="1300" dirty="0">
              <a:solidFill>
                <a:schemeClr val="bg1"/>
              </a:solidFill>
            </a:rPr>
            <a:t>2. An </a:t>
          </a:r>
          <a:r>
            <a:rPr lang="en-US" sz="1300" b="1" dirty="0">
              <a:solidFill>
                <a:schemeClr val="bg1"/>
              </a:solidFill>
            </a:rPr>
            <a:t>unannounced </a:t>
          </a:r>
          <a:r>
            <a:rPr lang="en-US" sz="1300" dirty="0">
              <a:solidFill>
                <a:schemeClr val="bg1"/>
              </a:solidFill>
            </a:rPr>
            <a:t>audit at another time of year, during an “audit window” determined by the certification body and arranged in advance with the operation</a:t>
          </a:r>
        </a:p>
      </dgm:t>
    </dgm:pt>
    <dgm:pt modelId="{67A02B50-119E-4C04-ACE0-012AA37D8603}" type="parTrans" cxnId="{44BF8FD5-A075-4256-B89A-736B313D28D9}">
      <dgm:prSet/>
      <dgm:spPr/>
      <dgm:t>
        <a:bodyPr/>
        <a:lstStyle/>
        <a:p>
          <a:endParaRPr lang="en-US"/>
        </a:p>
      </dgm:t>
    </dgm:pt>
    <dgm:pt modelId="{AC9E1F07-A892-40C1-81AD-94B41BE87E82}" type="sibTrans" cxnId="{44BF8FD5-A075-4256-B89A-736B313D28D9}">
      <dgm:prSet/>
      <dgm:spPr/>
      <dgm:t>
        <a:bodyPr/>
        <a:lstStyle/>
        <a:p>
          <a:endParaRPr lang="en-US"/>
        </a:p>
      </dgm:t>
    </dgm:pt>
    <dgm:pt modelId="{B159B5C9-3F66-40D6-B009-690AC395B0AB}">
      <dgm:prSet custT="1"/>
      <dgm:spPr/>
      <dgm:t>
        <a:bodyPr/>
        <a:lstStyle/>
        <a:p>
          <a:r>
            <a:rPr lang="en-US" sz="1500" dirty="0">
              <a:solidFill>
                <a:schemeClr val="bg1"/>
              </a:solidFill>
            </a:rPr>
            <a:t>● NO advance notice is given of the date or time of the auditor’s arrival</a:t>
          </a:r>
        </a:p>
      </dgm:t>
    </dgm:pt>
    <dgm:pt modelId="{3BFE8F94-D806-46EF-8B0D-34823DAF467E}" type="parTrans" cxnId="{E6CF7749-BE85-4C99-9904-111FB6D5AD72}">
      <dgm:prSet/>
      <dgm:spPr/>
      <dgm:t>
        <a:bodyPr/>
        <a:lstStyle/>
        <a:p>
          <a:endParaRPr lang="en-US"/>
        </a:p>
      </dgm:t>
    </dgm:pt>
    <dgm:pt modelId="{858B9542-34FA-4B7F-922B-762A99B3EBAD}" type="sibTrans" cxnId="{E6CF7749-BE85-4C99-9904-111FB6D5AD72}">
      <dgm:prSet/>
      <dgm:spPr/>
      <dgm:t>
        <a:bodyPr/>
        <a:lstStyle/>
        <a:p>
          <a:endParaRPr lang="en-US"/>
        </a:p>
      </dgm:t>
    </dgm:pt>
    <dgm:pt modelId="{311DC484-02DD-42B4-AE04-FE6D75D361DB}" type="pres">
      <dgm:prSet presAssocID="{B32FA429-51BB-44E3-A50A-B2F59B3812BB}" presName="linear" presStyleCnt="0">
        <dgm:presLayoutVars>
          <dgm:animLvl val="lvl"/>
          <dgm:resizeHandles val="exact"/>
        </dgm:presLayoutVars>
      </dgm:prSet>
      <dgm:spPr/>
    </dgm:pt>
    <dgm:pt modelId="{957C58CB-4F28-47CC-B20F-19C9799C6085}" type="pres">
      <dgm:prSet presAssocID="{E367E644-1B7B-43C8-B3EB-23CBBC82329D}" presName="parentText" presStyleLbl="node1" presStyleIdx="0" presStyleCnt="5" custLinFactY="406" custLinFactNeighborY="100000">
        <dgm:presLayoutVars>
          <dgm:chMax val="0"/>
          <dgm:bulletEnabled val="1"/>
        </dgm:presLayoutVars>
      </dgm:prSet>
      <dgm:spPr/>
    </dgm:pt>
    <dgm:pt modelId="{6A95B455-C9DE-4969-9B64-927ED0294BC5}" type="pres">
      <dgm:prSet presAssocID="{A14C6AD3-4AC8-4625-87B0-8F5CE68C6FC8}" presName="spacer" presStyleCnt="0"/>
      <dgm:spPr/>
    </dgm:pt>
    <dgm:pt modelId="{D3CB6353-2186-4DC2-BAA3-866E83A77476}" type="pres">
      <dgm:prSet presAssocID="{7A610F01-A721-4041-A509-705414314155}" presName="parentText" presStyleLbl="node1" presStyleIdx="1" presStyleCnt="5">
        <dgm:presLayoutVars>
          <dgm:chMax val="0"/>
          <dgm:bulletEnabled val="1"/>
        </dgm:presLayoutVars>
      </dgm:prSet>
      <dgm:spPr/>
    </dgm:pt>
    <dgm:pt modelId="{1B126368-B892-445F-B3FE-315FF964ECF7}" type="pres">
      <dgm:prSet presAssocID="{2DB44ADC-CFF7-488B-A95D-E2EAE08084E4}" presName="spacer" presStyleCnt="0"/>
      <dgm:spPr/>
    </dgm:pt>
    <dgm:pt modelId="{555B446E-DEA2-419F-AD39-B80B6590F057}" type="pres">
      <dgm:prSet presAssocID="{A15949D1-07B3-4C54-984E-6B61F1DB64A1}" presName="parentText" presStyleLbl="node1" presStyleIdx="2" presStyleCnt="5">
        <dgm:presLayoutVars>
          <dgm:chMax val="0"/>
          <dgm:bulletEnabled val="1"/>
        </dgm:presLayoutVars>
      </dgm:prSet>
      <dgm:spPr/>
    </dgm:pt>
    <dgm:pt modelId="{825A4379-EBB9-45D5-8B03-3B0E2BAA9856}" type="pres">
      <dgm:prSet presAssocID="{8E7DF582-9D1D-435E-862A-6CC79877E9A1}" presName="spacer" presStyleCnt="0"/>
      <dgm:spPr/>
    </dgm:pt>
    <dgm:pt modelId="{18481464-11FA-4405-8267-774E1747A632}" type="pres">
      <dgm:prSet presAssocID="{FCF40FA8-26F7-439F-977B-25A55CFF6855}" presName="parentText" presStyleLbl="node1" presStyleIdx="3" presStyleCnt="5">
        <dgm:presLayoutVars>
          <dgm:chMax val="0"/>
          <dgm:bulletEnabled val="1"/>
        </dgm:presLayoutVars>
      </dgm:prSet>
      <dgm:spPr/>
    </dgm:pt>
    <dgm:pt modelId="{FDB3E2CA-1300-458C-9462-6EF9B736D296}" type="pres">
      <dgm:prSet presAssocID="{AC9E1F07-A892-40C1-81AD-94B41BE87E82}" presName="spacer" presStyleCnt="0"/>
      <dgm:spPr/>
    </dgm:pt>
    <dgm:pt modelId="{021F3E89-5BF6-4184-BD08-7603EB094007}" type="pres">
      <dgm:prSet presAssocID="{B159B5C9-3F66-40D6-B009-690AC395B0AB}" presName="parentText" presStyleLbl="node1" presStyleIdx="4" presStyleCnt="5">
        <dgm:presLayoutVars>
          <dgm:chMax val="0"/>
          <dgm:bulletEnabled val="1"/>
        </dgm:presLayoutVars>
      </dgm:prSet>
      <dgm:spPr/>
    </dgm:pt>
  </dgm:ptLst>
  <dgm:cxnLst>
    <dgm:cxn modelId="{102EF70F-247E-490D-8496-F5B48C1A610A}" type="presOf" srcId="{B159B5C9-3F66-40D6-B009-690AC395B0AB}" destId="{021F3E89-5BF6-4184-BD08-7603EB094007}" srcOrd="0" destOrd="0" presId="urn:microsoft.com/office/officeart/2005/8/layout/vList2"/>
    <dgm:cxn modelId="{5D795214-C727-4130-8FA1-299CD00490C9}" type="presOf" srcId="{A15949D1-07B3-4C54-984E-6B61F1DB64A1}" destId="{555B446E-DEA2-419F-AD39-B80B6590F057}" srcOrd="0" destOrd="0" presId="urn:microsoft.com/office/officeart/2005/8/layout/vList2"/>
    <dgm:cxn modelId="{849AEB17-347F-4825-A6E1-72B5476E2E23}" type="presOf" srcId="{B32FA429-51BB-44E3-A50A-B2F59B3812BB}" destId="{311DC484-02DD-42B4-AE04-FE6D75D361DB}" srcOrd="0" destOrd="0" presId="urn:microsoft.com/office/officeart/2005/8/layout/vList2"/>
    <dgm:cxn modelId="{B86EFE2F-A340-4D52-BE42-86DEEDA0360E}" type="presOf" srcId="{7A610F01-A721-4041-A509-705414314155}" destId="{D3CB6353-2186-4DC2-BAA3-866E83A77476}" srcOrd="0" destOrd="0" presId="urn:microsoft.com/office/officeart/2005/8/layout/vList2"/>
    <dgm:cxn modelId="{7988F43C-4004-48DA-88BE-9C8E15838D09}" srcId="{B32FA429-51BB-44E3-A50A-B2F59B3812BB}" destId="{E367E644-1B7B-43C8-B3EB-23CBBC82329D}" srcOrd="0" destOrd="0" parTransId="{CE24B351-E030-453A-8BA8-8AC88C5E7306}" sibTransId="{A14C6AD3-4AC8-4625-87B0-8F5CE68C6FC8}"/>
    <dgm:cxn modelId="{95687246-1565-4816-9D94-5E356C1BA65B}" srcId="{B32FA429-51BB-44E3-A50A-B2F59B3812BB}" destId="{7A610F01-A721-4041-A509-705414314155}" srcOrd="1" destOrd="0" parTransId="{78556260-5DE8-4237-A448-46CD22966F55}" sibTransId="{2DB44ADC-CFF7-488B-A95D-E2EAE08084E4}"/>
    <dgm:cxn modelId="{E6CF7749-BE85-4C99-9904-111FB6D5AD72}" srcId="{B32FA429-51BB-44E3-A50A-B2F59B3812BB}" destId="{B159B5C9-3F66-40D6-B009-690AC395B0AB}" srcOrd="4" destOrd="0" parTransId="{3BFE8F94-D806-46EF-8B0D-34823DAF467E}" sibTransId="{858B9542-34FA-4B7F-922B-762A99B3EBAD}"/>
    <dgm:cxn modelId="{8C591FB9-B0FF-4AE1-B041-7F1CE20A9CA0}" type="presOf" srcId="{E367E644-1B7B-43C8-B3EB-23CBBC82329D}" destId="{957C58CB-4F28-47CC-B20F-19C9799C6085}" srcOrd="0" destOrd="0" presId="urn:microsoft.com/office/officeart/2005/8/layout/vList2"/>
    <dgm:cxn modelId="{44BF8FD5-A075-4256-B89A-736B313D28D9}" srcId="{B32FA429-51BB-44E3-A50A-B2F59B3812BB}" destId="{FCF40FA8-26F7-439F-977B-25A55CFF6855}" srcOrd="3" destOrd="0" parTransId="{67A02B50-119E-4C04-ACE0-012AA37D8603}" sibTransId="{AC9E1F07-A892-40C1-81AD-94B41BE87E82}"/>
    <dgm:cxn modelId="{E74E7FE0-A35C-466B-9927-B1D10F005511}" srcId="{B32FA429-51BB-44E3-A50A-B2F59B3812BB}" destId="{A15949D1-07B3-4C54-984E-6B61F1DB64A1}" srcOrd="2" destOrd="0" parTransId="{D5BDCDEA-2548-48DE-8E73-119934B92E1D}" sibTransId="{8E7DF582-9D1D-435E-862A-6CC79877E9A1}"/>
    <dgm:cxn modelId="{8A4D29E5-F9D4-4407-B5C5-C4523AEBC35E}" type="presOf" srcId="{FCF40FA8-26F7-439F-977B-25A55CFF6855}" destId="{18481464-11FA-4405-8267-774E1747A632}" srcOrd="0" destOrd="0" presId="urn:microsoft.com/office/officeart/2005/8/layout/vList2"/>
    <dgm:cxn modelId="{DBA35B6E-F63E-449B-91DF-727AB110A083}" type="presParOf" srcId="{311DC484-02DD-42B4-AE04-FE6D75D361DB}" destId="{957C58CB-4F28-47CC-B20F-19C9799C6085}" srcOrd="0" destOrd="0" presId="urn:microsoft.com/office/officeart/2005/8/layout/vList2"/>
    <dgm:cxn modelId="{E1859A65-C1DE-4C21-B9D6-FA5E85136342}" type="presParOf" srcId="{311DC484-02DD-42B4-AE04-FE6D75D361DB}" destId="{6A95B455-C9DE-4969-9B64-927ED0294BC5}" srcOrd="1" destOrd="0" presId="urn:microsoft.com/office/officeart/2005/8/layout/vList2"/>
    <dgm:cxn modelId="{BE383C47-F572-4D7F-BDE2-6585F3BDF058}" type="presParOf" srcId="{311DC484-02DD-42B4-AE04-FE6D75D361DB}" destId="{D3CB6353-2186-4DC2-BAA3-866E83A77476}" srcOrd="2" destOrd="0" presId="urn:microsoft.com/office/officeart/2005/8/layout/vList2"/>
    <dgm:cxn modelId="{F96846CE-DCB2-4719-BF97-1022DF79A70E}" type="presParOf" srcId="{311DC484-02DD-42B4-AE04-FE6D75D361DB}" destId="{1B126368-B892-445F-B3FE-315FF964ECF7}" srcOrd="3" destOrd="0" presId="urn:microsoft.com/office/officeart/2005/8/layout/vList2"/>
    <dgm:cxn modelId="{259ADAB8-9E9C-44AD-B0D3-994DCC24F5CC}" type="presParOf" srcId="{311DC484-02DD-42B4-AE04-FE6D75D361DB}" destId="{555B446E-DEA2-419F-AD39-B80B6590F057}" srcOrd="4" destOrd="0" presId="urn:microsoft.com/office/officeart/2005/8/layout/vList2"/>
    <dgm:cxn modelId="{120AEA39-A3F5-44B9-9126-19DD35E0090A}" type="presParOf" srcId="{311DC484-02DD-42B4-AE04-FE6D75D361DB}" destId="{825A4379-EBB9-45D5-8B03-3B0E2BAA9856}" srcOrd="5" destOrd="0" presId="urn:microsoft.com/office/officeart/2005/8/layout/vList2"/>
    <dgm:cxn modelId="{01378771-02B4-4BA8-B67B-52747AEC9BE6}" type="presParOf" srcId="{311DC484-02DD-42B4-AE04-FE6D75D361DB}" destId="{18481464-11FA-4405-8267-774E1747A632}" srcOrd="6" destOrd="0" presId="urn:microsoft.com/office/officeart/2005/8/layout/vList2"/>
    <dgm:cxn modelId="{E501D8F9-2B56-4638-BE9F-EB4901ED36E1}" type="presParOf" srcId="{311DC484-02DD-42B4-AE04-FE6D75D361DB}" destId="{FDB3E2CA-1300-458C-9462-6EF9B736D296}" srcOrd="7" destOrd="0" presId="urn:microsoft.com/office/officeart/2005/8/layout/vList2"/>
    <dgm:cxn modelId="{86A6E017-031A-4271-890B-5C459A3DD495}" type="presParOf" srcId="{311DC484-02DD-42B4-AE04-FE6D75D361DB}" destId="{021F3E89-5BF6-4184-BD08-7603EB094007}" srcOrd="8"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7C58CB-4F28-47CC-B20F-19C9799C6085}">
      <dsp:nvSpPr>
        <dsp:cNvPr id="0" name=""/>
        <dsp:cNvSpPr/>
      </dsp:nvSpPr>
      <dsp:spPr>
        <a:xfrm>
          <a:off x="0" y="489457"/>
          <a:ext cx="3117009" cy="47420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rPr>
            <a:t>Option A1</a:t>
          </a:r>
        </a:p>
      </dsp:txBody>
      <dsp:txXfrm>
        <a:off x="23149" y="512606"/>
        <a:ext cx="3070711" cy="427904"/>
      </dsp:txXfrm>
    </dsp:sp>
    <dsp:sp modelId="{D3CB6353-2186-4DC2-BAA3-866E83A77476}">
      <dsp:nvSpPr>
        <dsp:cNvPr id="0" name=""/>
        <dsp:cNvSpPr/>
      </dsp:nvSpPr>
      <dsp:spPr>
        <a:xfrm>
          <a:off x="0" y="1092712"/>
          <a:ext cx="3117009" cy="50030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rPr>
            <a:t>Option A2</a:t>
          </a:r>
        </a:p>
      </dsp:txBody>
      <dsp:txXfrm>
        <a:off x="24423" y="1117135"/>
        <a:ext cx="3068163" cy="4514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7C58CB-4F28-47CC-B20F-19C9799C6085}">
      <dsp:nvSpPr>
        <dsp:cNvPr id="0" name=""/>
        <dsp:cNvSpPr/>
      </dsp:nvSpPr>
      <dsp:spPr>
        <a:xfrm>
          <a:off x="0" y="25376"/>
          <a:ext cx="3117009" cy="49424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Option E </a:t>
          </a:r>
          <a:r>
            <a:rPr lang="en-US" sz="1800" b="1" kern="1200" dirty="0">
              <a:solidFill>
                <a:schemeClr val="accent6">
                  <a:lumMod val="50000"/>
                </a:schemeClr>
              </a:solidFill>
              <a:latin typeface="Arial" panose="020B0604020202020204" pitchFamily="34" charset="0"/>
              <a:cs typeface="Arial" panose="020B0604020202020204" pitchFamily="34" charset="0"/>
            </a:rPr>
            <a:t>**NEW for 2022**</a:t>
          </a:r>
          <a:endParaRPr lang="en-US" sz="1800" kern="1200" dirty="0">
            <a:solidFill>
              <a:schemeClr val="accent6">
                <a:lumMod val="50000"/>
              </a:schemeClr>
            </a:solidFill>
          </a:endParaRPr>
        </a:p>
      </dsp:txBody>
      <dsp:txXfrm>
        <a:off x="24127" y="49503"/>
        <a:ext cx="3068755" cy="445987"/>
      </dsp:txXfrm>
    </dsp:sp>
    <dsp:sp modelId="{D3CB6353-2186-4DC2-BAA3-866E83A77476}">
      <dsp:nvSpPr>
        <dsp:cNvPr id="0" name=""/>
        <dsp:cNvSpPr/>
      </dsp:nvSpPr>
      <dsp:spPr>
        <a:xfrm>
          <a:off x="0" y="632340"/>
          <a:ext cx="3117009" cy="5496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Option F </a:t>
          </a:r>
          <a:r>
            <a:rPr lang="en-US" sz="1800" b="1" kern="1200" dirty="0">
              <a:solidFill>
                <a:schemeClr val="accent6">
                  <a:lumMod val="50000"/>
                </a:schemeClr>
              </a:solidFill>
              <a:latin typeface="Arial" panose="020B0604020202020204" pitchFamily="34" charset="0"/>
              <a:cs typeface="Arial" panose="020B0604020202020204" pitchFamily="34" charset="0"/>
            </a:rPr>
            <a:t>**NEW for 2022**</a:t>
          </a:r>
          <a:endParaRPr lang="en-US" sz="1800" kern="1200" dirty="0">
            <a:solidFill>
              <a:schemeClr val="accent6">
                <a:lumMod val="50000"/>
              </a:schemeClr>
            </a:solidFill>
          </a:endParaRPr>
        </a:p>
      </dsp:txBody>
      <dsp:txXfrm>
        <a:off x="26829" y="659169"/>
        <a:ext cx="3063351" cy="4959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7C58CB-4F28-47CC-B20F-19C9799C6085}">
      <dsp:nvSpPr>
        <dsp:cNvPr id="0" name=""/>
        <dsp:cNvSpPr/>
      </dsp:nvSpPr>
      <dsp:spPr>
        <a:xfrm>
          <a:off x="0" y="85126"/>
          <a:ext cx="4307455" cy="79633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All certification bodies must offer this type of unannounced audit</a:t>
          </a:r>
        </a:p>
      </dsp:txBody>
      <dsp:txXfrm>
        <a:off x="38874" y="124000"/>
        <a:ext cx="4229707" cy="718583"/>
      </dsp:txXfrm>
    </dsp:sp>
    <dsp:sp modelId="{D3CB6353-2186-4DC2-BAA3-866E83A77476}">
      <dsp:nvSpPr>
        <dsp:cNvPr id="0" name=""/>
        <dsp:cNvSpPr/>
      </dsp:nvSpPr>
      <dsp:spPr>
        <a:xfrm>
          <a:off x="0" y="924657"/>
          <a:ext cx="4307455" cy="79633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UA replaces regular audit</a:t>
          </a:r>
        </a:p>
      </dsp:txBody>
      <dsp:txXfrm>
        <a:off x="38874" y="963531"/>
        <a:ext cx="4229707" cy="718583"/>
      </dsp:txXfrm>
    </dsp:sp>
    <dsp:sp modelId="{555B446E-DEA2-419F-AD39-B80B6590F057}">
      <dsp:nvSpPr>
        <dsp:cNvPr id="0" name=""/>
        <dsp:cNvSpPr/>
      </dsp:nvSpPr>
      <dsp:spPr>
        <a:xfrm>
          <a:off x="0" y="1764188"/>
          <a:ext cx="4307455" cy="79633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UA must occur when activities that need to be observed are happening within the operation (e.g., harvesting, packing, etc.)</a:t>
          </a:r>
        </a:p>
      </dsp:txBody>
      <dsp:txXfrm>
        <a:off x="38874" y="1803062"/>
        <a:ext cx="4229707" cy="718583"/>
      </dsp:txXfrm>
    </dsp:sp>
    <dsp:sp modelId="{18481464-11FA-4405-8267-774E1747A632}">
      <dsp:nvSpPr>
        <dsp:cNvPr id="0" name=""/>
        <dsp:cNvSpPr/>
      </dsp:nvSpPr>
      <dsp:spPr>
        <a:xfrm>
          <a:off x="0" y="2603720"/>
          <a:ext cx="4307455" cy="79633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Scoping of appropriate timing happens early in the year, BUT…</a:t>
          </a:r>
        </a:p>
      </dsp:txBody>
      <dsp:txXfrm>
        <a:off x="38874" y="2642594"/>
        <a:ext cx="4229707" cy="718583"/>
      </dsp:txXfrm>
    </dsp:sp>
    <dsp:sp modelId="{021F3E89-5BF6-4184-BD08-7603EB094007}">
      <dsp:nvSpPr>
        <dsp:cNvPr id="0" name=""/>
        <dsp:cNvSpPr/>
      </dsp:nvSpPr>
      <dsp:spPr>
        <a:xfrm>
          <a:off x="0" y="3443251"/>
          <a:ext cx="4307455" cy="79633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The operation receives NO advance notice of the date or time of the auditor’s arrival</a:t>
          </a:r>
        </a:p>
      </dsp:txBody>
      <dsp:txXfrm>
        <a:off x="38874" y="3482125"/>
        <a:ext cx="4229707" cy="7185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7C58CB-4F28-47CC-B20F-19C9799C6085}">
      <dsp:nvSpPr>
        <dsp:cNvPr id="0" name=""/>
        <dsp:cNvSpPr/>
      </dsp:nvSpPr>
      <dsp:spPr>
        <a:xfrm>
          <a:off x="0" y="18725"/>
          <a:ext cx="4011283" cy="82115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Certification bodies MAY offer this type of unannounced audit</a:t>
          </a:r>
        </a:p>
      </dsp:txBody>
      <dsp:txXfrm>
        <a:off x="40086" y="58811"/>
        <a:ext cx="3931111" cy="740985"/>
      </dsp:txXfrm>
    </dsp:sp>
    <dsp:sp modelId="{D3CB6353-2186-4DC2-BAA3-866E83A77476}">
      <dsp:nvSpPr>
        <dsp:cNvPr id="0" name=""/>
        <dsp:cNvSpPr/>
      </dsp:nvSpPr>
      <dsp:spPr>
        <a:xfrm>
          <a:off x="0" y="836548"/>
          <a:ext cx="4011283" cy="82115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a:t>
          </a:r>
          <a:r>
            <a:rPr lang="en-US" sz="1500" b="1" kern="1200" dirty="0">
              <a:solidFill>
                <a:schemeClr val="bg1"/>
              </a:solidFill>
            </a:rPr>
            <a:t> </a:t>
          </a:r>
          <a:r>
            <a:rPr lang="en-US" sz="1500" kern="1200" dirty="0">
              <a:solidFill>
                <a:schemeClr val="bg1"/>
              </a:solidFill>
            </a:rPr>
            <a:t>Two audits are done in a single year/season:</a:t>
          </a:r>
        </a:p>
      </dsp:txBody>
      <dsp:txXfrm>
        <a:off x="40086" y="876634"/>
        <a:ext cx="3931111" cy="740985"/>
      </dsp:txXfrm>
    </dsp:sp>
    <dsp:sp modelId="{555B446E-DEA2-419F-AD39-B80B6590F057}">
      <dsp:nvSpPr>
        <dsp:cNvPr id="0" name=""/>
        <dsp:cNvSpPr/>
      </dsp:nvSpPr>
      <dsp:spPr>
        <a:xfrm>
          <a:off x="0" y="1671262"/>
          <a:ext cx="4011283" cy="82115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a:t>
          </a:r>
          <a:r>
            <a:rPr lang="en-US" sz="1300" kern="1200" dirty="0">
              <a:solidFill>
                <a:schemeClr val="bg1"/>
              </a:solidFill>
            </a:rPr>
            <a:t>1. One regular, </a:t>
          </a:r>
          <a:r>
            <a:rPr lang="en-US" sz="1300" b="1" kern="1200" dirty="0">
              <a:solidFill>
                <a:schemeClr val="bg1"/>
              </a:solidFill>
            </a:rPr>
            <a:t>announced</a:t>
          </a:r>
          <a:r>
            <a:rPr lang="en-US" sz="1300" kern="1200" dirty="0">
              <a:solidFill>
                <a:schemeClr val="bg1"/>
              </a:solidFill>
            </a:rPr>
            <a:t> audit when activities that need to be observed are happening within the operation </a:t>
          </a:r>
        </a:p>
      </dsp:txBody>
      <dsp:txXfrm>
        <a:off x="40086" y="1711348"/>
        <a:ext cx="3931111" cy="740985"/>
      </dsp:txXfrm>
    </dsp:sp>
    <dsp:sp modelId="{18481464-11FA-4405-8267-774E1747A632}">
      <dsp:nvSpPr>
        <dsp:cNvPr id="0" name=""/>
        <dsp:cNvSpPr/>
      </dsp:nvSpPr>
      <dsp:spPr>
        <a:xfrm>
          <a:off x="0" y="2505976"/>
          <a:ext cx="4011283" cy="82115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bg1"/>
              </a:solidFill>
            </a:rPr>
            <a:t>    </a:t>
          </a:r>
          <a:r>
            <a:rPr lang="en-US" sz="1300" kern="1200" dirty="0">
              <a:solidFill>
                <a:schemeClr val="bg1"/>
              </a:solidFill>
            </a:rPr>
            <a:t>2. An </a:t>
          </a:r>
          <a:r>
            <a:rPr lang="en-US" sz="1300" b="1" kern="1200" dirty="0">
              <a:solidFill>
                <a:schemeClr val="bg1"/>
              </a:solidFill>
            </a:rPr>
            <a:t>unannounced </a:t>
          </a:r>
          <a:r>
            <a:rPr lang="en-US" sz="1300" kern="1200" dirty="0">
              <a:solidFill>
                <a:schemeClr val="bg1"/>
              </a:solidFill>
            </a:rPr>
            <a:t>audit at another time of year, during an “audit window” determined by the certification body and arranged in advance with the operation</a:t>
          </a:r>
        </a:p>
      </dsp:txBody>
      <dsp:txXfrm>
        <a:off x="40086" y="2546062"/>
        <a:ext cx="3931111" cy="740985"/>
      </dsp:txXfrm>
    </dsp:sp>
    <dsp:sp modelId="{021F3E89-5BF6-4184-BD08-7603EB094007}">
      <dsp:nvSpPr>
        <dsp:cNvPr id="0" name=""/>
        <dsp:cNvSpPr/>
      </dsp:nvSpPr>
      <dsp:spPr>
        <a:xfrm>
          <a:off x="0" y="3340690"/>
          <a:ext cx="4011283" cy="82115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 NO advance notice is given of the date or time of the auditor’s arrival</a:t>
          </a:r>
        </a:p>
      </dsp:txBody>
      <dsp:txXfrm>
        <a:off x="40086" y="3380776"/>
        <a:ext cx="3931111" cy="74098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24A7CA-C959-47D1-9229-82192E6B5691}" type="datetimeFigureOut">
              <a:rPr lang="en-US" smtClean="0"/>
              <a:t>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DCCCB-AD2A-417B-9A2E-22DEA29A50A9}" type="slidenum">
              <a:rPr lang="en-US" smtClean="0"/>
              <a:t>‹#›</a:t>
            </a:fld>
            <a:endParaRPr lang="en-US"/>
          </a:p>
        </p:txBody>
      </p:sp>
    </p:spTree>
    <p:extLst>
      <p:ext uri="{BB962C8B-B14F-4D97-AF65-F5344CB8AC3E}">
        <p14:creationId xmlns:p14="http://schemas.microsoft.com/office/powerpoint/2010/main" val="3448784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anadagap.ca/"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fld id="{837DCCCB-AD2A-417B-9A2E-22DEA29A50A9}" type="slidenum">
              <a:rPr lang="en-US" smtClean="0"/>
              <a:t>1</a:t>
            </a:fld>
            <a:endParaRPr lang="en-US"/>
          </a:p>
        </p:txBody>
      </p:sp>
    </p:spTree>
    <p:extLst>
      <p:ext uri="{BB962C8B-B14F-4D97-AF65-F5344CB8AC3E}">
        <p14:creationId xmlns:p14="http://schemas.microsoft.com/office/powerpoint/2010/main" val="231812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7DCCCB-AD2A-417B-9A2E-22DEA29A50A9}" type="slidenum">
              <a:rPr lang="en-US" smtClean="0"/>
              <a:t>6</a:t>
            </a:fld>
            <a:endParaRPr lang="en-US"/>
          </a:p>
        </p:txBody>
      </p:sp>
    </p:spTree>
    <p:extLst>
      <p:ext uri="{BB962C8B-B14F-4D97-AF65-F5344CB8AC3E}">
        <p14:creationId xmlns:p14="http://schemas.microsoft.com/office/powerpoint/2010/main" val="371314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B6C86A-47A5-47A4-8A2E-CC2C1FF389AD}" type="slidenum">
              <a:rPr lang="en-US" smtClean="0"/>
              <a:t>12</a:t>
            </a:fld>
            <a:endParaRPr lang="en-US"/>
          </a:p>
        </p:txBody>
      </p:sp>
    </p:spTree>
    <p:extLst>
      <p:ext uri="{BB962C8B-B14F-4D97-AF65-F5344CB8AC3E}">
        <p14:creationId xmlns:p14="http://schemas.microsoft.com/office/powerpoint/2010/main" val="141310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7DCCCB-AD2A-417B-9A2E-22DEA29A50A9}" type="slidenum">
              <a:rPr lang="en-US" smtClean="0"/>
              <a:t>13</a:t>
            </a:fld>
            <a:endParaRPr lang="en-US"/>
          </a:p>
        </p:txBody>
      </p:sp>
    </p:spTree>
    <p:extLst>
      <p:ext uri="{BB962C8B-B14F-4D97-AF65-F5344CB8AC3E}">
        <p14:creationId xmlns:p14="http://schemas.microsoft.com/office/powerpoint/2010/main" val="2399604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7DCCCB-AD2A-417B-9A2E-22DEA29A50A9}" type="slidenum">
              <a:rPr lang="en-US" smtClean="0"/>
              <a:t>14</a:t>
            </a:fld>
            <a:endParaRPr lang="en-US"/>
          </a:p>
        </p:txBody>
      </p:sp>
    </p:spTree>
    <p:extLst>
      <p:ext uri="{BB962C8B-B14F-4D97-AF65-F5344CB8AC3E}">
        <p14:creationId xmlns:p14="http://schemas.microsoft.com/office/powerpoint/2010/main" val="4000584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dirty="0">
                <a:latin typeface="Myriad Pro" pitchFamily="34" charset="0"/>
                <a:cs typeface="Arial" charset="0"/>
              </a:rPr>
              <a:t>Corrective Actions Follow-up:</a:t>
            </a:r>
          </a:p>
          <a:p>
            <a:pPr lvl="1"/>
            <a:r>
              <a:rPr lang="en-US" sz="1200" dirty="0">
                <a:latin typeface="Myriad Pro" pitchFamily="34" charset="0"/>
                <a:cs typeface="Arial" charset="0"/>
              </a:rPr>
              <a:t>A score of 95% with is required to pass the audit. You must always correct all </a:t>
            </a:r>
            <a:r>
              <a:rPr lang="en-US" sz="1200" dirty="0" err="1">
                <a:latin typeface="Myriad Pro" pitchFamily="34" charset="0"/>
                <a:cs typeface="Arial" charset="0"/>
              </a:rPr>
              <a:t>autofail</a:t>
            </a:r>
            <a:r>
              <a:rPr lang="en-US" sz="1200" dirty="0">
                <a:latin typeface="Myriad Pro" pitchFamily="34" charset="0"/>
                <a:cs typeface="Arial" charset="0"/>
              </a:rPr>
              <a:t> items first. </a:t>
            </a:r>
          </a:p>
          <a:p>
            <a:pPr lvl="1"/>
            <a:r>
              <a:rPr lang="en-US" sz="1200" dirty="0">
                <a:latin typeface="Myriad Pro" pitchFamily="34" charset="0"/>
                <a:cs typeface="Arial" charset="0"/>
              </a:rPr>
              <a:t>Those scoring below 95% must implement corrective actions to obtain a passing score of 95%.</a:t>
            </a:r>
          </a:p>
          <a:p>
            <a:pPr lvl="1"/>
            <a:r>
              <a:rPr lang="en-US" sz="1200" dirty="0">
                <a:latin typeface="Myriad Pro" pitchFamily="34" charset="0"/>
                <a:cs typeface="Arial" charset="0"/>
              </a:rPr>
              <a:t>If corrective actions are not possible during the current year, you must submit a corrective actions plan for approval by the certification body.</a:t>
            </a:r>
          </a:p>
          <a:p>
            <a:endParaRPr lang="en-US" dirty="0"/>
          </a:p>
        </p:txBody>
      </p:sp>
      <p:sp>
        <p:nvSpPr>
          <p:cNvPr id="4" name="Slide Number Placeholder 3"/>
          <p:cNvSpPr>
            <a:spLocks noGrp="1"/>
          </p:cNvSpPr>
          <p:nvPr>
            <p:ph type="sldNum" sz="quarter" idx="5"/>
          </p:nvPr>
        </p:nvSpPr>
        <p:spPr/>
        <p:txBody>
          <a:bodyPr/>
          <a:lstStyle/>
          <a:p>
            <a:fld id="{837DCCCB-AD2A-417B-9A2E-22DEA29A50A9}" type="slidenum">
              <a:rPr lang="en-US" smtClean="0"/>
              <a:t>15</a:t>
            </a:fld>
            <a:endParaRPr lang="en-US"/>
          </a:p>
        </p:txBody>
      </p:sp>
    </p:spTree>
    <p:extLst>
      <p:ext uri="{BB962C8B-B14F-4D97-AF65-F5344CB8AC3E}">
        <p14:creationId xmlns:p14="http://schemas.microsoft.com/office/powerpoint/2010/main" val="1935998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B6C86A-47A5-47A4-8A2E-CC2C1FF389AD}" type="slidenum">
              <a:rPr lang="en-US" smtClean="0"/>
              <a:t>17</a:t>
            </a:fld>
            <a:endParaRPr lang="en-US"/>
          </a:p>
        </p:txBody>
      </p:sp>
    </p:spTree>
    <p:extLst>
      <p:ext uri="{BB962C8B-B14F-4D97-AF65-F5344CB8AC3E}">
        <p14:creationId xmlns:p14="http://schemas.microsoft.com/office/powerpoint/2010/main" val="3893263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37DCCCB-AD2A-417B-9A2E-22DEA29A50A9}" type="slidenum">
              <a:rPr lang="en-US" smtClean="0"/>
              <a:t>19</a:t>
            </a:fld>
            <a:endParaRPr lang="en-US"/>
          </a:p>
        </p:txBody>
      </p:sp>
    </p:spTree>
    <p:extLst>
      <p:ext uri="{BB962C8B-B14F-4D97-AF65-F5344CB8AC3E}">
        <p14:creationId xmlns:p14="http://schemas.microsoft.com/office/powerpoint/2010/main" val="1962532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CA" sz="1200" dirty="0">
                <a:effectLst/>
                <a:latin typeface="Arial" panose="020B0604020202020204" pitchFamily="34" charset="0"/>
                <a:ea typeface="Calibri" panose="020F0502020204030204" pitchFamily="34" charset="0"/>
                <a:cs typeface="Times New Roman" panose="02020603050405020304" pitchFamily="18" charset="0"/>
              </a:rPr>
              <a:t>For Option C operations and group members certified under Option B who may need more than one audit in a given year, </a:t>
            </a:r>
            <a:r>
              <a:rPr lang="en-CA" sz="1200" b="1" dirty="0">
                <a:effectLst/>
                <a:latin typeface="Arial" panose="020B0604020202020204" pitchFamily="34" charset="0"/>
                <a:ea typeface="Calibri" panose="020F0502020204030204" pitchFamily="34" charset="0"/>
                <a:cs typeface="Times New Roman" panose="02020603050405020304" pitchFamily="18" charset="0"/>
              </a:rPr>
              <a:t>the certification decision should be made at the </a:t>
            </a:r>
            <a:r>
              <a:rPr lang="en-CA" sz="1200" dirty="0">
                <a:effectLst/>
                <a:latin typeface="Arial" panose="020B0604020202020204" pitchFamily="34" charset="0"/>
                <a:ea typeface="Calibri" panose="020F0502020204030204" pitchFamily="34" charset="0"/>
                <a:cs typeface="Times New Roman" panose="02020603050405020304" pitchFamily="18" charset="0"/>
              </a:rPr>
              <a:t>following time:</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romanLcPeriod"/>
            </a:pPr>
            <a:r>
              <a:rPr lang="en-CA" sz="1200" dirty="0">
                <a:effectLst/>
                <a:latin typeface="Arial" panose="020B0604020202020204" pitchFamily="34" charset="0"/>
                <a:ea typeface="Calibri" panose="020F0502020204030204" pitchFamily="34" charset="0"/>
                <a:cs typeface="Times New Roman" panose="02020603050405020304" pitchFamily="18" charset="0"/>
              </a:rPr>
              <a:t>For clients new to the CanadaGAP program, a certificate may be issued after the initial audit, but only for the first activity observed (e.g., “Production of Asparagus”). Once an audit has occurred on the second activity (e.g., packing of apples), the certificate can be updated be reissued to include both scopes (e.g., “Production of Asparagus and Packing of Apples”).</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romanLcPeriod"/>
            </a:pPr>
            <a:r>
              <a:rPr lang="en-CA" sz="1200" dirty="0">
                <a:effectLst/>
                <a:latin typeface="Arial" panose="020B0604020202020204" pitchFamily="34" charset="0"/>
                <a:ea typeface="Calibri" panose="020F0502020204030204" pitchFamily="34" charset="0"/>
                <a:cs typeface="Times New Roman" panose="02020603050405020304" pitchFamily="18" charset="0"/>
              </a:rPr>
              <a:t>For recertification of an existing program participant, the CB shall issue a new certificate covering both scopes once the audit of the first activity has been successfully completed. Using the previous example, if the first audit of the year occurred during production of asparagus, subsequent to the first audit the client’s new certificate could be issued for the full scope of “Production of Asparagus and Packing of Apples”. Later in the year the audit on packing of apples would occur. If the audit was completed successfully, the certificate already issued for both scopes would remain in place. If a positive decision on certification did not follow the audit on the second activity, depending on the nature of the problem, the scope of certification could be reduced, or the certificate could be suspended or withdrawn by the CB.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37DCCCB-AD2A-417B-9A2E-22DEA29A50A9}" type="slidenum">
              <a:rPr lang="en-US" smtClean="0"/>
              <a:t>20</a:t>
            </a:fld>
            <a:endParaRPr lang="en-US"/>
          </a:p>
        </p:txBody>
      </p:sp>
    </p:spTree>
    <p:extLst>
      <p:ext uri="{BB962C8B-B14F-4D97-AF65-F5344CB8AC3E}">
        <p14:creationId xmlns:p14="http://schemas.microsoft.com/office/powerpoint/2010/main" val="703154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u="sng" dirty="0">
                <a:effectLst/>
                <a:latin typeface="Arial" panose="020B0604020202020204" pitchFamily="34" charset="0"/>
                <a:ea typeface="Calibri" panose="020F0502020204030204" pitchFamily="34" charset="0"/>
                <a:cs typeface="Arial" panose="020B0604020202020204" pitchFamily="34" charset="0"/>
              </a:rPr>
              <a:t>CARs Follow-up</a:t>
            </a:r>
            <a:r>
              <a:rPr lang="en-CA" sz="1200" dirty="0">
                <a:effectLst/>
                <a:latin typeface="Arial" panose="020B0604020202020204" pitchFamily="34" charset="0"/>
                <a:ea typeface="Calibri" panose="020F0502020204030204" pitchFamily="34" charset="0"/>
                <a:cs typeface="Arial" panose="020B0604020202020204" pitchFamily="34" charset="0"/>
              </a:rPr>
              <a:t>:</a:t>
            </a:r>
          </a:p>
          <a:p>
            <a:pPr marL="171450" indent="-171450">
              <a:buFontTx/>
              <a:buChar char="-"/>
            </a:pPr>
            <a:r>
              <a:rPr lang="en-CA" sz="1200" dirty="0">
                <a:effectLst/>
                <a:latin typeface="Arial" panose="020B0604020202020204" pitchFamily="34" charset="0"/>
                <a:ea typeface="Calibri" panose="020F0502020204030204" pitchFamily="34" charset="0"/>
                <a:cs typeface="Arial" panose="020B0604020202020204" pitchFamily="34" charset="0"/>
              </a:rPr>
              <a:t>The program participant is responsible to initiate contact with the certification body, usually but not always through the auditor, to provide objective evidence of correction actions that need to be taken to address all non-conformities</a:t>
            </a:r>
          </a:p>
          <a:p>
            <a:pPr marL="171450" indent="-171450">
              <a:buFontTx/>
              <a:buChar char="-"/>
            </a:pPr>
            <a:r>
              <a:rPr lang="en-CA" sz="1200" dirty="0">
                <a:effectLst/>
                <a:latin typeface="Arial" panose="020B0604020202020204" pitchFamily="34" charset="0"/>
                <a:ea typeface="Calibri" panose="020F0502020204030204" pitchFamily="34" charset="0"/>
                <a:cs typeface="Arial" panose="020B0604020202020204" pitchFamily="34" charset="0"/>
              </a:rPr>
              <a:t>Absent customer requirements, the program participant who fails the audit will have 60 days from receipt of the audit report to close out Corrective Action Requests. Those who have not implemented corrective actions by the deadline, or who have not received approval from the certification body/auditor </a:t>
            </a:r>
            <a:r>
              <a:rPr lang="en-CA" sz="1200" dirty="0">
                <a:solidFill>
                  <a:srgbClr val="00B050"/>
                </a:solidFill>
                <a:effectLst/>
                <a:latin typeface="Arial" panose="020B0604020202020204" pitchFamily="34" charset="0"/>
                <a:ea typeface="Calibri" panose="020F0502020204030204" pitchFamily="34" charset="0"/>
                <a:cs typeface="Arial" panose="020B0604020202020204" pitchFamily="34" charset="0"/>
              </a:rPr>
              <a:t>f</a:t>
            </a:r>
            <a:r>
              <a:rPr lang="en-CA" sz="1200" dirty="0">
                <a:effectLst/>
                <a:latin typeface="Arial" panose="020B0604020202020204" pitchFamily="34" charset="0"/>
                <a:ea typeface="Calibri" panose="020F0502020204030204" pitchFamily="34" charset="0"/>
                <a:cs typeface="Arial" panose="020B0604020202020204" pitchFamily="34" charset="0"/>
              </a:rPr>
              <a:t>or their proposed corrective action plan for the following year/season, will not be certified, or will have certification withdrawn. As determined by the Certification Body, provision can be made for a longer timeframe than 60 days to deal with exceptional circumstances (e.g., if needed for major capital investments).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dirty="0">
                <a:effectLst/>
                <a:latin typeface="Arial" panose="020B0604020202020204" pitchFamily="34" charset="0"/>
                <a:ea typeface="Calibri" panose="020F0502020204030204" pitchFamily="34" charset="0"/>
                <a:cs typeface="Arial" panose="020B0604020202020204" pitchFamily="34" charset="0"/>
              </a:rPr>
              <a:t>The original audit report must NOT be modified and reissued to the auditee. Adjustments to the original audit scoring/result must be captured on the Corrective Actions Report, which is finalized by the CB and issued to the auditee once CARs are closed out. Refer to Procedure TP-02-CA for further information [available </a:t>
            </a:r>
            <a:r>
              <a:rPr lang="en-CA" sz="1200" dirty="0">
                <a:latin typeface="Arial" panose="020B0604020202020204" pitchFamily="34" charset="0"/>
                <a:ea typeface="Calibri" panose="020F0502020204030204" pitchFamily="34" charset="0"/>
                <a:cs typeface="Arial" panose="020B0604020202020204" pitchFamily="34" charset="0"/>
              </a:rPr>
              <a:t>by request </a:t>
            </a:r>
            <a:r>
              <a:rPr lang="en-CA" sz="1200" dirty="0">
                <a:effectLst/>
                <a:latin typeface="Arial" panose="020B0604020202020204" pitchFamily="34" charset="0"/>
                <a:ea typeface="Calibri" panose="020F0502020204030204" pitchFamily="34" charset="0"/>
                <a:cs typeface="Arial" panose="020B0604020202020204" pitchFamily="34" charset="0"/>
              </a:rPr>
              <a:t>through the CanadaGAP office, or at </a:t>
            </a:r>
            <a:r>
              <a:rPr lang="en-CA" sz="1200" b="1" dirty="0">
                <a:solidFill>
                  <a:schemeClr val="tx1">
                    <a:lumMod val="95000"/>
                  </a:schemeClr>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www.canadagap.ca</a:t>
            </a:r>
            <a:r>
              <a:rPr lang="en-CA" sz="1200" dirty="0">
                <a:effectLst/>
                <a:latin typeface="Arial" panose="020B0604020202020204" pitchFamily="34" charset="0"/>
                <a:ea typeface="Calibri" panose="020F0502020204030204" pitchFamily="34" charset="0"/>
                <a:cs typeface="Arial" panose="020B0604020202020204" pitchFamily="34" charset="0"/>
              </a:rPr>
              <a:t>]</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nSpc>
                <a:spcPct val="120000"/>
              </a:lnSpc>
              <a:spcBef>
                <a:spcPts val="0"/>
              </a:spcBef>
              <a:spcAft>
                <a:spcPts val="0"/>
              </a:spcAft>
              <a:buNone/>
            </a:pPr>
            <a:r>
              <a:rPr lang="en-CA" sz="1200" dirty="0">
                <a:effectLst/>
                <a:latin typeface="Arial" panose="020B0604020202020204" pitchFamily="34" charset="0"/>
                <a:ea typeface="Calibri" panose="020F0502020204030204" pitchFamily="34" charset="0"/>
                <a:cs typeface="Arial" panose="020B0604020202020204" pitchFamily="34" charset="0"/>
              </a:rPr>
              <a:t> </a:t>
            </a:r>
          </a:p>
          <a:p>
            <a:pPr marL="0" marR="0" lvl="0" indent="0">
              <a:lnSpc>
                <a:spcPct val="120000"/>
              </a:lnSpc>
              <a:spcBef>
                <a:spcPts val="0"/>
              </a:spcBef>
              <a:spcAft>
                <a:spcPts val="0"/>
              </a:spcAft>
              <a:buNone/>
            </a:pPr>
            <a:r>
              <a:rPr lang="en-CA" sz="1200" u="sng" dirty="0">
                <a:effectLst/>
                <a:latin typeface="Arial" panose="020B0604020202020204" pitchFamily="34" charset="0"/>
                <a:ea typeface="Calibri" panose="020F0502020204030204" pitchFamily="34" charset="0"/>
                <a:cs typeface="Arial" panose="020B0604020202020204" pitchFamily="34" charset="0"/>
              </a:rPr>
              <a:t>For Options B, C, D, E and F</a:t>
            </a:r>
            <a:r>
              <a:rPr lang="en-CA" sz="1200" dirty="0">
                <a:effectLst/>
                <a:latin typeface="Arial" panose="020B0604020202020204" pitchFamily="34" charset="0"/>
                <a:ea typeface="Calibri" panose="020F0502020204030204" pitchFamily="34" charset="0"/>
                <a:cs typeface="Arial" panose="020B0604020202020204" pitchFamily="34" charset="0"/>
              </a:rPr>
              <a:t>:</a:t>
            </a:r>
            <a:br>
              <a:rPr lang="en-CA" sz="1200" dirty="0">
                <a:effectLst/>
                <a:latin typeface="Arial" panose="020B0604020202020204" pitchFamily="34" charset="0"/>
                <a:ea typeface="Calibri" panose="020F0502020204030204" pitchFamily="34" charset="0"/>
                <a:cs typeface="Arial" panose="020B0604020202020204" pitchFamily="34" charset="0"/>
              </a:rPr>
            </a:br>
            <a:r>
              <a:rPr lang="en-CA" sz="1200" dirty="0">
                <a:effectLst/>
                <a:latin typeface="Arial" panose="020B0604020202020204" pitchFamily="34" charset="0"/>
                <a:ea typeface="Calibri" panose="020F0502020204030204" pitchFamily="34" charset="0"/>
                <a:cs typeface="Arial" panose="020B0604020202020204" pitchFamily="34" charset="0"/>
              </a:rPr>
              <a:t>- For certain non-conformities, a </a:t>
            </a:r>
            <a:r>
              <a:rPr lang="en-CA" sz="1200" b="1" dirty="0">
                <a:effectLst/>
                <a:latin typeface="Arial" panose="020B0604020202020204" pitchFamily="34" charset="0"/>
                <a:ea typeface="Calibri" panose="020F0502020204030204" pitchFamily="34" charset="0"/>
                <a:cs typeface="Arial" panose="020B0604020202020204" pitchFamily="34" charset="0"/>
              </a:rPr>
              <a:t>corrective action plan </a:t>
            </a:r>
            <a:r>
              <a:rPr lang="en-CA" sz="1200" dirty="0">
                <a:effectLst/>
                <a:latin typeface="Arial" panose="020B0604020202020204" pitchFamily="34" charset="0"/>
                <a:ea typeface="Calibri" panose="020F0502020204030204" pitchFamily="34" charset="0"/>
                <a:cs typeface="Arial" panose="020B0604020202020204" pitchFamily="34" charset="0"/>
              </a:rPr>
              <a:t>may be acceptable, since it may not be possible for the operation to address certain issues during the current year/season</a:t>
            </a:r>
          </a:p>
          <a:p>
            <a:pPr marL="342900" marR="0" lvl="0" indent="-342900">
              <a:lnSpc>
                <a:spcPct val="120000"/>
              </a:lnSpc>
              <a:spcBef>
                <a:spcPts val="0"/>
              </a:spcBef>
              <a:spcAft>
                <a:spcPts val="0"/>
              </a:spcAft>
              <a:buFont typeface="Symbol" panose="05050102010706020507" pitchFamily="18" charset="2"/>
              <a:buChar char=""/>
            </a:pPr>
            <a:r>
              <a:rPr lang="en-CA" sz="1200" dirty="0">
                <a:effectLst/>
                <a:latin typeface="Arial" panose="020B0604020202020204" pitchFamily="34" charset="0"/>
                <a:ea typeface="Calibri" panose="020F0502020204030204" pitchFamily="34" charset="0"/>
                <a:cs typeface="Arial" panose="020B0604020202020204" pitchFamily="34" charset="0"/>
              </a:rPr>
              <a:t>The auditee may be able to present a reasonable plan to implement corrective actions in the following year/season</a:t>
            </a:r>
          </a:p>
          <a:p>
            <a:pPr marL="342900" marR="0" lvl="0" indent="-342900">
              <a:lnSpc>
                <a:spcPct val="120000"/>
              </a:lnSpc>
              <a:spcBef>
                <a:spcPts val="0"/>
              </a:spcBef>
              <a:spcAft>
                <a:spcPts val="0"/>
              </a:spcAft>
              <a:buFont typeface="Symbol" panose="05050102010706020507" pitchFamily="18" charset="2"/>
              <a:buChar char=""/>
            </a:pPr>
            <a:r>
              <a:rPr lang="en-CA" sz="1200" dirty="0">
                <a:effectLst/>
                <a:latin typeface="Arial" panose="020B0604020202020204" pitchFamily="34" charset="0"/>
                <a:ea typeface="Calibri" panose="020F0502020204030204" pitchFamily="34" charset="0"/>
                <a:cs typeface="Arial" panose="020B0604020202020204" pitchFamily="34" charset="0"/>
              </a:rPr>
              <a:t>The CB/auditor will be responsible to make the determination in each case, and the operation’s effective implementation of the proposed corrective actions must be verified during the next audit</a:t>
            </a:r>
          </a:p>
          <a:p>
            <a:pPr marL="0" marR="0" lvl="0" indent="0">
              <a:lnSpc>
                <a:spcPct val="120000"/>
              </a:lnSpc>
              <a:spcBef>
                <a:spcPts val="0"/>
              </a:spcBef>
              <a:spcAft>
                <a:spcPts val="0"/>
              </a:spcAft>
              <a:buFont typeface="Symbol" panose="05050102010706020507" pitchFamily="18" charset="2"/>
              <a:buNone/>
            </a:pPr>
            <a:endParaRPr lang="en-CA" sz="1200" dirty="0">
              <a:latin typeface="Arial" panose="020B0604020202020204" pitchFamily="34" charset="0"/>
              <a:ea typeface="Calibri" panose="020F0502020204030204" pitchFamily="34" charset="0"/>
              <a:cs typeface="Arial" panose="020B0604020202020204" pitchFamily="34" charset="0"/>
            </a:endParaRPr>
          </a:p>
          <a:p>
            <a:pPr marL="0" marR="0" lvl="0" indent="0">
              <a:lnSpc>
                <a:spcPct val="120000"/>
              </a:lnSpc>
              <a:spcBef>
                <a:spcPts val="0"/>
              </a:spcBef>
              <a:spcAft>
                <a:spcPts val="0"/>
              </a:spcAft>
              <a:buNone/>
            </a:pPr>
            <a:r>
              <a:rPr lang="en-CA" sz="1200" i="1" dirty="0">
                <a:effectLst/>
                <a:latin typeface="Arial" panose="020B0604020202020204" pitchFamily="34" charset="0"/>
                <a:ea typeface="Calibri" panose="020F0502020204030204" pitchFamily="34" charset="0"/>
                <a:cs typeface="Arial" panose="020B0604020202020204" pitchFamily="34" charset="0"/>
              </a:rPr>
              <a:t>NOTE</a:t>
            </a:r>
            <a:r>
              <a:rPr lang="en-CA" sz="1200" dirty="0">
                <a:effectLst/>
                <a:latin typeface="Arial" panose="020B0604020202020204" pitchFamily="34" charset="0"/>
                <a:ea typeface="Calibri" panose="020F0502020204030204" pitchFamily="34" charset="0"/>
                <a:cs typeface="Arial" panose="020B0604020202020204" pitchFamily="34" charset="0"/>
              </a:rPr>
              <a:t>: </a:t>
            </a:r>
            <a:r>
              <a:rPr lang="en-CA" sz="1200" dirty="0" err="1">
                <a:latin typeface="Arial" panose="020B0604020202020204" pitchFamily="34" charset="0"/>
                <a:cs typeface="Arial" panose="020B0604020202020204" pitchFamily="34" charset="0"/>
              </a:rPr>
              <a:t>Autofails</a:t>
            </a:r>
            <a:r>
              <a:rPr lang="en-CA" sz="1200" dirty="0">
                <a:latin typeface="Arial" panose="020B0604020202020204" pitchFamily="34" charset="0"/>
                <a:cs typeface="Arial" panose="020B0604020202020204" pitchFamily="34" charset="0"/>
              </a:rPr>
              <a:t> </a:t>
            </a:r>
            <a:r>
              <a:rPr lang="en-CA" sz="1200" b="1" dirty="0">
                <a:latin typeface="Arial" panose="020B0604020202020204" pitchFamily="34" charset="0"/>
                <a:cs typeface="Arial" panose="020B0604020202020204" pitchFamily="34" charset="0"/>
              </a:rPr>
              <a:t>cannot</a:t>
            </a:r>
            <a:r>
              <a:rPr lang="en-CA" sz="1200" dirty="0">
                <a:latin typeface="Arial" panose="020B0604020202020204" pitchFamily="34" charset="0"/>
                <a:cs typeface="Arial" panose="020B0604020202020204" pitchFamily="34" charset="0"/>
              </a:rPr>
              <a:t> be addressed through a corrective actions plan</a:t>
            </a:r>
            <a:endParaRPr lang="en-CA" sz="12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37DCCCB-AD2A-417B-9A2E-22DEA29A50A9}" type="slidenum">
              <a:rPr lang="en-US" smtClean="0"/>
              <a:t>24</a:t>
            </a:fld>
            <a:endParaRPr lang="en-US"/>
          </a:p>
        </p:txBody>
      </p:sp>
    </p:spTree>
    <p:extLst>
      <p:ext uri="{BB962C8B-B14F-4D97-AF65-F5344CB8AC3E}">
        <p14:creationId xmlns:p14="http://schemas.microsoft.com/office/powerpoint/2010/main" val="832351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A </a:t>
            </a:r>
            <a:r>
              <a:rPr lang="fr-CA" dirty="0" err="1"/>
              <a:t>separate</a:t>
            </a:r>
            <a:r>
              <a:rPr lang="fr-CA" dirty="0"/>
              <a:t> PPT </a:t>
            </a:r>
            <a:r>
              <a:rPr lang="fr-CA" dirty="0" err="1"/>
              <a:t>presentation</a:t>
            </a:r>
            <a:r>
              <a:rPr lang="fr-CA" dirty="0"/>
              <a:t> </a:t>
            </a:r>
            <a:r>
              <a:rPr lang="fr-CA" dirty="0" err="1"/>
              <a:t>is</a:t>
            </a:r>
            <a:r>
              <a:rPr lang="fr-CA" dirty="0"/>
              <a:t> </a:t>
            </a:r>
            <a:r>
              <a:rPr lang="fr-CA" dirty="0" err="1"/>
              <a:t>available</a:t>
            </a:r>
            <a:r>
              <a:rPr lang="fr-CA" dirty="0"/>
              <a:t> on the CanadaGAP </a:t>
            </a:r>
            <a:r>
              <a:rPr lang="fr-CA" dirty="0" err="1"/>
              <a:t>website</a:t>
            </a:r>
            <a:r>
              <a:rPr lang="fr-CA" dirty="0"/>
              <a:t> (ENG) </a:t>
            </a:r>
            <a:r>
              <a:rPr lang="fr-CA" dirty="0" err="1"/>
              <a:t>explaining</a:t>
            </a:r>
            <a:r>
              <a:rPr lang="fr-CA" dirty="0"/>
              <a:t> </a:t>
            </a:r>
            <a:r>
              <a:rPr lang="fr-CA" dirty="0" err="1"/>
              <a:t>Unannounced</a:t>
            </a:r>
            <a:r>
              <a:rPr lang="fr-CA" dirty="0"/>
              <a:t> Audits in more </a:t>
            </a:r>
            <a:r>
              <a:rPr lang="fr-CA" dirty="0" err="1"/>
              <a:t>detail</a:t>
            </a:r>
            <a:r>
              <a:rPr lang="fr-CA"/>
              <a:t>.</a:t>
            </a:r>
            <a:endParaRPr lang="en-US" dirty="0"/>
          </a:p>
        </p:txBody>
      </p:sp>
      <p:sp>
        <p:nvSpPr>
          <p:cNvPr id="4" name="Slide Number Placeholder 3"/>
          <p:cNvSpPr>
            <a:spLocks noGrp="1"/>
          </p:cNvSpPr>
          <p:nvPr>
            <p:ph type="sldNum" sz="quarter" idx="5"/>
          </p:nvPr>
        </p:nvSpPr>
        <p:spPr/>
        <p:txBody>
          <a:bodyPr/>
          <a:lstStyle/>
          <a:p>
            <a:fld id="{837DCCCB-AD2A-417B-9A2E-22DEA29A50A9}" type="slidenum">
              <a:rPr lang="en-US" smtClean="0"/>
              <a:t>29</a:t>
            </a:fld>
            <a:endParaRPr lang="en-US"/>
          </a:p>
        </p:txBody>
      </p:sp>
    </p:spTree>
    <p:extLst>
      <p:ext uri="{BB962C8B-B14F-4D97-AF65-F5344CB8AC3E}">
        <p14:creationId xmlns:p14="http://schemas.microsoft.com/office/powerpoint/2010/main" val="1400347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29818-3AF5-41A1-B9BB-814F92E1B7A7}" type="slidenum">
              <a:rPr lang="en-US" smtClean="0"/>
              <a:t>31</a:t>
            </a:fld>
            <a:endParaRPr lang="en-US"/>
          </a:p>
        </p:txBody>
      </p:sp>
    </p:spTree>
    <p:extLst>
      <p:ext uri="{BB962C8B-B14F-4D97-AF65-F5344CB8AC3E}">
        <p14:creationId xmlns:p14="http://schemas.microsoft.com/office/powerpoint/2010/main" val="3828759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2C0C14-4CCF-491D-9F8F-6B818AEAA13E}" type="datetime1">
              <a:rPr lang="en-US" smtClean="0"/>
              <a:t>2/7/2022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0F24F7-5878-4256-8214-36B89B3C29F6}" type="datetime1">
              <a:rPr lang="en-US" smtClean="0"/>
              <a:t>2/7/2022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066B73-E19A-43E9-B683-586917D98BB8}" type="datetime1">
              <a:rPr lang="en-US" smtClean="0"/>
              <a:t>2/7/2022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9E13CA-507E-43BF-8D1E-4780886C9217}" type="datetime1">
              <a:rPr lang="en-US" smtClean="0"/>
              <a:t>2/7/2022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FA2A0E-D7AA-4C60-98F0-5551F77AD2EF}" type="datetime1">
              <a:rPr lang="en-US" smtClean="0"/>
              <a:t>2/7/2022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0CA284-A7AC-4A7D-82D6-8147E6E99568}" type="datetime1">
              <a:rPr lang="en-US" smtClean="0"/>
              <a:t>2/7/2022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62BC160-059D-4E1D-B820-F719DA27E9FF}" type="datetime1">
              <a:rPr lang="en-US" smtClean="0"/>
              <a:t>2/7/2022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8A8BAC-5E8F-48B8-A459-777D49032986}" type="datetime1">
              <a:rPr lang="en-US" smtClean="0"/>
              <a:t>2/7/2022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C82FBC-7C6A-4C21-8FD6-FD074A32EF10}" type="datetime1">
              <a:rPr lang="en-US" smtClean="0"/>
              <a:t>2/7/2022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826F9B-F654-4B64-82CA-983ED0D2D89D}" type="datetime1">
              <a:rPr lang="en-US" smtClean="0"/>
              <a:t>2/7/2022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3B5A29-C7F7-45B0-B08D-A1DCCF5878B6}" type="datetime1">
              <a:rPr lang="en-US" smtClean="0"/>
              <a:t>2/7/2022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DF5071E8-9AB4-49A0-AD2C-A467350943BF}" type="datetime1">
              <a:rPr lang="en-US" smtClean="0"/>
              <a:t>2/7/2022</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6.jp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anadagap.c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canadagap.ca/"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9.jp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jpg"/><Relationship Id="rId13" Type="http://schemas.microsoft.com/office/2007/relationships/diagramDrawing" Target="../diagrams/drawing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3.xml"/><Relationship Id="rId11" Type="http://schemas.openxmlformats.org/officeDocument/2006/relationships/diagramQuickStyle" Target="../diagrams/quickStyle4.xml"/><Relationship Id="rId5" Type="http://schemas.openxmlformats.org/officeDocument/2006/relationships/diagramQuickStyle" Target="../diagrams/quickStyle3.xml"/><Relationship Id="rId10" Type="http://schemas.openxmlformats.org/officeDocument/2006/relationships/diagramLayout" Target="../diagrams/layout4.xml"/><Relationship Id="rId4" Type="http://schemas.openxmlformats.org/officeDocument/2006/relationships/diagramLayout" Target="../diagrams/layout3.xml"/><Relationship Id="rId9" Type="http://schemas.openxmlformats.org/officeDocument/2006/relationships/diagramData" Target="../diagrams/data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9.jp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hyperlink" Target="mailto:info@canadagap.c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15.png"/><Relationship Id="rId4" Type="http://schemas.openxmlformats.org/officeDocument/2006/relationships/hyperlink" Target="http://www.canadagap.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7489EB-355C-4170-8C70-5CDD42EFD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21CC0F3-7B68-4C9C-999A-74F8925C33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4" name="Picture 13">
            <a:extLst>
              <a:ext uri="{FF2B5EF4-FFF2-40B4-BE49-F238E27FC236}">
                <a16:creationId xmlns:a16="http://schemas.microsoft.com/office/drawing/2014/main" id="{3EB18ECF-1C11-48BB-8C2B-DC5532A906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D8887E40-5A0B-4897-80F0-0BAFAAB61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2E3B1B6-DAAA-408B-A99C-2A7EE0409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A72B882-D016-4849-AF04-88E39D13A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A3739C-033D-4005-A873-CDBCA0059DE2}"/>
              </a:ext>
            </a:extLst>
          </p:cNvPr>
          <p:cNvSpPr>
            <a:spLocks noGrp="1"/>
          </p:cNvSpPr>
          <p:nvPr>
            <p:ph type="ctrTitle"/>
          </p:nvPr>
        </p:nvSpPr>
        <p:spPr>
          <a:xfrm>
            <a:off x="1976398" y="5166420"/>
            <a:ext cx="8440564" cy="1045052"/>
          </a:xfrm>
        </p:spPr>
        <p:txBody>
          <a:bodyPr>
            <a:normAutofit fontScale="90000"/>
          </a:bodyPr>
          <a:lstStyle/>
          <a:p>
            <a:r>
              <a:rPr lang="en-US" sz="3700" b="1" dirty="0"/>
              <a:t>CanadaGAP Program Changes for 2022</a:t>
            </a:r>
          </a:p>
        </p:txBody>
      </p:sp>
      <p:sp>
        <p:nvSpPr>
          <p:cNvPr id="3" name="Subtitle 2">
            <a:extLst>
              <a:ext uri="{FF2B5EF4-FFF2-40B4-BE49-F238E27FC236}">
                <a16:creationId xmlns:a16="http://schemas.microsoft.com/office/drawing/2014/main" id="{F841BCF4-B9F2-4E28-93D9-721DAC4DCAAE}"/>
              </a:ext>
            </a:extLst>
          </p:cNvPr>
          <p:cNvSpPr>
            <a:spLocks noGrp="1"/>
          </p:cNvSpPr>
          <p:nvPr>
            <p:ph type="subTitle" idx="1"/>
          </p:nvPr>
        </p:nvSpPr>
        <p:spPr>
          <a:xfrm>
            <a:off x="2124907" y="4759126"/>
            <a:ext cx="8292055" cy="404576"/>
          </a:xfrm>
        </p:spPr>
        <p:txBody>
          <a:bodyPr>
            <a:normAutofit/>
          </a:bodyPr>
          <a:lstStyle/>
          <a:p>
            <a:r>
              <a:rPr lang="en-US" dirty="0"/>
              <a:t>Town Halls February-March 2022</a:t>
            </a:r>
          </a:p>
        </p:txBody>
      </p:sp>
      <p:sp>
        <p:nvSpPr>
          <p:cNvPr id="22" name="Rectangle 21">
            <a:extLst>
              <a:ext uri="{FF2B5EF4-FFF2-40B4-BE49-F238E27FC236}">
                <a16:creationId xmlns:a16="http://schemas.microsoft.com/office/drawing/2014/main" id="{41FF9E96-6955-4599-A2D0-1FF57939C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0531" y="647188"/>
            <a:ext cx="9091538" cy="3297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FCED443-839C-4719-8363-95EE05F2D7CE}"/>
              </a:ext>
            </a:extLst>
          </p:cNvPr>
          <p:cNvPicPr>
            <a:picLocks noChangeAspect="1"/>
          </p:cNvPicPr>
          <p:nvPr/>
        </p:nvPicPr>
        <p:blipFill>
          <a:blip r:embed="rId6"/>
          <a:stretch>
            <a:fillRect/>
          </a:stretch>
        </p:blipFill>
        <p:spPr>
          <a:xfrm>
            <a:off x="1960170" y="1799803"/>
            <a:ext cx="8460166" cy="994069"/>
          </a:xfrm>
          <a:prstGeom prst="rect">
            <a:avLst/>
          </a:prstGeom>
          <a:ln>
            <a:noFill/>
          </a:ln>
        </p:spPr>
      </p:pic>
      <p:sp>
        <p:nvSpPr>
          <p:cNvPr id="24" name="Rectangle 23">
            <a:extLst>
              <a:ext uri="{FF2B5EF4-FFF2-40B4-BE49-F238E27FC236}">
                <a16:creationId xmlns:a16="http://schemas.microsoft.com/office/drawing/2014/main" id="{A15CFF31-2A56-4E24-9263-DC4342144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2966" y="888935"/>
            <a:ext cx="8613076" cy="2818547"/>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F8907EB-52AA-4516-BC6A-7861CE077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E2E38D9-F082-41BD-85B0-D0290CE0B6BC}"/>
              </a:ext>
            </a:extLst>
          </p:cNvPr>
          <p:cNvSpPr>
            <a:spLocks noGrp="1"/>
          </p:cNvSpPr>
          <p:nvPr>
            <p:ph type="sldNum" sz="quarter" idx="12"/>
          </p:nvPr>
        </p:nvSpPr>
        <p:spPr>
          <a:xfrm>
            <a:off x="214756" y="6300849"/>
            <a:ext cx="636727" cy="322851"/>
          </a:xfrm>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352456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FB6D5B0C-A0D4-4706-94D2-1A06DD744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F7CCBD11-35F9-45FC-B412-307B2F3AEF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9" name="Picture 38">
            <a:extLst>
              <a:ext uri="{FF2B5EF4-FFF2-40B4-BE49-F238E27FC236}">
                <a16:creationId xmlns:a16="http://schemas.microsoft.com/office/drawing/2014/main" id="{21DB1BD1-CCCA-443B-9C70-FC3F9095E3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1" name="Rectangle 40">
            <a:extLst>
              <a:ext uri="{FF2B5EF4-FFF2-40B4-BE49-F238E27FC236}">
                <a16:creationId xmlns:a16="http://schemas.microsoft.com/office/drawing/2014/main" id="{DD6F1431-0201-43A0-B39B-16A80A72D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B6646F7-7E4F-4FBC-95E8-953107048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9A3FC98A-FE81-4516-9417-F05EC6FDB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1440926" y="701615"/>
            <a:ext cx="4440914" cy="1131912"/>
          </a:xfrm>
        </p:spPr>
        <p:txBody>
          <a:bodyPr>
            <a:normAutofit/>
          </a:bodyPr>
          <a:lstStyle/>
          <a:p>
            <a:pPr algn="l"/>
            <a:r>
              <a:rPr lang="en-US" b="1" dirty="0"/>
              <a:t>Presentation Overview</a:t>
            </a:r>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58407" y="164592"/>
            <a:ext cx="636727" cy="322851"/>
          </a:xfrm>
        </p:spPr>
        <p:txBody>
          <a:bodyPr>
            <a:normAutofit/>
          </a:bodyPr>
          <a:lstStyle/>
          <a:p>
            <a:pPr>
              <a:lnSpc>
                <a:spcPct val="90000"/>
              </a:lnSpc>
              <a:spcAft>
                <a:spcPts val="600"/>
              </a:spcAft>
            </a:pPr>
            <a:fld id="{6D22F896-40B5-4ADD-8801-0D06FADFA095}" type="slidenum">
              <a:rPr lang="en-US" sz="1500" smtClean="0"/>
              <a:pPr>
                <a:lnSpc>
                  <a:spcPct val="90000"/>
                </a:lnSpc>
                <a:spcAft>
                  <a:spcPts val="600"/>
                </a:spcAft>
              </a:pPr>
              <a:t>2</a:t>
            </a:fld>
            <a:endParaRPr lang="en-US" sz="1500"/>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287965" y="2064589"/>
            <a:ext cx="4648640" cy="4417327"/>
          </a:xfrm>
        </p:spPr>
        <p:txBody>
          <a:bodyPr>
            <a:normAutofit lnSpcReduction="10000"/>
          </a:bodyPr>
          <a:lstStyle/>
          <a:p>
            <a:r>
              <a:rPr lang="en-US" sz="2100" dirty="0"/>
              <a:t>Program Basics</a:t>
            </a:r>
          </a:p>
          <a:p>
            <a:r>
              <a:rPr lang="en-US" sz="2100" dirty="0"/>
              <a:t>GFSI Recognition</a:t>
            </a:r>
          </a:p>
          <a:p>
            <a:r>
              <a:rPr lang="en-US" sz="2100" dirty="0"/>
              <a:t>CanadaGAP Certification Options</a:t>
            </a:r>
          </a:p>
          <a:p>
            <a:r>
              <a:rPr lang="en-US" sz="2100" dirty="0"/>
              <a:t>Changes Ahead for 2022</a:t>
            </a:r>
          </a:p>
          <a:p>
            <a:r>
              <a:rPr lang="en-US" sz="2100" dirty="0"/>
              <a:t>Q&amp;A Period</a:t>
            </a:r>
          </a:p>
          <a:p>
            <a:r>
              <a:rPr lang="en-US" sz="2100" dirty="0"/>
              <a:t>Other Recent Changes (2021) </a:t>
            </a:r>
            <a:br>
              <a:rPr lang="en-US" sz="2100" dirty="0"/>
            </a:br>
            <a:r>
              <a:rPr lang="en-US" sz="2100" dirty="0"/>
              <a:t>to Maintain GFSI Recognition</a:t>
            </a:r>
          </a:p>
          <a:p>
            <a:r>
              <a:rPr lang="en-US" sz="2100" dirty="0"/>
              <a:t>Unannounced Audits</a:t>
            </a:r>
          </a:p>
          <a:p>
            <a:pPr marL="0" indent="0">
              <a:buNone/>
            </a:pPr>
            <a:endParaRPr lang="en-US" sz="1800" dirty="0"/>
          </a:p>
        </p:txBody>
      </p:sp>
      <p:sp>
        <p:nvSpPr>
          <p:cNvPr id="47" name="Rectangle 46">
            <a:extLst>
              <a:ext uri="{FF2B5EF4-FFF2-40B4-BE49-F238E27FC236}">
                <a16:creationId xmlns:a16="http://schemas.microsoft.com/office/drawing/2014/main" id="{BBD3519C-A23E-42D1-87B5-B0F516964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4123" y="0"/>
            <a:ext cx="464864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34456BA-AC2B-48EA-9710-D12EC766AC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3851" y="316487"/>
            <a:ext cx="2951648" cy="2951648"/>
          </a:xfrm>
          <a:prstGeom prst="rect">
            <a:avLst/>
          </a:prstGeom>
          <a:ln w="12700">
            <a:noFill/>
          </a:ln>
        </p:spPr>
      </p:pic>
      <p:sp>
        <p:nvSpPr>
          <p:cNvPr id="49" name="Rectangle 48">
            <a:extLst>
              <a:ext uri="{FF2B5EF4-FFF2-40B4-BE49-F238E27FC236}">
                <a16:creationId xmlns:a16="http://schemas.microsoft.com/office/drawing/2014/main" id="{A7DD8BB7-5AFB-46C2-93C4-865A767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95009" y="232460"/>
            <a:ext cx="4150723" cy="3114381"/>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98062A-BBB6-4D4C-8722-5EFBD47FD63A}"/>
              </a:ext>
            </a:extLst>
          </p:cNvPr>
          <p:cNvPicPr>
            <a:picLocks noChangeAspect="1"/>
          </p:cNvPicPr>
          <p:nvPr/>
        </p:nvPicPr>
        <p:blipFill>
          <a:blip r:embed="rId6"/>
          <a:stretch>
            <a:fillRect/>
          </a:stretch>
        </p:blipFill>
        <p:spPr>
          <a:xfrm>
            <a:off x="7071020" y="4812518"/>
            <a:ext cx="3995178" cy="489409"/>
          </a:xfrm>
          <a:prstGeom prst="rect">
            <a:avLst/>
          </a:prstGeom>
          <a:ln w="12700">
            <a:noFill/>
          </a:ln>
        </p:spPr>
      </p:pic>
      <p:sp>
        <p:nvSpPr>
          <p:cNvPr id="51" name="Rectangle 50">
            <a:extLst>
              <a:ext uri="{FF2B5EF4-FFF2-40B4-BE49-F238E27FC236}">
                <a16:creationId xmlns:a16="http://schemas.microsoft.com/office/drawing/2014/main" id="{73515C51-7AC2-4013-B7E3-56B4A6671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95009" y="3499659"/>
            <a:ext cx="4150723" cy="3114381"/>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EE43CE3-D71F-4E85-B1D3-1AD33E27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117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Program Basics</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127849" y="1828800"/>
            <a:ext cx="8442290" cy="5446143"/>
          </a:xfrm>
        </p:spPr>
        <p:txBody>
          <a:bodyPr>
            <a:normAutofit/>
          </a:bodyPr>
          <a:lstStyle/>
          <a:p>
            <a:pPr>
              <a:lnSpc>
                <a:spcPct val="100000"/>
              </a:lnSpc>
              <a:spcBef>
                <a:spcPts val="800"/>
              </a:spcBef>
              <a:defRPr/>
            </a:pPr>
            <a:r>
              <a:rPr lang="en-CA" dirty="0">
                <a:latin typeface="Arial" panose="020B0604020202020204" pitchFamily="34" charset="0"/>
                <a:cs typeface="Arial" panose="020B0604020202020204" pitchFamily="34" charset="0"/>
              </a:rPr>
              <a:t>The decision to seek food safety certification with the CanadaGAP program is voluntary and </a:t>
            </a:r>
            <a:r>
              <a:rPr lang="en-CA" b="1" dirty="0">
                <a:solidFill>
                  <a:schemeClr val="tx2">
                    <a:lumMod val="90000"/>
                  </a:schemeClr>
                </a:solidFill>
                <a:latin typeface="Arial" panose="020B0604020202020204" pitchFamily="34" charset="0"/>
                <a:cs typeface="Arial" panose="020B0604020202020204" pitchFamily="34" charset="0"/>
              </a:rPr>
              <a:t>market-driven</a:t>
            </a:r>
            <a:endParaRPr lang="en-CA" dirty="0">
              <a:solidFill>
                <a:schemeClr val="tx2">
                  <a:lumMod val="90000"/>
                </a:schemeClr>
              </a:solidFill>
              <a:latin typeface="Arial" panose="020B0604020202020204" pitchFamily="34" charset="0"/>
              <a:cs typeface="Arial" panose="020B0604020202020204" pitchFamily="34" charset="0"/>
            </a:endParaRPr>
          </a:p>
          <a:p>
            <a:pPr>
              <a:lnSpc>
                <a:spcPct val="100000"/>
              </a:lnSpc>
              <a:spcBef>
                <a:spcPts val="800"/>
              </a:spcBef>
              <a:defRPr/>
            </a:pPr>
            <a:r>
              <a:rPr lang="en-CA" dirty="0">
                <a:latin typeface="Arial" panose="020B0604020202020204" pitchFamily="34" charset="0"/>
                <a:cs typeface="Arial" panose="020B0604020202020204" pitchFamily="34" charset="0"/>
              </a:rPr>
              <a:t>The program enjoys strong support from retailers, food service customers and processors – among others: Loblaws, Walmart, Metro, Sobeys, Sysco, GFS, McCain Foods, Simplot, Lamb-Weston, Cavendish, etc.</a:t>
            </a:r>
          </a:p>
          <a:p>
            <a:pPr>
              <a:lnSpc>
                <a:spcPct val="100000"/>
              </a:lnSpc>
              <a:spcBef>
                <a:spcPts val="800"/>
              </a:spcBef>
              <a:defRPr/>
            </a:pPr>
            <a:r>
              <a:rPr lang="en-CA" dirty="0">
                <a:latin typeface="Arial" panose="020B0604020202020204" pitchFamily="34" charset="0"/>
                <a:cs typeface="Arial" panose="020B0604020202020204" pitchFamily="34" charset="0"/>
              </a:rPr>
              <a:t>In 2017, CanadaGAP received full Government Recognition for the program</a:t>
            </a:r>
          </a:p>
          <a:p>
            <a:pPr lvl="1">
              <a:lnSpc>
                <a:spcPct val="100000"/>
              </a:lnSpc>
              <a:spcBef>
                <a:spcPts val="800"/>
              </a:spcBef>
              <a:defRPr/>
            </a:pPr>
            <a:r>
              <a:rPr lang="en-CA" dirty="0">
                <a:latin typeface="+mj-lt"/>
                <a:cs typeface="Arial" charset="0"/>
              </a:rPr>
              <a:t>Full Government Recognition effectively positions the program to be a “model system” for program participants needing to meet federal regulatory requirements</a:t>
            </a:r>
            <a:endParaRPr lang="en-CA" dirty="0">
              <a:latin typeface="+mj-lt"/>
            </a:endParaRPr>
          </a:p>
          <a:p>
            <a:pPr>
              <a:lnSpc>
                <a:spcPct val="100000"/>
              </a:lnSpc>
              <a:spcBef>
                <a:spcPts val="800"/>
              </a:spcBef>
              <a:defRPr/>
            </a:pPr>
            <a:endParaRPr lang="en-CA" dirty="0">
              <a:latin typeface="Arial" panose="020B0604020202020204" pitchFamily="34" charset="0"/>
              <a:cs typeface="Arial" panose="020B0604020202020204" pitchFamily="34" charset="0"/>
            </a:endParaRPr>
          </a:p>
          <a:p>
            <a:pPr>
              <a:lnSpc>
                <a:spcPct val="100000"/>
              </a:lnSpc>
              <a:spcBef>
                <a:spcPts val="800"/>
              </a:spcBef>
              <a:defRPr/>
            </a:pPr>
            <a:endParaRPr lang="en-CA" dirty="0">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3</a:t>
            </a:fld>
            <a:endParaRPr lang="en-US" dirty="0"/>
          </a:p>
        </p:txBody>
      </p:sp>
      <p:pic>
        <p:nvPicPr>
          <p:cNvPr id="6" name="Picture 5">
            <a:extLst>
              <a:ext uri="{FF2B5EF4-FFF2-40B4-BE49-F238E27FC236}">
                <a16:creationId xmlns:a16="http://schemas.microsoft.com/office/drawing/2014/main" id="{A2CBA88E-0989-4CDE-A0DA-EF9C0E93688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8" name="Picture 7">
            <a:extLst>
              <a:ext uri="{FF2B5EF4-FFF2-40B4-BE49-F238E27FC236}">
                <a16:creationId xmlns:a16="http://schemas.microsoft.com/office/drawing/2014/main" id="{1422D681-6478-440B-A1DC-C708E4EACE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9046"/>
            <a:ext cx="1741638" cy="1699839"/>
          </a:xfrm>
          <a:prstGeom prst="rect">
            <a:avLst/>
          </a:prstGeom>
        </p:spPr>
      </p:pic>
    </p:spTree>
    <p:extLst>
      <p:ext uri="{BB962C8B-B14F-4D97-AF65-F5344CB8AC3E}">
        <p14:creationId xmlns:p14="http://schemas.microsoft.com/office/powerpoint/2010/main" val="259214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sz="1800" dirty="0"/>
              <a:t>continued</a:t>
            </a:r>
            <a:r>
              <a:rPr lang="en-US" sz="2800" dirty="0"/>
              <a:t>… </a:t>
            </a:r>
            <a:r>
              <a:rPr lang="en-US" b="1" dirty="0"/>
              <a:t>Program Basics</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983658" y="2196860"/>
            <a:ext cx="8586481" cy="5078083"/>
          </a:xfrm>
        </p:spPr>
        <p:txBody>
          <a:bodyPr>
            <a:normAutofit/>
          </a:bodyPr>
          <a:lstStyle/>
          <a:p>
            <a:pPr>
              <a:spcBef>
                <a:spcPct val="50000"/>
              </a:spcBef>
            </a:pPr>
            <a:r>
              <a:rPr lang="en-US" altLang="en-US" sz="2100" dirty="0">
                <a:latin typeface="+mj-lt"/>
              </a:rPr>
              <a:t>As of April 1, 2022 CanadaGAP offers </a:t>
            </a:r>
            <a:r>
              <a:rPr lang="en-US" altLang="en-US" sz="2100" b="1" dirty="0">
                <a:solidFill>
                  <a:schemeClr val="tx2">
                    <a:lumMod val="90000"/>
                  </a:schemeClr>
                </a:solidFill>
                <a:latin typeface="+mj-lt"/>
              </a:rPr>
              <a:t>seven different certification options </a:t>
            </a:r>
            <a:r>
              <a:rPr lang="en-US" altLang="en-US" sz="2100" dirty="0">
                <a:latin typeface="+mj-lt"/>
              </a:rPr>
              <a:t>for companies seeking food safety certification</a:t>
            </a:r>
          </a:p>
          <a:p>
            <a:pPr>
              <a:spcBef>
                <a:spcPct val="50000"/>
              </a:spcBef>
            </a:pPr>
            <a:r>
              <a:rPr lang="en-US" altLang="en-US" sz="2100" dirty="0">
                <a:latin typeface="+mj-lt"/>
              </a:rPr>
              <a:t>These different certification options were developed specifically to respond to customer requirements and to satisfy differences in:</a:t>
            </a:r>
          </a:p>
          <a:p>
            <a:pPr lvl="1">
              <a:lnSpc>
                <a:spcPct val="100000"/>
              </a:lnSpc>
              <a:spcBef>
                <a:spcPts val="600"/>
              </a:spcBef>
              <a:buSzPct val="70000"/>
              <a:buFont typeface="Wingdings" panose="05000000000000000000" pitchFamily="2" charset="2"/>
              <a:buChar char="v"/>
            </a:pPr>
            <a:r>
              <a:rPr lang="en-US" altLang="en-US" sz="2400" dirty="0">
                <a:latin typeface="+mj-lt"/>
              </a:rPr>
              <a:t>  </a:t>
            </a:r>
            <a:r>
              <a:rPr lang="en-US" altLang="en-US" sz="1700" dirty="0">
                <a:latin typeface="+mj-lt"/>
              </a:rPr>
              <a:t>Cost considerations: audit frequency, industry size/structure, etc.</a:t>
            </a:r>
          </a:p>
          <a:p>
            <a:pPr lvl="1">
              <a:lnSpc>
                <a:spcPct val="100000"/>
              </a:lnSpc>
              <a:spcBef>
                <a:spcPts val="600"/>
              </a:spcBef>
              <a:buFont typeface="Wingdings" panose="05000000000000000000" pitchFamily="2" charset="2"/>
              <a:buChar char="v"/>
            </a:pPr>
            <a:r>
              <a:rPr lang="en-US" altLang="en-US" sz="1700" dirty="0">
                <a:latin typeface="+mj-lt"/>
              </a:rPr>
              <a:t>   Market requirements:</a:t>
            </a:r>
          </a:p>
          <a:p>
            <a:pPr lvl="2">
              <a:lnSpc>
                <a:spcPct val="100000"/>
              </a:lnSpc>
              <a:spcBef>
                <a:spcPts val="600"/>
              </a:spcBef>
            </a:pPr>
            <a:r>
              <a:rPr lang="en-US" altLang="en-US" sz="1700" dirty="0">
                <a:latin typeface="+mj-lt"/>
              </a:rPr>
              <a:t>Some customers require certification to a GFSI-recognized scheme, others don’t.</a:t>
            </a:r>
          </a:p>
          <a:p>
            <a:pPr lvl="2">
              <a:lnSpc>
                <a:spcPct val="100000"/>
              </a:lnSpc>
              <a:spcBef>
                <a:spcPts val="600"/>
              </a:spcBef>
            </a:pPr>
            <a:r>
              <a:rPr lang="en-US" altLang="en-US" sz="1700" dirty="0">
                <a:latin typeface="+mj-lt"/>
              </a:rPr>
              <a:t>Some buyers  expect a higher audit frequency or passing score on the audit.</a:t>
            </a:r>
          </a:p>
          <a:p>
            <a:pPr marL="0" indent="0">
              <a:lnSpc>
                <a:spcPct val="100000"/>
              </a:lnSpc>
              <a:spcBef>
                <a:spcPts val="800"/>
              </a:spcBef>
              <a:buNone/>
              <a:defRPr/>
            </a:pPr>
            <a:endParaRPr lang="en-CA" dirty="0">
              <a:latin typeface="Arial" panose="020B0604020202020204" pitchFamily="34" charset="0"/>
              <a:cs typeface="Arial" panose="020B0604020202020204" pitchFamily="34" charset="0"/>
            </a:endParaRPr>
          </a:p>
          <a:p>
            <a:pPr>
              <a:lnSpc>
                <a:spcPct val="100000"/>
              </a:lnSpc>
              <a:spcBef>
                <a:spcPts val="800"/>
              </a:spcBef>
              <a:defRPr/>
            </a:pPr>
            <a:endParaRPr lang="en-CA" dirty="0">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4</a:t>
            </a:fld>
            <a:endParaRPr lang="en-US" dirty="0"/>
          </a:p>
        </p:txBody>
      </p:sp>
      <p:pic>
        <p:nvPicPr>
          <p:cNvPr id="6" name="Picture 5">
            <a:extLst>
              <a:ext uri="{FF2B5EF4-FFF2-40B4-BE49-F238E27FC236}">
                <a16:creationId xmlns:a16="http://schemas.microsoft.com/office/drawing/2014/main" id="{A2CBA88E-0989-4CDE-A0DA-EF9C0E93688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1A1F57BD-AF68-4219-8760-50B5118D0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72" y="136706"/>
            <a:ext cx="1670643" cy="1583477"/>
          </a:xfrm>
          <a:prstGeom prst="rect">
            <a:avLst/>
          </a:prstGeom>
        </p:spPr>
      </p:pic>
    </p:spTree>
    <p:extLst>
      <p:ext uri="{BB962C8B-B14F-4D97-AF65-F5344CB8AC3E}">
        <p14:creationId xmlns:p14="http://schemas.microsoft.com/office/powerpoint/2010/main" val="2059242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1790-B892-4C1A-919A-6C36D533297B}"/>
              </a:ext>
            </a:extLst>
          </p:cNvPr>
          <p:cNvSpPr>
            <a:spLocks noGrp="1"/>
          </p:cNvSpPr>
          <p:nvPr>
            <p:ph type="title"/>
          </p:nvPr>
        </p:nvSpPr>
        <p:spPr>
          <a:xfrm>
            <a:off x="2609873" y="529087"/>
            <a:ext cx="7956560" cy="1355079"/>
          </a:xfrm>
        </p:spPr>
        <p:txBody>
          <a:bodyPr/>
          <a:lstStyle/>
          <a:p>
            <a:r>
              <a:rPr lang="en-US" b="1" dirty="0"/>
              <a:t>CanadaGAP Certification Options</a:t>
            </a:r>
          </a:p>
        </p:txBody>
      </p:sp>
      <p:sp>
        <p:nvSpPr>
          <p:cNvPr id="3" name="Text Placeholder 2">
            <a:extLst>
              <a:ext uri="{FF2B5EF4-FFF2-40B4-BE49-F238E27FC236}">
                <a16:creationId xmlns:a16="http://schemas.microsoft.com/office/drawing/2014/main" id="{5CB522E8-6875-4C23-8866-A59178796BA0}"/>
              </a:ext>
            </a:extLst>
          </p:cNvPr>
          <p:cNvSpPr>
            <a:spLocks noGrp="1"/>
          </p:cNvSpPr>
          <p:nvPr>
            <p:ph type="body" idx="1"/>
          </p:nvPr>
        </p:nvSpPr>
        <p:spPr>
          <a:xfrm>
            <a:off x="2145103" y="1794294"/>
            <a:ext cx="4360650" cy="569343"/>
          </a:xfrm>
        </p:spPr>
        <p:txBody>
          <a:bodyPr/>
          <a:lstStyle/>
          <a:p>
            <a:r>
              <a:rPr lang="en-US" b="1" dirty="0"/>
              <a:t>Not GFSI-Recognized</a:t>
            </a:r>
          </a:p>
        </p:txBody>
      </p:sp>
      <p:sp>
        <p:nvSpPr>
          <p:cNvPr id="4" name="Content Placeholder 3">
            <a:extLst>
              <a:ext uri="{FF2B5EF4-FFF2-40B4-BE49-F238E27FC236}">
                <a16:creationId xmlns:a16="http://schemas.microsoft.com/office/drawing/2014/main" id="{71BE4F11-D44A-4438-9E0E-A456A870794B}"/>
              </a:ext>
            </a:extLst>
          </p:cNvPr>
          <p:cNvSpPr>
            <a:spLocks noGrp="1"/>
          </p:cNvSpPr>
          <p:nvPr>
            <p:ph sz="half" idx="2"/>
          </p:nvPr>
        </p:nvSpPr>
        <p:spPr>
          <a:xfrm>
            <a:off x="2047337" y="2633931"/>
            <a:ext cx="4455572" cy="3288834"/>
          </a:xfrm>
        </p:spPr>
        <p:txBody>
          <a:bodyPr/>
          <a:lstStyle/>
          <a:p>
            <a:r>
              <a:rPr lang="en-US" dirty="0"/>
              <a:t>Option A1</a:t>
            </a:r>
          </a:p>
          <a:p>
            <a:r>
              <a:rPr lang="en-US" dirty="0"/>
              <a:t>Option A2</a:t>
            </a:r>
          </a:p>
          <a:p>
            <a:r>
              <a:rPr lang="en-US" dirty="0"/>
              <a:t>Option E   </a:t>
            </a:r>
            <a:r>
              <a:rPr lang="en-US" b="1" dirty="0">
                <a:solidFill>
                  <a:srgbClr val="FFFF00"/>
                </a:solidFill>
              </a:rPr>
              <a:t>* NEW for 2022</a:t>
            </a:r>
            <a:endParaRPr lang="en-US" dirty="0"/>
          </a:p>
          <a:p>
            <a:r>
              <a:rPr lang="en-US" dirty="0"/>
              <a:t>Option F   </a:t>
            </a:r>
            <a:r>
              <a:rPr lang="en-US" b="1" dirty="0">
                <a:solidFill>
                  <a:srgbClr val="FFFF00"/>
                </a:solidFill>
              </a:rPr>
              <a:t>* NEW for 2022</a:t>
            </a:r>
          </a:p>
        </p:txBody>
      </p:sp>
      <p:sp>
        <p:nvSpPr>
          <p:cNvPr id="5" name="Text Placeholder 4">
            <a:extLst>
              <a:ext uri="{FF2B5EF4-FFF2-40B4-BE49-F238E27FC236}">
                <a16:creationId xmlns:a16="http://schemas.microsoft.com/office/drawing/2014/main" id="{08C5F5A5-DAB6-45E1-A7C2-7D9B11185ABD}"/>
              </a:ext>
            </a:extLst>
          </p:cNvPr>
          <p:cNvSpPr>
            <a:spLocks noGrp="1"/>
          </p:cNvSpPr>
          <p:nvPr>
            <p:ph type="body" sz="quarter" idx="3"/>
          </p:nvPr>
        </p:nvSpPr>
        <p:spPr>
          <a:xfrm>
            <a:off x="6666634" y="1884166"/>
            <a:ext cx="3899798" cy="479471"/>
          </a:xfrm>
        </p:spPr>
        <p:txBody>
          <a:bodyPr/>
          <a:lstStyle/>
          <a:p>
            <a:r>
              <a:rPr lang="en-US" b="1" dirty="0"/>
              <a:t>GFSI-Recognized</a:t>
            </a:r>
          </a:p>
        </p:txBody>
      </p:sp>
      <p:sp>
        <p:nvSpPr>
          <p:cNvPr id="6" name="Content Placeholder 5">
            <a:extLst>
              <a:ext uri="{FF2B5EF4-FFF2-40B4-BE49-F238E27FC236}">
                <a16:creationId xmlns:a16="http://schemas.microsoft.com/office/drawing/2014/main" id="{4878648D-1D92-457D-BCB3-135C358AAABB}"/>
              </a:ext>
            </a:extLst>
          </p:cNvPr>
          <p:cNvSpPr>
            <a:spLocks noGrp="1"/>
          </p:cNvSpPr>
          <p:nvPr>
            <p:ph sz="quarter" idx="4"/>
          </p:nvPr>
        </p:nvSpPr>
        <p:spPr>
          <a:xfrm>
            <a:off x="6666634" y="2633931"/>
            <a:ext cx="3899798" cy="3288833"/>
          </a:xfrm>
        </p:spPr>
        <p:txBody>
          <a:bodyPr/>
          <a:lstStyle/>
          <a:p>
            <a:r>
              <a:rPr lang="en-US" dirty="0"/>
              <a:t>Option B</a:t>
            </a:r>
          </a:p>
          <a:p>
            <a:r>
              <a:rPr lang="en-US" dirty="0"/>
              <a:t>Option C</a:t>
            </a:r>
          </a:p>
          <a:p>
            <a:r>
              <a:rPr lang="en-US" dirty="0"/>
              <a:t>Option D</a:t>
            </a:r>
          </a:p>
        </p:txBody>
      </p:sp>
      <p:sp>
        <p:nvSpPr>
          <p:cNvPr id="10" name="Slide Number Placeholder 9">
            <a:extLst>
              <a:ext uri="{FF2B5EF4-FFF2-40B4-BE49-F238E27FC236}">
                <a16:creationId xmlns:a16="http://schemas.microsoft.com/office/drawing/2014/main" id="{334BE7F7-A0F4-4A6D-AB9B-6123235D56F6}"/>
              </a:ext>
            </a:extLst>
          </p:cNvPr>
          <p:cNvSpPr>
            <a:spLocks noGrp="1"/>
          </p:cNvSpPr>
          <p:nvPr>
            <p:ph type="sldNum" sz="quarter" idx="12"/>
          </p:nvPr>
        </p:nvSpPr>
        <p:spPr>
          <a:xfrm>
            <a:off x="118151" y="6360543"/>
            <a:ext cx="636727" cy="291221"/>
          </a:xfrm>
        </p:spPr>
        <p:txBody>
          <a:bodyPr/>
          <a:lstStyle/>
          <a:p>
            <a:fld id="{6D22F896-40B5-4ADD-8801-0D06FADFA095}" type="slidenum">
              <a:rPr lang="en-US" smtClean="0"/>
              <a:t>5</a:t>
            </a:fld>
            <a:endParaRPr lang="en-US" dirty="0"/>
          </a:p>
        </p:txBody>
      </p:sp>
      <p:pic>
        <p:nvPicPr>
          <p:cNvPr id="11" name="Picture 10">
            <a:extLst>
              <a:ext uri="{FF2B5EF4-FFF2-40B4-BE49-F238E27FC236}">
                <a16:creationId xmlns:a16="http://schemas.microsoft.com/office/drawing/2014/main" id="{D29A53F6-8923-435F-90C7-EC3254FFBC3B}"/>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13" name="Picture 12" descr="A picture containing different, vegetable&#10;&#10;Description automatically generated">
            <a:extLst>
              <a:ext uri="{FF2B5EF4-FFF2-40B4-BE49-F238E27FC236}">
                <a16:creationId xmlns:a16="http://schemas.microsoft.com/office/drawing/2014/main" id="{79574990-35A7-4039-8E14-694A32E03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075" y="6152803"/>
            <a:ext cx="4603314" cy="690497"/>
          </a:xfrm>
          <a:prstGeom prst="rect">
            <a:avLst/>
          </a:prstGeom>
        </p:spPr>
      </p:pic>
    </p:spTree>
    <p:extLst>
      <p:ext uri="{BB962C8B-B14F-4D97-AF65-F5344CB8AC3E}">
        <p14:creationId xmlns:p14="http://schemas.microsoft.com/office/powerpoint/2010/main" val="1049633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What is GFSI Recognition?</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311879" y="2052116"/>
            <a:ext cx="8258260" cy="3997828"/>
          </a:xfrm>
        </p:spPr>
        <p:txBody>
          <a:bodyPr>
            <a:normAutofit/>
          </a:bodyPr>
          <a:lstStyle/>
          <a:p>
            <a:r>
              <a:rPr lang="en-US" sz="2000" dirty="0">
                <a:latin typeface="Arial" panose="020B0604020202020204" pitchFamily="34" charset="0"/>
                <a:cs typeface="Arial" panose="020B0604020202020204" pitchFamily="34" charset="0"/>
              </a:rPr>
              <a:t>Many program participants are required by their customers to be certified to a </a:t>
            </a:r>
            <a:r>
              <a:rPr lang="en-US" sz="2000" b="1" dirty="0">
                <a:solidFill>
                  <a:schemeClr val="tx2">
                    <a:lumMod val="90000"/>
                  </a:schemeClr>
                </a:solidFill>
                <a:latin typeface="Arial" panose="020B0604020202020204" pitchFamily="34" charset="0"/>
                <a:cs typeface="Arial" panose="020B0604020202020204" pitchFamily="34" charset="0"/>
              </a:rPr>
              <a:t>GFSI-recognized program</a:t>
            </a:r>
          </a:p>
          <a:p>
            <a:r>
              <a:rPr lang="en-US" dirty="0">
                <a:latin typeface="Arial" panose="020B0604020202020204" pitchFamily="34" charset="0"/>
                <a:cs typeface="Arial" panose="020B0604020202020204" pitchFamily="34" charset="0"/>
              </a:rPr>
              <a:t>CanadaGAP therefore obtained and maintains GFSI recognition for three certification options:</a:t>
            </a:r>
          </a:p>
          <a:p>
            <a:pPr lvl="1"/>
            <a:r>
              <a:rPr lang="en-US" dirty="0">
                <a:latin typeface="Arial" panose="020B0604020202020204" pitchFamily="34" charset="0"/>
                <a:cs typeface="Arial" panose="020B0604020202020204" pitchFamily="34" charset="0"/>
              </a:rPr>
              <a:t>Option B (Group Certification)</a:t>
            </a:r>
          </a:p>
          <a:p>
            <a:pPr lvl="1"/>
            <a:r>
              <a:rPr lang="en-US" dirty="0">
                <a:latin typeface="Arial" panose="020B0604020202020204" pitchFamily="34" charset="0"/>
                <a:cs typeface="Arial" panose="020B0604020202020204" pitchFamily="34" charset="0"/>
              </a:rPr>
              <a:t>Option C (for individual producers, packers, and storage operations)</a:t>
            </a:r>
          </a:p>
          <a:p>
            <a:pPr lvl="1"/>
            <a:r>
              <a:rPr lang="en-US" dirty="0">
                <a:latin typeface="Arial" panose="020B0604020202020204" pitchFamily="34" charset="0"/>
                <a:cs typeface="Arial" panose="020B0604020202020204" pitchFamily="34" charset="0"/>
              </a:rPr>
              <a:t>Option D (for </a:t>
            </a:r>
            <a:r>
              <a:rPr lang="en-US" dirty="0" err="1">
                <a:latin typeface="Arial" panose="020B0604020202020204" pitchFamily="34" charset="0"/>
                <a:cs typeface="Arial" panose="020B0604020202020204" pitchFamily="34" charset="0"/>
              </a:rPr>
              <a:t>repackers</a:t>
            </a:r>
            <a:r>
              <a:rPr lang="en-US" dirty="0">
                <a:latin typeface="Arial" panose="020B0604020202020204" pitchFamily="34" charset="0"/>
                <a:cs typeface="Arial" panose="020B0604020202020204" pitchFamily="34" charset="0"/>
              </a:rPr>
              <a:t> and wholesalers)</a:t>
            </a: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6</a:t>
            </a:fld>
            <a:endParaRPr lang="en-US" dirty="0"/>
          </a:p>
        </p:txBody>
      </p:sp>
      <p:pic>
        <p:nvPicPr>
          <p:cNvPr id="6" name="Picture 5">
            <a:extLst>
              <a:ext uri="{FF2B5EF4-FFF2-40B4-BE49-F238E27FC236}">
                <a16:creationId xmlns:a16="http://schemas.microsoft.com/office/drawing/2014/main" id="{A2CBA88E-0989-4CDE-A0DA-EF9C0E936884}"/>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7" name="Picture 6" descr="A picture containing fruit&#10;&#10;Description automatically generated">
            <a:extLst>
              <a:ext uri="{FF2B5EF4-FFF2-40B4-BE49-F238E27FC236}">
                <a16:creationId xmlns:a16="http://schemas.microsoft.com/office/drawing/2014/main" id="{C8CE9B23-C3F0-47B0-94B7-BBC4E2E8F6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30" y="171040"/>
            <a:ext cx="1635981" cy="1646238"/>
          </a:xfrm>
          <a:prstGeom prst="rect">
            <a:avLst/>
          </a:prstGeom>
        </p:spPr>
      </p:pic>
    </p:spTree>
    <p:extLst>
      <p:ext uri="{BB962C8B-B14F-4D97-AF65-F5344CB8AC3E}">
        <p14:creationId xmlns:p14="http://schemas.microsoft.com/office/powerpoint/2010/main" val="2109386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582562"/>
            <a:ext cx="8206134" cy="1302723"/>
          </a:xfrm>
        </p:spPr>
        <p:txBody>
          <a:bodyPr/>
          <a:lstStyle/>
          <a:p>
            <a:r>
              <a:rPr lang="en-US" sz="1800" dirty="0"/>
              <a:t>continued… </a:t>
            </a:r>
            <a:r>
              <a:rPr lang="en-US" b="1" dirty="0"/>
              <a:t>GFSI Recognition</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311879" y="1477993"/>
            <a:ext cx="8258260" cy="4797446"/>
          </a:xfrm>
        </p:spPr>
        <p:txBody>
          <a:bodyPr>
            <a:normAutofit/>
          </a:bodyPr>
          <a:lstStyle/>
          <a:p>
            <a:pPr marL="457200" indent="-457200">
              <a:lnSpc>
                <a:spcPct val="100000"/>
              </a:lnSpc>
              <a:spcBef>
                <a:spcPts val="0"/>
              </a:spcBef>
              <a:spcAft>
                <a:spcPts val="300"/>
              </a:spcAft>
              <a:defRPr/>
            </a:pPr>
            <a:r>
              <a:rPr lang="en-CA" sz="2000" dirty="0">
                <a:latin typeface="+mj-lt"/>
                <a:cs typeface="Arial" charset="0"/>
              </a:rPr>
              <a:t>GFSI is an international benchmarking scheme that </a:t>
            </a:r>
            <a:r>
              <a:rPr lang="en-CA" sz="2000" b="1" dirty="0">
                <a:solidFill>
                  <a:schemeClr val="tx2"/>
                </a:solidFill>
                <a:latin typeface="+mj-lt"/>
                <a:cs typeface="Arial" charset="0"/>
              </a:rPr>
              <a:t>evaluates </a:t>
            </a:r>
            <a:br>
              <a:rPr lang="en-CA" sz="2000" b="1" dirty="0">
                <a:solidFill>
                  <a:schemeClr val="tx2"/>
                </a:solidFill>
                <a:latin typeface="+mj-lt"/>
                <a:cs typeface="Arial" charset="0"/>
              </a:rPr>
            </a:br>
            <a:r>
              <a:rPr lang="en-CA" sz="2000" b="1" dirty="0">
                <a:solidFill>
                  <a:schemeClr val="tx2"/>
                </a:solidFill>
                <a:latin typeface="+mj-lt"/>
                <a:cs typeface="Arial" charset="0"/>
              </a:rPr>
              <a:t>food safety programs against a set of requirements </a:t>
            </a:r>
            <a:r>
              <a:rPr lang="en-CA" sz="2000" dirty="0">
                <a:latin typeface="+mj-lt"/>
                <a:cs typeface="Arial" charset="0"/>
              </a:rPr>
              <a:t>agreed </a:t>
            </a:r>
            <a:br>
              <a:rPr lang="en-CA" sz="2000" dirty="0">
                <a:latin typeface="+mj-lt"/>
                <a:cs typeface="Arial" charset="0"/>
              </a:rPr>
            </a:br>
            <a:r>
              <a:rPr lang="en-CA" sz="2000" dirty="0">
                <a:latin typeface="+mj-lt"/>
                <a:cs typeface="Arial" charset="0"/>
              </a:rPr>
              <a:t>on by retailers, manufacturers and other stakeholders. </a:t>
            </a:r>
          </a:p>
          <a:p>
            <a:pPr marL="0" indent="0">
              <a:lnSpc>
                <a:spcPct val="100000"/>
              </a:lnSpc>
              <a:spcBef>
                <a:spcPts val="0"/>
              </a:spcBef>
              <a:spcAft>
                <a:spcPts val="300"/>
              </a:spcAft>
              <a:buNone/>
              <a:defRPr/>
            </a:pPr>
            <a:endParaRPr lang="en-CA" sz="1200" dirty="0">
              <a:latin typeface="+mj-lt"/>
              <a:cs typeface="Arial" charset="0"/>
            </a:endParaRPr>
          </a:p>
          <a:p>
            <a:pPr marL="457200" indent="-457200">
              <a:lnSpc>
                <a:spcPct val="100000"/>
              </a:lnSpc>
              <a:spcBef>
                <a:spcPts val="0"/>
              </a:spcBef>
              <a:spcAft>
                <a:spcPts val="300"/>
              </a:spcAft>
              <a:defRPr/>
            </a:pPr>
            <a:r>
              <a:rPr lang="en-CA" sz="2000" dirty="0">
                <a:latin typeface="+mj-lt"/>
                <a:cs typeface="Arial" charset="0"/>
              </a:rPr>
              <a:t>More info at: </a:t>
            </a:r>
            <a:r>
              <a:rPr lang="en-CA" sz="2000" b="1" u="sng" dirty="0">
                <a:solidFill>
                  <a:schemeClr val="accent3">
                    <a:lumMod val="60000"/>
                    <a:lumOff val="40000"/>
                  </a:schemeClr>
                </a:solidFill>
                <a:latin typeface="+mj-lt"/>
                <a:cs typeface="Arial" charset="0"/>
              </a:rPr>
              <a:t>www.mygfsi.com </a:t>
            </a:r>
          </a:p>
          <a:p>
            <a:pPr marL="457200" indent="-457200">
              <a:lnSpc>
                <a:spcPct val="100000"/>
              </a:lnSpc>
              <a:spcBef>
                <a:spcPts val="0"/>
              </a:spcBef>
              <a:spcAft>
                <a:spcPts val="300"/>
              </a:spcAft>
              <a:defRPr/>
            </a:pPr>
            <a:endParaRPr lang="en-CA" sz="1200" u="sng" dirty="0">
              <a:solidFill>
                <a:schemeClr val="accent3">
                  <a:lumMod val="60000"/>
                  <a:lumOff val="40000"/>
                </a:schemeClr>
              </a:solidFill>
              <a:latin typeface="+mj-lt"/>
              <a:cs typeface="Arial" charset="0"/>
            </a:endParaRPr>
          </a:p>
          <a:p>
            <a:pPr marL="457200" indent="-457200">
              <a:lnSpc>
                <a:spcPct val="100000"/>
              </a:lnSpc>
              <a:spcBef>
                <a:spcPts val="0"/>
              </a:spcBef>
              <a:spcAft>
                <a:spcPts val="300"/>
              </a:spcAft>
              <a:defRPr/>
            </a:pPr>
            <a:r>
              <a:rPr lang="en-CA" sz="2000" dirty="0">
                <a:latin typeface="+mj-lt"/>
                <a:cs typeface="Arial" charset="0"/>
              </a:rPr>
              <a:t>GFSI examines both the technical requirements (Food Safety Manuals) and the certification program rules</a:t>
            </a:r>
          </a:p>
          <a:p>
            <a:pPr marL="0" indent="0">
              <a:lnSpc>
                <a:spcPct val="100000"/>
              </a:lnSpc>
              <a:spcBef>
                <a:spcPts val="0"/>
              </a:spcBef>
              <a:spcAft>
                <a:spcPts val="300"/>
              </a:spcAft>
              <a:buNone/>
              <a:defRPr/>
            </a:pPr>
            <a:endParaRPr lang="en-CA" sz="1200" i="1" dirty="0">
              <a:latin typeface="+mj-lt"/>
              <a:cs typeface="Arial" charset="0"/>
            </a:endParaRPr>
          </a:p>
          <a:p>
            <a:pPr marL="457200" indent="-457200">
              <a:lnSpc>
                <a:spcPct val="100000"/>
              </a:lnSpc>
              <a:spcBef>
                <a:spcPts val="0"/>
              </a:spcBef>
              <a:spcAft>
                <a:spcPts val="300"/>
              </a:spcAft>
              <a:defRPr/>
            </a:pPr>
            <a:r>
              <a:rPr lang="en-CA" sz="2000" dirty="0">
                <a:latin typeface="+mj-lt"/>
                <a:cs typeface="Arial" charset="0"/>
              </a:rPr>
              <a:t>GFSI recognition of CanadaGAP was first granted in 2010</a:t>
            </a:r>
          </a:p>
          <a:p>
            <a:pPr marL="0" indent="0">
              <a:lnSpc>
                <a:spcPct val="100000"/>
              </a:lnSpc>
              <a:spcBef>
                <a:spcPts val="0"/>
              </a:spcBef>
              <a:spcAft>
                <a:spcPts val="300"/>
              </a:spcAft>
              <a:buNone/>
              <a:defRPr/>
            </a:pPr>
            <a:endParaRPr lang="en-CA" sz="1200" dirty="0">
              <a:latin typeface="+mj-lt"/>
              <a:cs typeface="Arial" charset="0"/>
            </a:endParaRPr>
          </a:p>
          <a:p>
            <a:pPr marL="457200" indent="-457200">
              <a:lnSpc>
                <a:spcPct val="100000"/>
              </a:lnSpc>
              <a:spcBef>
                <a:spcPts val="0"/>
              </a:spcBef>
              <a:spcAft>
                <a:spcPts val="300"/>
              </a:spcAft>
              <a:defRPr/>
            </a:pPr>
            <a:r>
              <a:rPr lang="en-CA" sz="2000" dirty="0">
                <a:latin typeface="+mj-lt"/>
                <a:cs typeface="Arial" charset="0"/>
              </a:rPr>
              <a:t>Re-benchmarking of the program occurs each time GFSI updates its requirements for recognition</a:t>
            </a:r>
          </a:p>
          <a:p>
            <a:pPr marL="908050" lvl="1" indent="-457200">
              <a:lnSpc>
                <a:spcPct val="100000"/>
              </a:lnSpc>
              <a:spcBef>
                <a:spcPts val="0"/>
              </a:spcBef>
              <a:spcAft>
                <a:spcPts val="300"/>
              </a:spcAft>
              <a:defRPr/>
            </a:pPr>
            <a:r>
              <a:rPr lang="en-CA" dirty="0">
                <a:latin typeface="+mj-lt"/>
                <a:cs typeface="Arial" charset="0"/>
              </a:rPr>
              <a:t>Recognition of CanadaGAP was successfully renewed in 2021 against Version 2020.1 of the GFSI Benchmarking Requirements</a:t>
            </a:r>
            <a:endParaRPr lang="en-US" dirty="0">
              <a:latin typeface="+mj-lt"/>
            </a:endParaRPr>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7</a:t>
            </a:fld>
            <a:endParaRPr lang="en-US" dirty="0"/>
          </a:p>
        </p:txBody>
      </p:sp>
      <p:pic>
        <p:nvPicPr>
          <p:cNvPr id="6" name="Picture 5">
            <a:extLst>
              <a:ext uri="{FF2B5EF4-FFF2-40B4-BE49-F238E27FC236}">
                <a16:creationId xmlns:a16="http://schemas.microsoft.com/office/drawing/2014/main" id="{A2CBA88E-0989-4CDE-A0DA-EF9C0E93688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9" name="Picture 8">
            <a:extLst>
              <a:ext uri="{FF2B5EF4-FFF2-40B4-BE49-F238E27FC236}">
                <a16:creationId xmlns:a16="http://schemas.microsoft.com/office/drawing/2014/main" id="{25BAFE9C-666E-4AA0-8B74-4C28319C5A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33" y="104671"/>
            <a:ext cx="1780839" cy="1768374"/>
          </a:xfrm>
          <a:prstGeom prst="rect">
            <a:avLst/>
          </a:prstGeom>
        </p:spPr>
      </p:pic>
    </p:spTree>
    <p:extLst>
      <p:ext uri="{BB962C8B-B14F-4D97-AF65-F5344CB8AC3E}">
        <p14:creationId xmlns:p14="http://schemas.microsoft.com/office/powerpoint/2010/main" val="1628653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1236453"/>
            <a:ext cx="8206134" cy="1127184"/>
          </a:xfrm>
        </p:spPr>
        <p:txBody>
          <a:bodyPr>
            <a:normAutofit/>
          </a:bodyPr>
          <a:lstStyle/>
          <a:p>
            <a:r>
              <a:rPr lang="en-US" b="1" dirty="0"/>
              <a:t>GFSI-Recognized </a:t>
            </a:r>
            <a:br>
              <a:rPr lang="en-US" b="1" dirty="0"/>
            </a:br>
            <a:r>
              <a:rPr lang="en-US" b="1" dirty="0"/>
              <a:t>CanadaGAP Certification Options</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311879" y="2553418"/>
            <a:ext cx="8258260" cy="3722019"/>
          </a:xfrm>
        </p:spPr>
        <p:txBody>
          <a:bodyPr>
            <a:normAutofit/>
          </a:bodyPr>
          <a:lstStyle/>
          <a:p>
            <a:pPr>
              <a:defRPr/>
            </a:pPr>
            <a:r>
              <a:rPr lang="en-CA" sz="2200" dirty="0">
                <a:latin typeface="+mj-lt"/>
              </a:rPr>
              <a:t>Recap: CanadaGAP offers three GFSI-recognized certification options</a:t>
            </a:r>
          </a:p>
          <a:p>
            <a:pPr lvl="1"/>
            <a:r>
              <a:rPr lang="en-US" sz="2200" dirty="0">
                <a:latin typeface="+mj-lt"/>
              </a:rPr>
              <a:t>Option B</a:t>
            </a:r>
          </a:p>
          <a:p>
            <a:pPr lvl="1"/>
            <a:r>
              <a:rPr lang="en-US" sz="2200" dirty="0">
                <a:latin typeface="+mj-lt"/>
              </a:rPr>
              <a:t>Option C</a:t>
            </a:r>
          </a:p>
          <a:p>
            <a:pPr lvl="1"/>
            <a:r>
              <a:rPr lang="en-US" sz="2200" dirty="0">
                <a:latin typeface="+mj-lt"/>
              </a:rPr>
              <a:t>Option D</a:t>
            </a:r>
          </a:p>
          <a:p>
            <a:r>
              <a:rPr lang="en-US" sz="2200" dirty="0">
                <a:latin typeface="+mj-lt"/>
              </a:rPr>
              <a:t>If your customer requires a “GFSI certificate” you must be certified to one of the above options</a:t>
            </a:r>
            <a:endParaRPr lang="en-CA" sz="2200" dirty="0">
              <a:latin typeface="+mj-lt"/>
            </a:endParaRPr>
          </a:p>
          <a:p>
            <a:pPr marL="457200" indent="-457200">
              <a:lnSpc>
                <a:spcPct val="100000"/>
              </a:lnSpc>
              <a:spcBef>
                <a:spcPts val="0"/>
              </a:spcBef>
              <a:spcAft>
                <a:spcPts val="300"/>
              </a:spcAft>
              <a:defRPr/>
            </a:pPr>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8</a:t>
            </a:fld>
            <a:endParaRPr lang="en-US" dirty="0"/>
          </a:p>
        </p:txBody>
      </p:sp>
      <p:pic>
        <p:nvPicPr>
          <p:cNvPr id="6" name="Picture 5">
            <a:extLst>
              <a:ext uri="{FF2B5EF4-FFF2-40B4-BE49-F238E27FC236}">
                <a16:creationId xmlns:a16="http://schemas.microsoft.com/office/drawing/2014/main" id="{A2CBA88E-0989-4CDE-A0DA-EF9C0E93688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8" name="Picture 7" descr="A picture containing different, vegetable&#10;&#10;Description automatically generated">
            <a:extLst>
              <a:ext uri="{FF2B5EF4-FFF2-40B4-BE49-F238E27FC236}">
                <a16:creationId xmlns:a16="http://schemas.microsoft.com/office/drawing/2014/main" id="{65E7EC48-6923-4923-BA2F-EF8E16183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574" y="0"/>
            <a:ext cx="4603314" cy="690497"/>
          </a:xfrm>
          <a:prstGeom prst="rect">
            <a:avLst/>
          </a:prstGeom>
        </p:spPr>
      </p:pic>
    </p:spTree>
    <p:extLst>
      <p:ext uri="{BB962C8B-B14F-4D97-AF65-F5344CB8AC3E}">
        <p14:creationId xmlns:p14="http://schemas.microsoft.com/office/powerpoint/2010/main" val="503615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Option B</a:t>
            </a:r>
            <a:br>
              <a:rPr lang="en-US" b="1" dirty="0"/>
            </a:br>
            <a:r>
              <a:rPr lang="en-US" b="1" dirty="0"/>
              <a:t>(GFSI-recognized)</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254370" y="2123768"/>
            <a:ext cx="8315769" cy="4093002"/>
          </a:xfrm>
        </p:spPr>
        <p:txBody>
          <a:bodyPr>
            <a:normAutofit fontScale="85000" lnSpcReduction="20000"/>
          </a:bodyPr>
          <a:lstStyle/>
          <a:p>
            <a:pPr marL="0" lvl="1">
              <a:spcBef>
                <a:spcPts val="1000"/>
              </a:spcBef>
              <a:spcAft>
                <a:spcPts val="1000"/>
              </a:spcAft>
              <a:defRPr/>
            </a:pPr>
            <a:r>
              <a:rPr lang="en-US" sz="2900" b="1" dirty="0">
                <a:latin typeface="+mj-lt"/>
              </a:rPr>
              <a:t>Option B</a:t>
            </a:r>
            <a:r>
              <a:rPr lang="en-US" sz="2900" dirty="0">
                <a:latin typeface="+mj-lt"/>
              </a:rPr>
              <a:t>: </a:t>
            </a:r>
            <a:r>
              <a:rPr lang="en-US" sz="2900" b="1" dirty="0">
                <a:solidFill>
                  <a:schemeClr val="tx2">
                    <a:lumMod val="90000"/>
                  </a:schemeClr>
                </a:solidFill>
                <a:latin typeface="+mj-lt"/>
              </a:rPr>
              <a:t>Group Certification</a:t>
            </a:r>
          </a:p>
          <a:p>
            <a:pPr marL="914400" lvl="1" indent="-457200">
              <a:spcBef>
                <a:spcPts val="600"/>
              </a:spcBef>
              <a:buFont typeface="Arial" pitchFamily="34" charset="0"/>
              <a:buChar char="•"/>
              <a:defRPr/>
            </a:pPr>
            <a:r>
              <a:rPr lang="en-US" sz="2000" dirty="0">
                <a:latin typeface="+mj-lt"/>
              </a:rPr>
              <a:t>Group Management System effectively functions as a surrogate certification body for the Group’s members</a:t>
            </a:r>
          </a:p>
          <a:p>
            <a:pPr marL="914400" lvl="1" indent="-457200">
              <a:spcBef>
                <a:spcPts val="600"/>
              </a:spcBef>
              <a:buFont typeface="Arial" pitchFamily="34" charset="0"/>
              <a:buChar char="•"/>
              <a:defRPr/>
            </a:pPr>
            <a:r>
              <a:rPr lang="en-US" sz="2000" dirty="0">
                <a:latin typeface="+mj-lt"/>
              </a:rPr>
              <a:t>Group internally audits all of its members annually</a:t>
            </a:r>
          </a:p>
          <a:p>
            <a:pPr marL="914400" lvl="1" indent="-457200">
              <a:spcBef>
                <a:spcPts val="600"/>
              </a:spcBef>
              <a:buFont typeface="Arial" pitchFamily="34" charset="0"/>
              <a:buChar char="•"/>
              <a:defRPr/>
            </a:pPr>
            <a:r>
              <a:rPr lang="en-US" sz="2000" dirty="0">
                <a:latin typeface="+mj-lt"/>
              </a:rPr>
              <a:t>Certification body audits Group Management System annually</a:t>
            </a:r>
          </a:p>
          <a:p>
            <a:pPr marL="914400" lvl="1" indent="-457200">
              <a:spcBef>
                <a:spcPts val="600"/>
              </a:spcBef>
              <a:buFont typeface="Arial" pitchFamily="34" charset="0"/>
              <a:buChar char="•"/>
              <a:defRPr/>
            </a:pPr>
            <a:r>
              <a:rPr lang="en-US" sz="2000" dirty="0">
                <a:latin typeface="+mj-lt"/>
              </a:rPr>
              <a:t>Certification body audits a sampling of group members </a:t>
            </a:r>
          </a:p>
          <a:p>
            <a:pPr marL="914400" lvl="1" indent="-457200">
              <a:spcBef>
                <a:spcPts val="600"/>
              </a:spcBef>
              <a:buFont typeface="Arial" pitchFamily="34" charset="0"/>
              <a:buChar char="•"/>
              <a:defRPr/>
            </a:pPr>
            <a:r>
              <a:rPr lang="en-US" sz="2000" dirty="0">
                <a:latin typeface="+mj-lt"/>
              </a:rPr>
              <a:t>Cost savings are achievable usually for larger groups, based on economies of scale and making use of existing staff, resources and management systems already in place</a:t>
            </a:r>
          </a:p>
          <a:p>
            <a:pPr marL="914400" lvl="1" indent="-457200">
              <a:spcBef>
                <a:spcPts val="600"/>
              </a:spcBef>
              <a:buFont typeface="Arial" pitchFamily="34" charset="0"/>
              <a:buChar char="•"/>
              <a:defRPr/>
            </a:pPr>
            <a:r>
              <a:rPr lang="en-US" sz="2000" dirty="0">
                <a:latin typeface="+mj-lt"/>
              </a:rPr>
              <a:t>Certification requires 100% compliance with all program requirements</a:t>
            </a: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9</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72F6D20B-D68A-4AAF-8EEF-56C783940C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9046"/>
            <a:ext cx="1860900" cy="1816239"/>
          </a:xfrm>
          <a:prstGeom prst="rect">
            <a:avLst/>
          </a:prstGeom>
        </p:spPr>
      </p:pic>
    </p:spTree>
    <p:extLst>
      <p:ext uri="{BB962C8B-B14F-4D97-AF65-F5344CB8AC3E}">
        <p14:creationId xmlns:p14="http://schemas.microsoft.com/office/powerpoint/2010/main" val="3776143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Option C</a:t>
            </a:r>
            <a:br>
              <a:rPr lang="en-US" b="1" dirty="0"/>
            </a:br>
            <a:r>
              <a:rPr lang="en-US" b="1" dirty="0"/>
              <a:t>(GFSI-recognized)</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150853" y="1800737"/>
            <a:ext cx="8419286" cy="4695928"/>
          </a:xfrm>
        </p:spPr>
        <p:txBody>
          <a:bodyPr>
            <a:normAutofit/>
          </a:bodyPr>
          <a:lstStyle/>
          <a:p>
            <a:pPr marL="0" lvl="1">
              <a:spcBef>
                <a:spcPts val="1000"/>
              </a:spcBef>
              <a:spcAft>
                <a:spcPts val="1000"/>
              </a:spcAft>
              <a:defRPr/>
            </a:pPr>
            <a:r>
              <a:rPr lang="en-US" sz="2400" b="1" dirty="0">
                <a:latin typeface="+mj-lt"/>
              </a:rPr>
              <a:t>Option C</a:t>
            </a:r>
            <a:r>
              <a:rPr lang="en-US" sz="2400" dirty="0">
                <a:latin typeface="+mj-lt"/>
              </a:rPr>
              <a:t>: </a:t>
            </a:r>
            <a:r>
              <a:rPr lang="en-US" sz="2400" b="1" dirty="0">
                <a:solidFill>
                  <a:schemeClr val="tx2">
                    <a:lumMod val="90000"/>
                  </a:schemeClr>
                </a:solidFill>
                <a:latin typeface="+mj-lt"/>
              </a:rPr>
              <a:t>Individual Certification</a:t>
            </a:r>
          </a:p>
          <a:p>
            <a:pPr marL="914400" lvl="1" indent="-457200">
              <a:spcBef>
                <a:spcPts val="600"/>
              </a:spcBef>
              <a:buFont typeface="Arial" pitchFamily="34" charset="0"/>
              <a:buChar char="•"/>
              <a:defRPr/>
            </a:pPr>
            <a:r>
              <a:rPr lang="en-US" sz="2000" dirty="0">
                <a:latin typeface="+mj-lt"/>
              </a:rPr>
              <a:t>For operations involved in Production, Packing, or Storage</a:t>
            </a:r>
          </a:p>
          <a:p>
            <a:pPr marL="914400" lvl="1" indent="-457200">
              <a:spcBef>
                <a:spcPts val="600"/>
              </a:spcBef>
              <a:buFont typeface="Arial" pitchFamily="34" charset="0"/>
              <a:buChar char="•"/>
              <a:defRPr/>
            </a:pPr>
            <a:r>
              <a:rPr lang="en-US" sz="2000" dirty="0">
                <a:latin typeface="+mj-lt"/>
              </a:rPr>
              <a:t>Annual on-site Audit</a:t>
            </a:r>
          </a:p>
          <a:p>
            <a:pPr marL="914400" lvl="1" indent="-457200">
              <a:spcBef>
                <a:spcPts val="600"/>
              </a:spcBef>
              <a:buFont typeface="Arial" pitchFamily="34" charset="0"/>
              <a:buChar char="•"/>
              <a:defRPr/>
            </a:pPr>
            <a:r>
              <a:rPr lang="en-US" sz="2000" dirty="0">
                <a:latin typeface="+mj-lt"/>
              </a:rPr>
              <a:t>Certification requires 100% compliance with the requirements of the CanadaGAP Audit Checklist</a:t>
            </a: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10</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35D7EF6C-D5D6-483F-A17C-23718967B8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76803"/>
            <a:ext cx="1849945" cy="1808482"/>
          </a:xfrm>
          <a:prstGeom prst="rect">
            <a:avLst/>
          </a:prstGeom>
        </p:spPr>
      </p:pic>
    </p:spTree>
    <p:extLst>
      <p:ext uri="{BB962C8B-B14F-4D97-AF65-F5344CB8AC3E}">
        <p14:creationId xmlns:p14="http://schemas.microsoft.com/office/powerpoint/2010/main" val="2279651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Option D</a:t>
            </a:r>
            <a:br>
              <a:rPr lang="en-US" b="1" dirty="0"/>
            </a:br>
            <a:r>
              <a:rPr lang="en-US" b="1" dirty="0"/>
              <a:t>(GFSI-recognized)</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736785" y="2501660"/>
            <a:ext cx="8833354" cy="4094672"/>
          </a:xfrm>
        </p:spPr>
        <p:txBody>
          <a:bodyPr>
            <a:normAutofit fontScale="85000" lnSpcReduction="10000"/>
          </a:bodyPr>
          <a:lstStyle/>
          <a:p>
            <a:pPr>
              <a:spcBef>
                <a:spcPts val="600"/>
              </a:spcBef>
              <a:defRPr/>
            </a:pPr>
            <a:r>
              <a:rPr lang="en-US" sz="2400" b="1" dirty="0">
                <a:latin typeface="Myriad Pro" pitchFamily="34" charset="0"/>
              </a:rPr>
              <a:t>Option D: </a:t>
            </a:r>
            <a:r>
              <a:rPr lang="en-US" sz="2400" b="1" dirty="0">
                <a:solidFill>
                  <a:schemeClr val="tx2">
                    <a:lumMod val="90000"/>
                  </a:schemeClr>
                </a:solidFill>
                <a:latin typeface="Myriad Pro" pitchFamily="34" charset="0"/>
              </a:rPr>
              <a:t>Repacking and Wholesaling Operations</a:t>
            </a:r>
          </a:p>
          <a:p>
            <a:pPr lvl="1">
              <a:spcBef>
                <a:spcPts val="600"/>
              </a:spcBef>
              <a:defRPr/>
            </a:pPr>
            <a:r>
              <a:rPr lang="en-US" sz="1800" dirty="0">
                <a:latin typeface="+mj-lt"/>
              </a:rPr>
              <a:t>Individual certification for operations involved in </a:t>
            </a:r>
            <a:r>
              <a:rPr lang="en-US" dirty="0">
                <a:latin typeface="+mj-lt"/>
              </a:rPr>
              <a:t>Repacking and Wholesaling</a:t>
            </a:r>
            <a:endParaRPr lang="en-US" sz="1800" dirty="0">
              <a:latin typeface="+mj-lt"/>
            </a:endParaRPr>
          </a:p>
          <a:p>
            <a:pPr lvl="1">
              <a:spcBef>
                <a:spcPts val="600"/>
              </a:spcBef>
              <a:defRPr/>
            </a:pPr>
            <a:r>
              <a:rPr lang="en-US" sz="1800" dirty="0">
                <a:latin typeface="+mj-lt"/>
              </a:rPr>
              <a:t>Annual on-site Audit</a:t>
            </a:r>
          </a:p>
          <a:p>
            <a:pPr lvl="1">
              <a:spcBef>
                <a:spcPts val="600"/>
              </a:spcBef>
              <a:defRPr/>
            </a:pPr>
            <a:r>
              <a:rPr lang="en-US" sz="1800" dirty="0">
                <a:latin typeface="+mj-lt"/>
              </a:rPr>
              <a:t>Certification requires 100% compliance with the requirements of the CanadaGAP Audit Checklist</a:t>
            </a:r>
          </a:p>
          <a:p>
            <a:pPr marL="457200" lvl="1" indent="0">
              <a:lnSpc>
                <a:spcPct val="90000"/>
              </a:lnSpc>
              <a:spcBef>
                <a:spcPts val="600"/>
              </a:spcBef>
              <a:buNone/>
              <a:defRPr/>
            </a:pPr>
            <a:br>
              <a:rPr lang="en-US" i="1" u="sng" dirty="0">
                <a:latin typeface="+mj-lt"/>
              </a:rPr>
            </a:br>
            <a:r>
              <a:rPr lang="en-US" i="1" u="sng" dirty="0">
                <a:latin typeface="+mj-lt"/>
              </a:rPr>
              <a:t>NOTE</a:t>
            </a:r>
            <a:r>
              <a:rPr lang="en-US" i="1" dirty="0">
                <a:latin typeface="+mj-lt"/>
              </a:rPr>
              <a:t>:</a:t>
            </a:r>
            <a:r>
              <a:rPr lang="en-US" dirty="0">
                <a:latin typeface="+mj-lt"/>
              </a:rPr>
              <a:t> </a:t>
            </a:r>
          </a:p>
          <a:p>
            <a:pPr lvl="1">
              <a:spcBef>
                <a:spcPts val="600"/>
              </a:spcBef>
              <a:defRPr/>
            </a:pPr>
            <a:r>
              <a:rPr lang="en-US" dirty="0">
                <a:latin typeface="+mj-lt"/>
              </a:rPr>
              <a:t>Until April 1, 2022, </a:t>
            </a:r>
            <a:r>
              <a:rPr lang="en-US" b="1" dirty="0">
                <a:solidFill>
                  <a:schemeClr val="tx2">
                    <a:lumMod val="90000"/>
                  </a:schemeClr>
                </a:solidFill>
                <a:latin typeface="+mj-lt"/>
              </a:rPr>
              <a:t>Brokerage operations</a:t>
            </a:r>
            <a:r>
              <a:rPr lang="en-US" dirty="0">
                <a:solidFill>
                  <a:schemeClr val="tx2">
                    <a:lumMod val="90000"/>
                  </a:schemeClr>
                </a:solidFill>
                <a:latin typeface="+mj-lt"/>
              </a:rPr>
              <a:t> </a:t>
            </a:r>
            <a:r>
              <a:rPr lang="en-US" dirty="0">
                <a:latin typeface="+mj-lt"/>
              </a:rPr>
              <a:t>were eligible for Option D certification</a:t>
            </a:r>
          </a:p>
          <a:p>
            <a:pPr lvl="1">
              <a:spcBef>
                <a:spcPts val="600"/>
              </a:spcBef>
              <a:defRPr/>
            </a:pPr>
            <a:r>
              <a:rPr lang="en-US" dirty="0">
                <a:latin typeface="Arial" panose="020B0604020202020204" pitchFamily="34" charset="0"/>
                <a:cs typeface="Arial" panose="020B0604020202020204" pitchFamily="34" charset="0"/>
              </a:rPr>
              <a:t>Although CanadaGAP certification for Brokerage has </a:t>
            </a:r>
            <a:r>
              <a:rPr lang="en-US" b="1" i="1" dirty="0">
                <a:latin typeface="Arial" panose="020B0604020202020204" pitchFamily="34" charset="0"/>
                <a:cs typeface="Arial" panose="020B0604020202020204" pitchFamily="34" charset="0"/>
              </a:rPr>
              <a:t>never been</a:t>
            </a:r>
            <a:r>
              <a:rPr lang="en-US" dirty="0">
                <a:latin typeface="Arial" panose="020B0604020202020204" pitchFamily="34" charset="0"/>
                <a:cs typeface="Arial" panose="020B0604020202020204" pitchFamily="34" charset="0"/>
              </a:rPr>
              <a:t> GFSI-recognized</a:t>
            </a:r>
          </a:p>
          <a:p>
            <a:pPr lvl="1">
              <a:spcBef>
                <a:spcPts val="600"/>
              </a:spcBef>
              <a:defRPr/>
            </a:pPr>
            <a:r>
              <a:rPr lang="en-US" dirty="0">
                <a:latin typeface="+mj-lt"/>
              </a:rPr>
              <a:t>After April 1, 2022, brokerage will only be available under the new CanadaGAP certification </a:t>
            </a:r>
            <a:r>
              <a:rPr lang="en-US" b="1" dirty="0">
                <a:solidFill>
                  <a:schemeClr val="tx2">
                    <a:lumMod val="90000"/>
                  </a:schemeClr>
                </a:solidFill>
                <a:latin typeface="+mj-lt"/>
              </a:rPr>
              <a:t>Option F </a:t>
            </a:r>
            <a:r>
              <a:rPr lang="en-US" dirty="0">
                <a:latin typeface="+mj-lt"/>
              </a:rPr>
              <a:t>(not GFSI-recognized)</a:t>
            </a:r>
          </a:p>
          <a:p>
            <a:pPr marL="914400" lvl="1" indent="-457200">
              <a:spcBef>
                <a:spcPts val="600"/>
              </a:spcBef>
              <a:buFont typeface="Arial" pitchFamily="34" charset="0"/>
              <a:buChar char="•"/>
              <a:defRPr/>
            </a:pPr>
            <a:endParaRPr lang="en-US" sz="1800" b="1" i="1" dirty="0">
              <a:solidFill>
                <a:schemeClr val="accent3">
                  <a:lumMod val="60000"/>
                  <a:lumOff val="40000"/>
                </a:schemeClr>
              </a:solidFill>
              <a:latin typeface="+mj-lt"/>
            </a:endParaRP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11</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3C046FC2-D35A-4F4C-97EA-5D5824C588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19" y="149635"/>
            <a:ext cx="1886934" cy="1848772"/>
          </a:xfrm>
          <a:prstGeom prst="rect">
            <a:avLst/>
          </a:prstGeom>
        </p:spPr>
      </p:pic>
    </p:spTree>
    <p:extLst>
      <p:ext uri="{BB962C8B-B14F-4D97-AF65-F5344CB8AC3E}">
        <p14:creationId xmlns:p14="http://schemas.microsoft.com/office/powerpoint/2010/main" val="2815827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AF8D-4B34-4933-97AD-8C1A376B7220}"/>
              </a:ext>
            </a:extLst>
          </p:cNvPr>
          <p:cNvSpPr>
            <a:spLocks noGrp="1"/>
          </p:cNvSpPr>
          <p:nvPr>
            <p:ph type="title"/>
          </p:nvPr>
        </p:nvSpPr>
        <p:spPr>
          <a:xfrm>
            <a:off x="2611808" y="414584"/>
            <a:ext cx="7958331" cy="1470701"/>
          </a:xfrm>
        </p:spPr>
        <p:txBody>
          <a:bodyPr>
            <a:normAutofit/>
          </a:bodyPr>
          <a:lstStyle/>
          <a:p>
            <a:r>
              <a:rPr lang="en-US" sz="3600" b="1" dirty="0"/>
              <a:t>Which CanadaGAP certification options are NOT GFSI-recognized?</a:t>
            </a:r>
          </a:p>
        </p:txBody>
      </p:sp>
      <p:sp>
        <p:nvSpPr>
          <p:cNvPr id="3" name="Content Placeholder 2">
            <a:extLst>
              <a:ext uri="{FF2B5EF4-FFF2-40B4-BE49-F238E27FC236}">
                <a16:creationId xmlns:a16="http://schemas.microsoft.com/office/drawing/2014/main" id="{95B2DDD2-9C11-4A22-9EB4-A4D2BC791FE4}"/>
              </a:ext>
            </a:extLst>
          </p:cNvPr>
          <p:cNvSpPr>
            <a:spLocks noGrp="1"/>
          </p:cNvSpPr>
          <p:nvPr>
            <p:ph idx="1"/>
          </p:nvPr>
        </p:nvSpPr>
        <p:spPr>
          <a:xfrm>
            <a:off x="1943818" y="1731035"/>
            <a:ext cx="8626321" cy="4577234"/>
          </a:xfrm>
        </p:spPr>
        <p:txBody>
          <a:bodyPr>
            <a:noAutofit/>
          </a:bodyPr>
          <a:lstStyle/>
          <a:p>
            <a:r>
              <a:rPr lang="en-US" sz="2000" dirty="0">
                <a:latin typeface="Arial" panose="020B0604020202020204" pitchFamily="34" charset="0"/>
                <a:cs typeface="Arial" panose="020B0604020202020204" pitchFamily="34" charset="0"/>
              </a:rPr>
              <a:t>CanadaGAP offers</a:t>
            </a:r>
            <a:r>
              <a:rPr lang="en-US" sz="2000" b="1" dirty="0">
                <a:solidFill>
                  <a:schemeClr val="tx2"/>
                </a:solidFill>
                <a:latin typeface="Arial" panose="020B0604020202020204" pitchFamily="34" charset="0"/>
                <a:cs typeface="Arial" panose="020B0604020202020204" pitchFamily="34" charset="0"/>
              </a:rPr>
              <a:t> </a:t>
            </a:r>
            <a:r>
              <a:rPr lang="en-US" b="1" dirty="0">
                <a:solidFill>
                  <a:schemeClr val="tx2">
                    <a:lumMod val="90000"/>
                  </a:schemeClr>
                </a:solidFill>
                <a:latin typeface="Arial" panose="020B0604020202020204" pitchFamily="34" charset="0"/>
                <a:cs typeface="Arial" panose="020B0604020202020204" pitchFamily="34" charset="0"/>
              </a:rPr>
              <a:t>four </a:t>
            </a:r>
            <a:r>
              <a:rPr lang="en-US" sz="2000" dirty="0">
                <a:latin typeface="Arial" panose="020B0604020202020204" pitchFamily="34" charset="0"/>
                <a:cs typeface="Arial" panose="020B0604020202020204" pitchFamily="34" charset="0"/>
              </a:rPr>
              <a:t>certification options that are NOT recognized by GFSI:</a:t>
            </a:r>
          </a:p>
          <a:p>
            <a:endParaRPr lang="en-US" sz="8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These options are a good choice for program participants whose customers do not require certification to a GFSI-recognized program</a:t>
            </a:r>
          </a:p>
          <a:p>
            <a:r>
              <a:rPr lang="en-US" dirty="0">
                <a:latin typeface="Arial" panose="020B0604020202020204" pitchFamily="34" charset="0"/>
                <a:cs typeface="Arial" panose="020B0604020202020204" pitchFamily="34" charset="0"/>
              </a:rPr>
              <a:t>Program participants </a:t>
            </a:r>
            <a:r>
              <a:rPr lang="en-US" b="1" dirty="0">
                <a:solidFill>
                  <a:schemeClr val="tx2">
                    <a:lumMod val="90000"/>
                  </a:schemeClr>
                </a:solidFill>
                <a:latin typeface="Arial" panose="020B0604020202020204" pitchFamily="34" charset="0"/>
                <a:cs typeface="Arial" panose="020B0604020202020204" pitchFamily="34" charset="0"/>
              </a:rPr>
              <a:t>need to check </a:t>
            </a:r>
            <a:r>
              <a:rPr lang="en-US" dirty="0">
                <a:latin typeface="Arial" panose="020B0604020202020204" pitchFamily="34" charset="0"/>
                <a:cs typeface="Arial" panose="020B0604020202020204" pitchFamily="34" charset="0"/>
              </a:rPr>
              <a:t>with their buyers/customer(s) whether the non-GFSI-recognized CanadaGAP certification options are acceptable</a:t>
            </a:r>
          </a:p>
        </p:txBody>
      </p:sp>
      <p:pic>
        <p:nvPicPr>
          <p:cNvPr id="5" name="Picture 4">
            <a:extLst>
              <a:ext uri="{FF2B5EF4-FFF2-40B4-BE49-F238E27FC236}">
                <a16:creationId xmlns:a16="http://schemas.microsoft.com/office/drawing/2014/main" id="{5803C82E-FFC4-4765-8A93-7D8937BF9BB1}"/>
              </a:ext>
            </a:extLst>
          </p:cNvPr>
          <p:cNvPicPr>
            <a:picLocks noChangeAspect="1"/>
          </p:cNvPicPr>
          <p:nvPr/>
        </p:nvPicPr>
        <p:blipFill>
          <a:blip r:embed="rId3"/>
          <a:stretch>
            <a:fillRect/>
          </a:stretch>
        </p:blipFill>
        <p:spPr>
          <a:xfrm>
            <a:off x="8672422" y="6430744"/>
            <a:ext cx="2605178" cy="318786"/>
          </a:xfrm>
          <a:prstGeom prst="rect">
            <a:avLst/>
          </a:prstGeom>
        </p:spPr>
      </p:pic>
      <p:graphicFrame>
        <p:nvGraphicFramePr>
          <p:cNvPr id="9" name="Content Placeholder 3">
            <a:extLst>
              <a:ext uri="{FF2B5EF4-FFF2-40B4-BE49-F238E27FC236}">
                <a16:creationId xmlns:a16="http://schemas.microsoft.com/office/drawing/2014/main" id="{C0B46D7B-E71F-45F4-943A-8FF31FD9F3D5}"/>
              </a:ext>
            </a:extLst>
          </p:cNvPr>
          <p:cNvGraphicFramePr>
            <a:graphicFrameLocks/>
          </p:cNvGraphicFramePr>
          <p:nvPr>
            <p:extLst>
              <p:ext uri="{D42A27DB-BD31-4B8C-83A1-F6EECF244321}">
                <p14:modId xmlns:p14="http://schemas.microsoft.com/office/powerpoint/2010/main" val="4278908860"/>
              </p:ext>
            </p:extLst>
          </p:nvPr>
        </p:nvGraphicFramePr>
        <p:xfrm>
          <a:off x="2754703" y="2311879"/>
          <a:ext cx="3117009" cy="20185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Content Placeholder 3">
            <a:extLst>
              <a:ext uri="{FF2B5EF4-FFF2-40B4-BE49-F238E27FC236}">
                <a16:creationId xmlns:a16="http://schemas.microsoft.com/office/drawing/2014/main" id="{57C8F21C-D29E-4687-9E15-0B7D711B93F3}"/>
              </a:ext>
            </a:extLst>
          </p:cNvPr>
          <p:cNvGraphicFramePr>
            <a:graphicFrameLocks/>
          </p:cNvGraphicFramePr>
          <p:nvPr>
            <p:extLst>
              <p:ext uri="{D42A27DB-BD31-4B8C-83A1-F6EECF244321}">
                <p14:modId xmlns:p14="http://schemas.microsoft.com/office/powerpoint/2010/main" val="3536001685"/>
              </p:ext>
            </p:extLst>
          </p:nvPr>
        </p:nvGraphicFramePr>
        <p:xfrm>
          <a:off x="5966605" y="2760454"/>
          <a:ext cx="3117009" cy="119044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Picture 11">
            <a:extLst>
              <a:ext uri="{FF2B5EF4-FFF2-40B4-BE49-F238E27FC236}">
                <a16:creationId xmlns:a16="http://schemas.microsoft.com/office/drawing/2014/main" id="{F664DDCB-8EC2-4E73-8AAE-5CC4B8A5982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813" y="115767"/>
            <a:ext cx="1549147" cy="1534429"/>
          </a:xfrm>
          <a:prstGeom prst="rect">
            <a:avLst/>
          </a:prstGeom>
        </p:spPr>
      </p:pic>
    </p:spTree>
    <p:extLst>
      <p:ext uri="{BB962C8B-B14F-4D97-AF65-F5344CB8AC3E}">
        <p14:creationId xmlns:p14="http://schemas.microsoft.com/office/powerpoint/2010/main" val="1116708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537046" y="500332"/>
            <a:ext cx="8050441" cy="1384953"/>
          </a:xfrm>
        </p:spPr>
        <p:txBody>
          <a:bodyPr/>
          <a:lstStyle/>
          <a:p>
            <a:r>
              <a:rPr lang="en-US" b="1" dirty="0"/>
              <a:t>Option A1 </a:t>
            </a:r>
            <a:br>
              <a:rPr lang="en-US" b="1" dirty="0"/>
            </a:br>
            <a:r>
              <a:rPr lang="en-US" b="1" dirty="0">
                <a:solidFill>
                  <a:schemeClr val="tx2">
                    <a:lumMod val="90000"/>
                  </a:schemeClr>
                </a:solidFill>
                <a:ea typeface="+mn-ea"/>
                <a:cs typeface="+mn-cs"/>
              </a:rPr>
              <a:t>(Not GFSI-recognized)</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685026" y="1885285"/>
            <a:ext cx="9161253" cy="4670790"/>
          </a:xfrm>
        </p:spPr>
        <p:txBody>
          <a:bodyPr>
            <a:normAutofit/>
          </a:bodyPr>
          <a:lstStyle/>
          <a:p>
            <a:r>
              <a:rPr lang="en-CA" b="1" dirty="0">
                <a:latin typeface="+mj-lt"/>
              </a:rPr>
              <a:t>Option A1:  </a:t>
            </a:r>
            <a:r>
              <a:rPr lang="en-CA" dirty="0">
                <a:latin typeface="+mj-lt"/>
              </a:rPr>
              <a:t>Four year audit cycle (fixed)</a:t>
            </a:r>
          </a:p>
          <a:p>
            <a:pPr lvl="1"/>
            <a:r>
              <a:rPr lang="en-CA" b="1" dirty="0">
                <a:latin typeface="+mj-lt"/>
              </a:rPr>
              <a:t>Fixed</a:t>
            </a:r>
            <a:r>
              <a:rPr lang="en-CA" dirty="0">
                <a:latin typeface="+mj-lt"/>
              </a:rPr>
              <a:t>, scheduled audit every four years</a:t>
            </a:r>
          </a:p>
          <a:p>
            <a:pPr lvl="1"/>
            <a:r>
              <a:rPr lang="en-CA" dirty="0">
                <a:latin typeface="+mj-lt"/>
              </a:rPr>
              <a:t>Mandatory surveillance (random audits and self-assessments) in the intervening years</a:t>
            </a:r>
          </a:p>
          <a:p>
            <a:pPr lvl="2"/>
            <a:r>
              <a:rPr lang="en-CA" dirty="0">
                <a:latin typeface="+mj-lt"/>
              </a:rPr>
              <a:t>Self-assessments are submitted to and reviewed by the certification body</a:t>
            </a:r>
            <a:endParaRPr lang="en-CA" strike="sngStrike" dirty="0">
              <a:latin typeface="+mj-lt"/>
            </a:endParaRPr>
          </a:p>
          <a:p>
            <a:pPr lvl="2"/>
            <a:r>
              <a:rPr lang="en-CA" dirty="0">
                <a:latin typeface="+mj-lt"/>
              </a:rPr>
              <a:t>Operations </a:t>
            </a:r>
            <a:r>
              <a:rPr lang="en-CA" b="1" dirty="0">
                <a:solidFill>
                  <a:schemeClr val="tx2">
                    <a:lumMod val="90000"/>
                  </a:schemeClr>
                </a:solidFill>
                <a:latin typeface="+mj-lt"/>
              </a:rPr>
              <a:t>can be randomly selected for a surveillance audit in Years 2, 3, 4</a:t>
            </a:r>
          </a:p>
          <a:p>
            <a:pPr lvl="1"/>
            <a:r>
              <a:rPr lang="en-US" dirty="0">
                <a:latin typeface="+mj-lt"/>
              </a:rPr>
              <a:t>To be certified, must obtain an audit score of 85% with no </a:t>
            </a:r>
            <a:r>
              <a:rPr lang="en-US" dirty="0" err="1">
                <a:latin typeface="+mj-lt"/>
              </a:rPr>
              <a:t>autofailure</a:t>
            </a:r>
            <a:r>
              <a:rPr lang="en-US" dirty="0">
                <a:latin typeface="+mj-lt"/>
              </a:rPr>
              <a:t> </a:t>
            </a:r>
            <a:r>
              <a:rPr lang="en-US" sz="1800" dirty="0">
                <a:latin typeface="+mj-lt"/>
                <a:cs typeface="Arial" charset="0"/>
              </a:rPr>
              <a:t>items</a:t>
            </a:r>
          </a:p>
          <a:p>
            <a:pPr lvl="1"/>
            <a:r>
              <a:rPr lang="en-US" sz="1800" dirty="0">
                <a:latin typeface="+mj-lt"/>
                <a:cs typeface="Arial" charset="0"/>
              </a:rPr>
              <a:t>Unannounced audits receive 2-5 business days’ notice before the auditor’s arrival</a:t>
            </a:r>
          </a:p>
          <a:p>
            <a:pPr lvl="1"/>
            <a:r>
              <a:rPr lang="en-CA" dirty="0">
                <a:latin typeface="+mj-lt"/>
              </a:rPr>
              <a:t>Meets Canadian Government Recognition requirements</a:t>
            </a: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13</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9" name="Picture 8">
            <a:extLst>
              <a:ext uri="{FF2B5EF4-FFF2-40B4-BE49-F238E27FC236}">
                <a16:creationId xmlns:a16="http://schemas.microsoft.com/office/drawing/2014/main" id="{45803FD9-5F20-4320-AA5A-6BDB6EB6D9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13" y="115767"/>
            <a:ext cx="1549147" cy="1534429"/>
          </a:xfrm>
          <a:prstGeom prst="rect">
            <a:avLst/>
          </a:prstGeom>
        </p:spPr>
      </p:pic>
    </p:spTree>
    <p:extLst>
      <p:ext uri="{BB962C8B-B14F-4D97-AF65-F5344CB8AC3E}">
        <p14:creationId xmlns:p14="http://schemas.microsoft.com/office/powerpoint/2010/main" val="2983324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500332"/>
            <a:ext cx="7958331" cy="1384953"/>
          </a:xfrm>
        </p:spPr>
        <p:txBody>
          <a:bodyPr/>
          <a:lstStyle/>
          <a:p>
            <a:r>
              <a:rPr lang="en-US" b="1" dirty="0"/>
              <a:t>Option A2</a:t>
            </a:r>
            <a:br>
              <a:rPr lang="en-US" b="1" dirty="0"/>
            </a:br>
            <a:r>
              <a:rPr lang="en-US" b="1" dirty="0">
                <a:solidFill>
                  <a:schemeClr val="tx2">
                    <a:lumMod val="90000"/>
                  </a:schemeClr>
                </a:solidFill>
                <a:ea typeface="+mn-ea"/>
                <a:cs typeface="+mn-cs"/>
              </a:rPr>
              <a:t>(Not GFSI-recognized)</a:t>
            </a:r>
            <a:endParaRPr lang="en-US" b="1" dirty="0"/>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860900" y="1748287"/>
            <a:ext cx="8899115" cy="4497237"/>
          </a:xfrm>
        </p:spPr>
        <p:txBody>
          <a:bodyPr>
            <a:normAutofit lnSpcReduction="10000"/>
          </a:bodyPr>
          <a:lstStyle/>
          <a:p>
            <a:r>
              <a:rPr lang="en-CA" b="1" dirty="0">
                <a:latin typeface="+mj-lt"/>
              </a:rPr>
              <a:t>Option A2</a:t>
            </a:r>
            <a:r>
              <a:rPr lang="en-CA" dirty="0">
                <a:latin typeface="+mj-lt"/>
              </a:rPr>
              <a:t>: Four year audit cycle </a:t>
            </a:r>
            <a:r>
              <a:rPr lang="en-CA" b="1" dirty="0">
                <a:latin typeface="+mj-lt"/>
              </a:rPr>
              <a:t>(variable)</a:t>
            </a:r>
          </a:p>
          <a:p>
            <a:pPr lvl="1"/>
            <a:r>
              <a:rPr lang="en-CA" dirty="0">
                <a:latin typeface="+mj-lt"/>
              </a:rPr>
              <a:t>Same features as Option A1, </a:t>
            </a:r>
            <a:r>
              <a:rPr lang="en-CA" b="1" dirty="0">
                <a:solidFill>
                  <a:schemeClr val="tx2">
                    <a:lumMod val="90000"/>
                  </a:schemeClr>
                </a:solidFill>
                <a:latin typeface="+mj-lt"/>
              </a:rPr>
              <a:t>except – if randomly selected for an audit </a:t>
            </a:r>
            <a:r>
              <a:rPr lang="en-CA" dirty="0">
                <a:latin typeface="+mj-lt"/>
              </a:rPr>
              <a:t>under the CanadaGAP surveillance program, the next scheduled audit would be four years </a:t>
            </a:r>
            <a:r>
              <a:rPr lang="en-CA" b="1" dirty="0">
                <a:latin typeface="+mj-lt"/>
              </a:rPr>
              <a:t>after the random audit</a:t>
            </a:r>
          </a:p>
          <a:p>
            <a:pPr lvl="1"/>
            <a:r>
              <a:rPr lang="en-CA" b="1" dirty="0">
                <a:solidFill>
                  <a:schemeClr val="tx2">
                    <a:lumMod val="90000"/>
                  </a:schemeClr>
                </a:solidFill>
                <a:latin typeface="+mj-lt"/>
              </a:rPr>
              <a:t>Variable</a:t>
            </a:r>
            <a:r>
              <a:rPr lang="en-CA" dirty="0">
                <a:latin typeface="+mj-lt"/>
              </a:rPr>
              <a:t> four-year audit cycle</a:t>
            </a:r>
          </a:p>
          <a:p>
            <a:pPr lvl="1"/>
            <a:r>
              <a:rPr lang="en-CA" dirty="0">
                <a:latin typeface="+mj-lt"/>
              </a:rPr>
              <a:t>Could mean potential cost savings over Option A1 – because when randomly selected by CanadaGAP for an audit, the operation does not pay the certification body directly for the random audit</a:t>
            </a:r>
          </a:p>
          <a:p>
            <a:pPr lvl="2"/>
            <a:r>
              <a:rPr lang="en-CA" dirty="0">
                <a:latin typeface="+mj-lt"/>
              </a:rPr>
              <a:t>CanadaGAP uses the annual program fees it collects from program participants to pay the certification bodies for self-assessment reviews and for </a:t>
            </a:r>
            <a:r>
              <a:rPr lang="en-CA" b="1" dirty="0">
                <a:latin typeface="+mj-lt"/>
              </a:rPr>
              <a:t>audits of those randomly selected </a:t>
            </a:r>
            <a:r>
              <a:rPr lang="en-CA" dirty="0">
                <a:latin typeface="+mj-lt"/>
              </a:rPr>
              <a:t>under the surveillance program </a:t>
            </a:r>
          </a:p>
          <a:p>
            <a:pPr lvl="1"/>
            <a:r>
              <a:rPr lang="en-CA" dirty="0">
                <a:latin typeface="+mj-lt"/>
              </a:rPr>
              <a:t>All other features are the same as Option A1</a:t>
            </a:r>
            <a:endParaRPr lang="en-CA" sz="1800" dirty="0">
              <a:latin typeface="+mj-lt"/>
            </a:endParaRPr>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14</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3F1B8EE9-F0C4-44C4-90A7-723B433145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9046"/>
            <a:ext cx="1860900" cy="1816239"/>
          </a:xfrm>
          <a:prstGeom prst="rect">
            <a:avLst/>
          </a:prstGeom>
        </p:spPr>
      </p:pic>
    </p:spTree>
    <p:extLst>
      <p:ext uri="{BB962C8B-B14F-4D97-AF65-F5344CB8AC3E}">
        <p14:creationId xmlns:p14="http://schemas.microsoft.com/office/powerpoint/2010/main" val="4175397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402566"/>
            <a:ext cx="7958331" cy="1482719"/>
          </a:xfrm>
        </p:spPr>
        <p:txBody>
          <a:bodyPr>
            <a:normAutofit fontScale="90000"/>
          </a:bodyPr>
          <a:lstStyle/>
          <a:p>
            <a:r>
              <a:rPr lang="en-US" sz="3600" dirty="0">
                <a:latin typeface="Arial" panose="020B0604020202020204" pitchFamily="34" charset="0"/>
                <a:cs typeface="Arial" panose="020B0604020202020204" pitchFamily="34" charset="0"/>
              </a:rPr>
              <a:t> </a:t>
            </a:r>
            <a:r>
              <a:rPr lang="en-US" sz="3600" b="1" dirty="0">
                <a:solidFill>
                  <a:srgbClr val="FFFF00"/>
                </a:solidFill>
                <a:latin typeface="Arial" panose="020B0604020202020204" pitchFamily="34" charset="0"/>
                <a:cs typeface="Arial" panose="020B0604020202020204" pitchFamily="34" charset="0"/>
              </a:rPr>
              <a:t>**NEW for 2022**</a:t>
            </a:r>
            <a:br>
              <a:rPr lang="en-US" sz="3600" b="1" dirty="0">
                <a:solidFill>
                  <a:srgbClr val="FFFF00"/>
                </a:solidFill>
                <a:latin typeface="Arial" panose="020B0604020202020204" pitchFamily="34" charset="0"/>
                <a:cs typeface="Arial" panose="020B0604020202020204" pitchFamily="34" charset="0"/>
              </a:rPr>
            </a:br>
            <a:br>
              <a:rPr lang="en-US" sz="1100" b="1" dirty="0"/>
            </a:br>
            <a:r>
              <a:rPr lang="en-US" b="1" dirty="0"/>
              <a:t>Option E</a:t>
            </a:r>
            <a:br>
              <a:rPr lang="en-US" b="1" dirty="0"/>
            </a:br>
            <a:r>
              <a:rPr lang="en-US" b="1" dirty="0"/>
              <a:t>(Not GFSI-recognized)</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909313" y="2242869"/>
            <a:ext cx="8499035" cy="4813540"/>
          </a:xfrm>
        </p:spPr>
        <p:txBody>
          <a:bodyPr>
            <a:normAutofit/>
          </a:bodyPr>
          <a:lstStyle/>
          <a:p>
            <a:r>
              <a:rPr lang="en-CA" b="1" dirty="0">
                <a:latin typeface="+mj-lt"/>
              </a:rPr>
              <a:t>Option E</a:t>
            </a:r>
            <a:r>
              <a:rPr lang="en-CA" dirty="0">
                <a:latin typeface="+mj-lt"/>
              </a:rPr>
              <a:t>:</a:t>
            </a:r>
            <a:r>
              <a:rPr lang="en-CA" b="1" dirty="0">
                <a:latin typeface="+mj-lt"/>
              </a:rPr>
              <a:t> </a:t>
            </a:r>
            <a:r>
              <a:rPr lang="en-CA" dirty="0">
                <a:latin typeface="+mj-lt"/>
              </a:rPr>
              <a:t>Individual Certification</a:t>
            </a:r>
          </a:p>
          <a:p>
            <a:pPr lvl="1">
              <a:spcBef>
                <a:spcPts val="600"/>
              </a:spcBef>
              <a:defRPr/>
            </a:pPr>
            <a:r>
              <a:rPr lang="en-US" dirty="0">
                <a:latin typeface="+mj-lt"/>
              </a:rPr>
              <a:t>For operations involved in </a:t>
            </a:r>
            <a:r>
              <a:rPr lang="en-US" b="1" dirty="0">
                <a:solidFill>
                  <a:schemeClr val="tx2">
                    <a:lumMod val="90000"/>
                  </a:schemeClr>
                </a:solidFill>
                <a:latin typeface="+mj-lt"/>
              </a:rPr>
              <a:t>Production, Packing, or Storage</a:t>
            </a:r>
          </a:p>
          <a:p>
            <a:pPr lvl="1">
              <a:spcBef>
                <a:spcPts val="600"/>
              </a:spcBef>
              <a:defRPr/>
            </a:pPr>
            <a:r>
              <a:rPr lang="en-US" dirty="0">
                <a:latin typeface="+mj-lt"/>
              </a:rPr>
              <a:t>Annual on-site audit</a:t>
            </a:r>
          </a:p>
          <a:p>
            <a:pPr lvl="1">
              <a:spcBef>
                <a:spcPts val="600"/>
              </a:spcBef>
              <a:defRPr/>
            </a:pPr>
            <a:r>
              <a:rPr lang="en-US" dirty="0">
                <a:latin typeface="+mj-lt"/>
              </a:rPr>
              <a:t>Very similar to Option C and has the same food safety requirements as Option C, based on CanadaGAP Food Safety Manuals</a:t>
            </a:r>
          </a:p>
          <a:p>
            <a:pPr lvl="1">
              <a:spcBef>
                <a:spcPts val="600"/>
              </a:spcBef>
              <a:defRPr/>
            </a:pPr>
            <a:r>
              <a:rPr lang="en-US" sz="1800" dirty="0">
                <a:latin typeface="+mj-lt"/>
              </a:rPr>
              <a:t>Passing score on the audit is </a:t>
            </a:r>
            <a:r>
              <a:rPr lang="en-US" sz="1800" b="1" dirty="0">
                <a:latin typeface="+mj-lt"/>
              </a:rPr>
              <a:t>95%</a:t>
            </a:r>
          </a:p>
          <a:p>
            <a:pPr lvl="1">
              <a:spcBef>
                <a:spcPts val="600"/>
              </a:spcBef>
              <a:defRPr/>
            </a:pPr>
            <a:r>
              <a:rPr lang="en-US" dirty="0">
                <a:latin typeface="+mj-lt"/>
              </a:rPr>
              <a:t>Operations chosen for Unannounced Audits receive 2-5 business days’ notice</a:t>
            </a:r>
          </a:p>
          <a:p>
            <a:pPr lvl="1">
              <a:spcBef>
                <a:spcPts val="600"/>
              </a:spcBef>
              <a:defRPr/>
            </a:pPr>
            <a:r>
              <a:rPr lang="en-US" sz="1800" dirty="0">
                <a:latin typeface="+mj-lt"/>
              </a:rPr>
              <a:t>Developed in consultation with retailers and other buyers</a:t>
            </a:r>
          </a:p>
          <a:p>
            <a:pPr lvl="1">
              <a:spcBef>
                <a:spcPts val="600"/>
              </a:spcBef>
              <a:defRPr/>
            </a:pPr>
            <a:r>
              <a:rPr lang="en-US" dirty="0">
                <a:latin typeface="+mj-lt"/>
              </a:rPr>
              <a:t>Meets Canadian Government Recognition requirements</a:t>
            </a:r>
            <a:endParaRPr lang="en-US" sz="1800" dirty="0">
              <a:latin typeface="+mj-lt"/>
            </a:endParaRPr>
          </a:p>
          <a:p>
            <a:pPr lvl="1"/>
            <a:endParaRPr lang="en-CA" dirty="0">
              <a:latin typeface="Myriad Pro"/>
            </a:endParaRPr>
          </a:p>
          <a:p>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15</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7" name="Picture 6" descr="A picture containing fruit&#10;&#10;Description automatically generated">
            <a:extLst>
              <a:ext uri="{FF2B5EF4-FFF2-40B4-BE49-F238E27FC236}">
                <a16:creationId xmlns:a16="http://schemas.microsoft.com/office/drawing/2014/main" id="{6BA40835-BA40-4482-A525-AEE14CE094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30" y="171040"/>
            <a:ext cx="1635981" cy="1646238"/>
          </a:xfrm>
          <a:prstGeom prst="rect">
            <a:avLst/>
          </a:prstGeom>
        </p:spPr>
      </p:pic>
    </p:spTree>
    <p:extLst>
      <p:ext uri="{BB962C8B-B14F-4D97-AF65-F5344CB8AC3E}">
        <p14:creationId xmlns:p14="http://schemas.microsoft.com/office/powerpoint/2010/main" val="194690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336474"/>
            <a:ext cx="7958331" cy="1548811"/>
          </a:xfrm>
        </p:spPr>
        <p:txBody>
          <a:bodyPr>
            <a:normAutofit fontScale="90000"/>
          </a:bodyPr>
          <a:lstStyle/>
          <a:p>
            <a:r>
              <a:rPr lang="en-US" sz="3600" b="1" dirty="0">
                <a:solidFill>
                  <a:srgbClr val="FFFF00"/>
                </a:solidFill>
                <a:latin typeface="Arial" panose="020B0604020202020204" pitchFamily="34" charset="0"/>
                <a:cs typeface="Arial" panose="020B0604020202020204" pitchFamily="34" charset="0"/>
              </a:rPr>
              <a:t>**NEW for 2022**</a:t>
            </a:r>
            <a:br>
              <a:rPr lang="en-US" sz="3600" b="1" dirty="0">
                <a:solidFill>
                  <a:srgbClr val="FFFF00"/>
                </a:solidFill>
                <a:latin typeface="Arial" panose="020B0604020202020204" pitchFamily="34" charset="0"/>
                <a:cs typeface="Arial" panose="020B0604020202020204" pitchFamily="34" charset="0"/>
              </a:rPr>
            </a:br>
            <a:br>
              <a:rPr lang="en-US" sz="1100" b="1" dirty="0"/>
            </a:br>
            <a:r>
              <a:rPr lang="en-US" b="1" dirty="0"/>
              <a:t>Option F</a:t>
            </a:r>
            <a:br>
              <a:rPr lang="en-US" b="1" dirty="0"/>
            </a:br>
            <a:r>
              <a:rPr lang="en-US" b="1" dirty="0"/>
              <a:t>(Not GFSI-recognized)</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328468" y="1708030"/>
            <a:ext cx="9857117" cy="4928517"/>
          </a:xfrm>
        </p:spPr>
        <p:txBody>
          <a:bodyPr>
            <a:normAutofit/>
          </a:bodyPr>
          <a:lstStyle/>
          <a:p>
            <a:r>
              <a:rPr lang="en-CA" b="1" dirty="0">
                <a:latin typeface="+mj-lt"/>
              </a:rPr>
              <a:t>Option F</a:t>
            </a:r>
            <a:r>
              <a:rPr lang="en-CA" dirty="0">
                <a:latin typeface="+mj-lt"/>
              </a:rPr>
              <a:t>:</a:t>
            </a:r>
            <a:r>
              <a:rPr lang="en-CA" b="1" dirty="0">
                <a:latin typeface="+mj-lt"/>
              </a:rPr>
              <a:t> </a:t>
            </a:r>
            <a:r>
              <a:rPr lang="en-CA" b="1" dirty="0">
                <a:solidFill>
                  <a:schemeClr val="tx2">
                    <a:lumMod val="90000"/>
                  </a:schemeClr>
                </a:solidFill>
                <a:latin typeface="+mj-lt"/>
              </a:rPr>
              <a:t>Repacking, Wholesaling and Brokerage</a:t>
            </a:r>
          </a:p>
          <a:p>
            <a:pPr lvl="1">
              <a:spcBef>
                <a:spcPts val="600"/>
              </a:spcBef>
              <a:defRPr/>
            </a:pPr>
            <a:r>
              <a:rPr lang="en-US" dirty="0">
                <a:latin typeface="+mj-lt"/>
              </a:rPr>
              <a:t>Individual certification for </a:t>
            </a:r>
            <a:r>
              <a:rPr lang="en-US" dirty="0" err="1">
                <a:latin typeface="+mj-lt"/>
              </a:rPr>
              <a:t>repackers</a:t>
            </a:r>
            <a:r>
              <a:rPr lang="en-US" dirty="0">
                <a:latin typeface="+mj-lt"/>
              </a:rPr>
              <a:t>, wholesalers or brokers</a:t>
            </a:r>
          </a:p>
          <a:p>
            <a:pPr lvl="1">
              <a:spcBef>
                <a:spcPts val="600"/>
              </a:spcBef>
              <a:defRPr/>
            </a:pPr>
            <a:r>
              <a:rPr lang="en-US" dirty="0">
                <a:latin typeface="+mj-lt"/>
              </a:rPr>
              <a:t>Annual on-site audit</a:t>
            </a:r>
          </a:p>
          <a:p>
            <a:pPr lvl="1">
              <a:spcBef>
                <a:spcPts val="600"/>
              </a:spcBef>
              <a:defRPr/>
            </a:pPr>
            <a:r>
              <a:rPr lang="en-US" dirty="0">
                <a:latin typeface="+mj-lt"/>
              </a:rPr>
              <a:t>Very similar to Option D and has the same food safety requirements as </a:t>
            </a:r>
            <a:br>
              <a:rPr lang="en-US" dirty="0">
                <a:latin typeface="+mj-lt"/>
              </a:rPr>
            </a:br>
            <a:r>
              <a:rPr lang="en-US" dirty="0">
                <a:latin typeface="+mj-lt"/>
              </a:rPr>
              <a:t>Option D, based on CanadaGAP Food Safety Manuals</a:t>
            </a:r>
          </a:p>
          <a:p>
            <a:pPr lvl="1">
              <a:spcBef>
                <a:spcPts val="600"/>
              </a:spcBef>
              <a:defRPr/>
            </a:pPr>
            <a:r>
              <a:rPr lang="en-US" sz="1800" dirty="0">
                <a:latin typeface="+mj-lt"/>
              </a:rPr>
              <a:t>Passing score on the audit is </a:t>
            </a:r>
            <a:r>
              <a:rPr lang="en-US" sz="1800" b="1" dirty="0">
                <a:latin typeface="+mj-lt"/>
              </a:rPr>
              <a:t>95%</a:t>
            </a:r>
          </a:p>
          <a:p>
            <a:pPr lvl="1">
              <a:spcBef>
                <a:spcPts val="600"/>
              </a:spcBef>
              <a:defRPr/>
            </a:pPr>
            <a:r>
              <a:rPr lang="en-US" dirty="0">
                <a:latin typeface="+mj-lt"/>
              </a:rPr>
              <a:t>Operations chosen for Unannounced Audits receive 2-5 business days’ notice</a:t>
            </a:r>
          </a:p>
          <a:p>
            <a:pPr lvl="1">
              <a:spcBef>
                <a:spcPts val="600"/>
              </a:spcBef>
              <a:defRPr/>
            </a:pPr>
            <a:r>
              <a:rPr lang="en-US" dirty="0">
                <a:latin typeface="+mj-lt"/>
              </a:rPr>
              <a:t>As of April 1, 2022: Only CanadaGAP certification option available to </a:t>
            </a:r>
            <a:r>
              <a:rPr lang="en-US" b="1" dirty="0">
                <a:solidFill>
                  <a:schemeClr val="tx2">
                    <a:lumMod val="90000"/>
                  </a:schemeClr>
                </a:solidFill>
                <a:latin typeface="+mj-lt"/>
              </a:rPr>
              <a:t>brokerage operations</a:t>
            </a:r>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16</a:t>
            </a:fld>
            <a:endParaRPr lang="en-US" dirty="0"/>
          </a:p>
        </p:txBody>
      </p:sp>
      <p:pic>
        <p:nvPicPr>
          <p:cNvPr id="6" name="Picture 5">
            <a:extLst>
              <a:ext uri="{FF2B5EF4-FFF2-40B4-BE49-F238E27FC236}">
                <a16:creationId xmlns:a16="http://schemas.microsoft.com/office/drawing/2014/main" id="{C9717C06-6FFB-4E19-B24D-5ABC812B477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E879E3B4-04E3-409F-A8CB-A8090ECBDE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33" y="104671"/>
            <a:ext cx="1780839" cy="1768374"/>
          </a:xfrm>
          <a:prstGeom prst="rect">
            <a:avLst/>
          </a:prstGeom>
        </p:spPr>
      </p:pic>
    </p:spTree>
    <p:extLst>
      <p:ext uri="{BB962C8B-B14F-4D97-AF65-F5344CB8AC3E}">
        <p14:creationId xmlns:p14="http://schemas.microsoft.com/office/powerpoint/2010/main" val="80060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AF8D-4B34-4933-97AD-8C1A376B7220}"/>
              </a:ext>
            </a:extLst>
          </p:cNvPr>
          <p:cNvSpPr>
            <a:spLocks noGrp="1"/>
          </p:cNvSpPr>
          <p:nvPr>
            <p:ph type="title"/>
          </p:nvPr>
        </p:nvSpPr>
        <p:spPr>
          <a:xfrm>
            <a:off x="2611808" y="612994"/>
            <a:ext cx="7958331" cy="1083070"/>
          </a:xfrm>
        </p:spPr>
        <p:txBody>
          <a:bodyPr>
            <a:normAutofit/>
          </a:bodyPr>
          <a:lstStyle/>
          <a:p>
            <a:r>
              <a:rPr lang="en-US" sz="3000" b="1" dirty="0"/>
              <a:t>To switch to a different certification option…</a:t>
            </a:r>
          </a:p>
        </p:txBody>
      </p:sp>
      <p:sp>
        <p:nvSpPr>
          <p:cNvPr id="3" name="Content Placeholder 2">
            <a:extLst>
              <a:ext uri="{FF2B5EF4-FFF2-40B4-BE49-F238E27FC236}">
                <a16:creationId xmlns:a16="http://schemas.microsoft.com/office/drawing/2014/main" id="{95B2DDD2-9C11-4A22-9EB4-A4D2BC791FE4}"/>
              </a:ext>
            </a:extLst>
          </p:cNvPr>
          <p:cNvSpPr>
            <a:spLocks noGrp="1"/>
          </p:cNvSpPr>
          <p:nvPr>
            <p:ph idx="1"/>
          </p:nvPr>
        </p:nvSpPr>
        <p:spPr>
          <a:xfrm>
            <a:off x="1943818" y="1644770"/>
            <a:ext cx="8626321" cy="4600238"/>
          </a:xfrm>
        </p:spPr>
        <p:txBody>
          <a:bodyPr>
            <a:noAutofit/>
          </a:bodyPr>
          <a:lstStyle/>
          <a:p>
            <a:r>
              <a:rPr lang="en-US" sz="2500" b="1" dirty="0">
                <a:solidFill>
                  <a:srgbClr val="FFFF00"/>
                </a:solidFill>
                <a:latin typeface="Arial" panose="020B0604020202020204" pitchFamily="34" charset="0"/>
                <a:cs typeface="Arial" panose="020B0604020202020204" pitchFamily="34" charset="0"/>
              </a:rPr>
              <a:t>* ALWAYS check with your buyers/customers FIRST *</a:t>
            </a:r>
          </a:p>
          <a:p>
            <a:r>
              <a:rPr lang="en-US" sz="2000" dirty="0">
                <a:latin typeface="Arial" panose="020B0604020202020204" pitchFamily="34" charset="0"/>
                <a:cs typeface="Arial" panose="020B0604020202020204" pitchFamily="34" charset="0"/>
              </a:rPr>
              <a:t>It is critical to ensure that a </a:t>
            </a:r>
            <a:r>
              <a:rPr lang="en-US" sz="2000" b="1" dirty="0">
                <a:solidFill>
                  <a:schemeClr val="tx2">
                    <a:lumMod val="90000"/>
                  </a:schemeClr>
                </a:solidFill>
                <a:latin typeface="Arial" panose="020B0604020202020204" pitchFamily="34" charset="0"/>
                <a:cs typeface="Arial" panose="020B0604020202020204" pitchFamily="34" charset="0"/>
              </a:rPr>
              <a:t>non-GFSI-recognized certificate</a:t>
            </a:r>
            <a:r>
              <a:rPr lang="en-US" sz="2000" b="1" dirty="0">
                <a:solidFill>
                  <a:schemeClr val="accent3">
                    <a:lumMod val="60000"/>
                    <a:lumOff val="40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will be acceptable to your </a:t>
            </a:r>
            <a:r>
              <a:rPr lang="en-US" dirty="0">
                <a:latin typeface="Arial" panose="020B0604020202020204" pitchFamily="34" charset="0"/>
                <a:cs typeface="Arial" panose="020B0604020202020204" pitchFamily="34" charset="0"/>
              </a:rPr>
              <a:t>buyers and customers</a:t>
            </a:r>
          </a:p>
          <a:p>
            <a:r>
              <a:rPr lang="en-US" sz="2000" dirty="0">
                <a:latin typeface="Arial" panose="020B0604020202020204" pitchFamily="34" charset="0"/>
                <a:cs typeface="Arial" panose="020B0604020202020204" pitchFamily="34" charset="0"/>
              </a:rPr>
              <a:t>New certification options wi</a:t>
            </a:r>
            <a:r>
              <a:rPr lang="en-US" dirty="0">
                <a:latin typeface="Arial" panose="020B0604020202020204" pitchFamily="34" charset="0"/>
                <a:cs typeface="Arial" panose="020B0604020202020204" pitchFamily="34" charset="0"/>
              </a:rPr>
              <a:t>ll become available April 1, 2022</a:t>
            </a:r>
          </a:p>
          <a:p>
            <a:r>
              <a:rPr lang="en-US" dirty="0">
                <a:latin typeface="Arial" panose="020B0604020202020204" pitchFamily="34" charset="0"/>
                <a:cs typeface="Arial" panose="020B0604020202020204" pitchFamily="34" charset="0"/>
              </a:rPr>
              <a:t>Complete the CanadaGAP Change of Status Form available on the website </a:t>
            </a:r>
            <a:r>
              <a:rPr lang="en-US" dirty="0">
                <a:solidFill>
                  <a:schemeClr val="accent3">
                    <a:lumMod val="60000"/>
                    <a:lumOff val="40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www.canadagap.ca</a:t>
            </a:r>
            <a:r>
              <a:rPr lang="en-US" dirty="0">
                <a:solidFill>
                  <a:schemeClr val="accent3">
                    <a:lumMod val="60000"/>
                    <a:lumOff val="40000"/>
                  </a:schemeClr>
                </a:solidFill>
                <a:latin typeface="Arial" panose="020B0604020202020204" pitchFamily="34" charset="0"/>
                <a:cs typeface="Arial" panose="020B0604020202020204" pitchFamily="34" charset="0"/>
              </a:rPr>
              <a:t> </a:t>
            </a:r>
          </a:p>
          <a:p>
            <a:pPr lvl="1"/>
            <a:r>
              <a:rPr lang="en-US" dirty="0">
                <a:latin typeface="Arial" panose="020B0604020202020204" pitchFamily="34" charset="0"/>
                <a:cs typeface="Arial" panose="020B0604020202020204" pitchFamily="34" charset="0"/>
              </a:rPr>
              <a:t>Send completed form to the CanadaGAP office</a:t>
            </a:r>
          </a:p>
          <a:p>
            <a:pPr lvl="1"/>
            <a:r>
              <a:rPr lang="en-US" dirty="0">
                <a:latin typeface="Arial" panose="020B0604020202020204" pitchFamily="34" charset="0"/>
                <a:cs typeface="Arial" panose="020B0604020202020204" pitchFamily="34" charset="0"/>
              </a:rPr>
              <a:t>We will advise your certification body for April 1, 2022</a:t>
            </a:r>
          </a:p>
          <a:p>
            <a:r>
              <a:rPr lang="en-US" dirty="0">
                <a:latin typeface="Arial" panose="020B0604020202020204" pitchFamily="34" charset="0"/>
                <a:cs typeface="Arial" panose="020B0604020202020204" pitchFamily="34" charset="0"/>
              </a:rPr>
              <a:t>Brokerage operations will be automatically switched to Option F</a:t>
            </a:r>
          </a:p>
        </p:txBody>
      </p:sp>
      <p:pic>
        <p:nvPicPr>
          <p:cNvPr id="5" name="Picture 4">
            <a:extLst>
              <a:ext uri="{FF2B5EF4-FFF2-40B4-BE49-F238E27FC236}">
                <a16:creationId xmlns:a16="http://schemas.microsoft.com/office/drawing/2014/main" id="{5803C82E-FFC4-4765-8A93-7D8937BF9BB1}"/>
              </a:ext>
            </a:extLst>
          </p:cNvPr>
          <p:cNvPicPr>
            <a:picLocks noChangeAspect="1"/>
          </p:cNvPicPr>
          <p:nvPr/>
        </p:nvPicPr>
        <p:blipFill>
          <a:blip r:embed="rId4"/>
          <a:stretch>
            <a:fillRect/>
          </a:stretch>
        </p:blipFill>
        <p:spPr>
          <a:xfrm>
            <a:off x="8672422" y="6430744"/>
            <a:ext cx="2605178" cy="318786"/>
          </a:xfrm>
          <a:prstGeom prst="rect">
            <a:avLst/>
          </a:prstGeom>
        </p:spPr>
      </p:pic>
      <p:pic>
        <p:nvPicPr>
          <p:cNvPr id="6" name="Picture 5">
            <a:extLst>
              <a:ext uri="{FF2B5EF4-FFF2-40B4-BE49-F238E27FC236}">
                <a16:creationId xmlns:a16="http://schemas.microsoft.com/office/drawing/2014/main" id="{1F80EAC4-756D-49CC-97F1-7F15E9641B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01" y="98229"/>
            <a:ext cx="1631123" cy="1597835"/>
          </a:xfrm>
          <a:prstGeom prst="rect">
            <a:avLst/>
          </a:prstGeom>
        </p:spPr>
      </p:pic>
    </p:spTree>
    <p:extLst>
      <p:ext uri="{BB962C8B-B14F-4D97-AF65-F5344CB8AC3E}">
        <p14:creationId xmlns:p14="http://schemas.microsoft.com/office/powerpoint/2010/main" val="3797811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755581" y="471576"/>
            <a:ext cx="7958331" cy="845389"/>
          </a:xfrm>
        </p:spPr>
        <p:txBody>
          <a:bodyPr/>
          <a:lstStyle/>
          <a:p>
            <a:r>
              <a:rPr lang="en-US" b="1" dirty="0"/>
              <a:t>Other Changes Ahead for 2022</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035834" y="1443488"/>
            <a:ext cx="8999808" cy="4669766"/>
          </a:xfrm>
        </p:spPr>
        <p:txBody>
          <a:bodyPr>
            <a:normAutofit fontScale="85000" lnSpcReduction="10000"/>
          </a:bodyPr>
          <a:lstStyle/>
          <a:p>
            <a:r>
              <a:rPr lang="en-US" sz="2400" dirty="0"/>
              <a:t>Another significant change to CanadaGAP requirements coming April 1/22</a:t>
            </a:r>
          </a:p>
          <a:p>
            <a:r>
              <a:rPr lang="en-US" sz="2400" dirty="0"/>
              <a:t>This change is required for CanadaGAP to</a:t>
            </a:r>
            <a:r>
              <a:rPr lang="en-US" sz="2400" b="1" dirty="0">
                <a:solidFill>
                  <a:schemeClr val="tx2">
                    <a:lumMod val="90000"/>
                  </a:schemeClr>
                </a:solidFill>
              </a:rPr>
              <a:t> maintain GFSI recognition </a:t>
            </a:r>
          </a:p>
          <a:p>
            <a:r>
              <a:rPr lang="en-US" sz="2400" dirty="0"/>
              <a:t>New rules apply to:</a:t>
            </a:r>
          </a:p>
          <a:p>
            <a:pPr lvl="1"/>
            <a:r>
              <a:rPr lang="en-US" sz="2600" b="1" dirty="0">
                <a:solidFill>
                  <a:schemeClr val="tx2">
                    <a:lumMod val="90000"/>
                  </a:schemeClr>
                </a:solidFill>
              </a:rPr>
              <a:t>Option C (individual operations) </a:t>
            </a:r>
          </a:p>
          <a:p>
            <a:pPr lvl="1"/>
            <a:r>
              <a:rPr lang="en-US" sz="2600" b="1" dirty="0">
                <a:solidFill>
                  <a:schemeClr val="tx2">
                    <a:lumMod val="90000"/>
                  </a:schemeClr>
                </a:solidFill>
              </a:rPr>
              <a:t>Option B (group members)</a:t>
            </a:r>
          </a:p>
          <a:p>
            <a:r>
              <a:rPr lang="en-US" sz="2400" u="sng" dirty="0"/>
              <a:t>Those operations who have both “Production and Packing” on their certificate</a:t>
            </a:r>
            <a:r>
              <a:rPr lang="en-US" sz="2400" b="1" dirty="0"/>
              <a:t> will need to have BOTH of those activities audited each year</a:t>
            </a:r>
          </a:p>
          <a:p>
            <a:r>
              <a:rPr lang="en-US" sz="2400" dirty="0"/>
              <a:t>That means the auditor must observe BOTH harvesting and packing-related activities </a:t>
            </a:r>
            <a:r>
              <a:rPr lang="en-US" sz="2400" b="1" dirty="0">
                <a:solidFill>
                  <a:schemeClr val="tx2">
                    <a:lumMod val="90000"/>
                  </a:schemeClr>
                </a:solidFill>
              </a:rPr>
              <a:t>annually </a:t>
            </a:r>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18</a:t>
            </a:fld>
            <a:endParaRPr lang="en-US" dirty="0"/>
          </a:p>
        </p:txBody>
      </p:sp>
      <p:pic>
        <p:nvPicPr>
          <p:cNvPr id="6" name="Picture 5">
            <a:extLst>
              <a:ext uri="{FF2B5EF4-FFF2-40B4-BE49-F238E27FC236}">
                <a16:creationId xmlns:a16="http://schemas.microsoft.com/office/drawing/2014/main" id="{CDD7B82E-A92D-424B-A5D5-D5BAB15F90BE}"/>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10" name="Picture 9">
            <a:extLst>
              <a:ext uri="{FF2B5EF4-FFF2-40B4-BE49-F238E27FC236}">
                <a16:creationId xmlns:a16="http://schemas.microsoft.com/office/drawing/2014/main" id="{09C02007-DBF9-4F63-8845-05791FFFF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72" y="136706"/>
            <a:ext cx="1670643" cy="1583477"/>
          </a:xfrm>
          <a:prstGeom prst="rect">
            <a:avLst/>
          </a:prstGeom>
        </p:spPr>
      </p:pic>
    </p:spTree>
    <p:extLst>
      <p:ext uri="{BB962C8B-B14F-4D97-AF65-F5344CB8AC3E}">
        <p14:creationId xmlns:p14="http://schemas.microsoft.com/office/powerpoint/2010/main" val="2296446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755581" y="405490"/>
            <a:ext cx="7958331" cy="756201"/>
          </a:xfrm>
        </p:spPr>
        <p:txBody>
          <a:bodyPr>
            <a:normAutofit fontScale="90000"/>
          </a:bodyPr>
          <a:lstStyle/>
          <a:p>
            <a:r>
              <a:rPr lang="en-US" sz="3000" dirty="0"/>
              <a:t>continued… </a:t>
            </a:r>
            <a:r>
              <a:rPr lang="en-US" b="1" dirty="0"/>
              <a:t>Changes Ahead for 2022 Options C and B</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127850" y="1903562"/>
            <a:ext cx="8999808" cy="4715774"/>
          </a:xfrm>
        </p:spPr>
        <p:txBody>
          <a:bodyPr>
            <a:normAutofit fontScale="92500"/>
          </a:bodyPr>
          <a:lstStyle/>
          <a:p>
            <a:r>
              <a:rPr lang="en-US" sz="2400" dirty="0"/>
              <a:t>May be possible for the auditor to observe BOTH harvesting and packing-related activities in a single audit </a:t>
            </a:r>
          </a:p>
          <a:p>
            <a:r>
              <a:rPr lang="en-US" sz="2400" dirty="0"/>
              <a:t>Will depend on the operation and the timing of crops and activities</a:t>
            </a:r>
          </a:p>
          <a:p>
            <a:r>
              <a:rPr lang="en-US" sz="2400" u="sng" dirty="0"/>
              <a:t>May not be possible in a single audit </a:t>
            </a:r>
            <a:r>
              <a:rPr lang="en-US" sz="2400" dirty="0"/>
              <a:t>to see BOTH harvesting and packing-related activities</a:t>
            </a:r>
          </a:p>
          <a:p>
            <a:pPr lvl="1"/>
            <a:r>
              <a:rPr lang="en-US" sz="2100" dirty="0"/>
              <a:t>Especially for complex operations who have multiple activities and commodities being certified</a:t>
            </a:r>
          </a:p>
          <a:p>
            <a:r>
              <a:rPr lang="en-US" sz="2400" dirty="0"/>
              <a:t>May need </a:t>
            </a:r>
            <a:r>
              <a:rPr lang="en-US" sz="2400" b="1" dirty="0">
                <a:solidFill>
                  <a:schemeClr val="tx2">
                    <a:lumMod val="90000"/>
                  </a:schemeClr>
                </a:solidFill>
              </a:rPr>
              <a:t>two audits </a:t>
            </a:r>
            <a:r>
              <a:rPr lang="en-US" sz="2400" dirty="0"/>
              <a:t>in a single year/season so that both harvesting and packing-related activities can be observed</a:t>
            </a:r>
          </a:p>
          <a:p>
            <a:endParaRPr lang="en-US" sz="1900"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19</a:t>
            </a:fld>
            <a:endParaRPr lang="en-US" dirty="0"/>
          </a:p>
        </p:txBody>
      </p:sp>
      <p:pic>
        <p:nvPicPr>
          <p:cNvPr id="6" name="Picture 5">
            <a:extLst>
              <a:ext uri="{FF2B5EF4-FFF2-40B4-BE49-F238E27FC236}">
                <a16:creationId xmlns:a16="http://schemas.microsoft.com/office/drawing/2014/main" id="{CDD7B82E-A92D-424B-A5D5-D5BAB15F90BE}"/>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10" name="Picture 9">
            <a:extLst>
              <a:ext uri="{FF2B5EF4-FFF2-40B4-BE49-F238E27FC236}">
                <a16:creationId xmlns:a16="http://schemas.microsoft.com/office/drawing/2014/main" id="{81B4B364-421C-45A2-BAD8-5B95908BE3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76803"/>
            <a:ext cx="1849945" cy="1808482"/>
          </a:xfrm>
          <a:prstGeom prst="rect">
            <a:avLst/>
          </a:prstGeom>
        </p:spPr>
      </p:pic>
    </p:spTree>
    <p:extLst>
      <p:ext uri="{BB962C8B-B14F-4D97-AF65-F5344CB8AC3E}">
        <p14:creationId xmlns:p14="http://schemas.microsoft.com/office/powerpoint/2010/main" val="2219996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575094"/>
            <a:ext cx="7958331" cy="1310191"/>
          </a:xfrm>
        </p:spPr>
        <p:txBody>
          <a:bodyPr/>
          <a:lstStyle/>
          <a:p>
            <a:r>
              <a:rPr lang="en-US" sz="3000" dirty="0"/>
              <a:t>continued… </a:t>
            </a:r>
            <a:r>
              <a:rPr lang="en-US" b="1" dirty="0"/>
              <a:t>Changes Ahead for 2022 Options C and B</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415396" y="2139351"/>
            <a:ext cx="8154743" cy="4387970"/>
          </a:xfrm>
        </p:spPr>
        <p:txBody>
          <a:bodyPr>
            <a:normAutofit fontScale="85000" lnSpcReduction="10000"/>
          </a:bodyPr>
          <a:lstStyle/>
          <a:p>
            <a:r>
              <a:rPr lang="en-US" sz="2400" dirty="0"/>
              <a:t>Both audits need to cover product from the </a:t>
            </a:r>
            <a:r>
              <a:rPr lang="en-US" sz="2400" b="1" dirty="0">
                <a:solidFill>
                  <a:schemeClr val="tx2">
                    <a:lumMod val="90000"/>
                  </a:schemeClr>
                </a:solidFill>
              </a:rPr>
              <a:t>same</a:t>
            </a:r>
            <a:r>
              <a:rPr lang="en-US" sz="2400" dirty="0"/>
              <a:t> crop year/season</a:t>
            </a:r>
          </a:p>
          <a:p>
            <a:r>
              <a:rPr lang="en-US" sz="2400" dirty="0"/>
              <a:t>Certification bodies will scope and time audits to see the activities and crops that need to be audited each year, trying their best to minimize the number of audits than an operation must have in a given year</a:t>
            </a:r>
          </a:p>
          <a:p>
            <a:r>
              <a:rPr lang="en-US" sz="2400" dirty="0"/>
              <a:t>Existing program rules also continue to apply:</a:t>
            </a:r>
          </a:p>
          <a:p>
            <a:pPr lvl="1"/>
            <a:r>
              <a:rPr lang="en-US" sz="2200" dirty="0"/>
              <a:t>All commodities must continue to be seen over a 3 to 4 year period</a:t>
            </a:r>
          </a:p>
          <a:p>
            <a:pPr lvl="1"/>
            <a:r>
              <a:rPr lang="en-US" sz="2200" dirty="0"/>
              <a:t>All crops/activities must be seen at least once before they can be included on the certificate</a:t>
            </a:r>
          </a:p>
          <a:p>
            <a:endParaRPr lang="en-US" sz="2400"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20</a:t>
            </a:fld>
            <a:endParaRPr lang="en-US" dirty="0"/>
          </a:p>
        </p:txBody>
      </p:sp>
      <p:pic>
        <p:nvPicPr>
          <p:cNvPr id="6" name="Picture 5">
            <a:extLst>
              <a:ext uri="{FF2B5EF4-FFF2-40B4-BE49-F238E27FC236}">
                <a16:creationId xmlns:a16="http://schemas.microsoft.com/office/drawing/2014/main" id="{2F3A6B00-74DC-43F3-A9F5-54012C962244}"/>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11" name="Picture 10">
            <a:extLst>
              <a:ext uri="{FF2B5EF4-FFF2-40B4-BE49-F238E27FC236}">
                <a16:creationId xmlns:a16="http://schemas.microsoft.com/office/drawing/2014/main" id="{53F37E36-1DB6-4037-87D1-B3C3DEF9E3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43" y="115019"/>
            <a:ext cx="1631123" cy="1597835"/>
          </a:xfrm>
          <a:prstGeom prst="rect">
            <a:avLst/>
          </a:prstGeom>
        </p:spPr>
      </p:pic>
    </p:spTree>
    <p:extLst>
      <p:ext uri="{BB962C8B-B14F-4D97-AF65-F5344CB8AC3E}">
        <p14:creationId xmlns:p14="http://schemas.microsoft.com/office/powerpoint/2010/main" val="2046396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575094"/>
            <a:ext cx="7958331" cy="1310191"/>
          </a:xfrm>
        </p:spPr>
        <p:txBody>
          <a:bodyPr>
            <a:normAutofit fontScale="90000"/>
          </a:bodyPr>
          <a:lstStyle/>
          <a:p>
            <a:r>
              <a:rPr lang="en-US" sz="3000" dirty="0"/>
              <a:t>continued… </a:t>
            </a:r>
            <a:r>
              <a:rPr lang="en-US" b="1" dirty="0"/>
              <a:t>Changes Ahead for 2022 Options C and B – Unannounced Audits</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2191110" y="1885286"/>
            <a:ext cx="8379030" cy="4397620"/>
          </a:xfrm>
        </p:spPr>
        <p:txBody>
          <a:bodyPr>
            <a:normAutofit fontScale="92500" lnSpcReduction="20000"/>
          </a:bodyPr>
          <a:lstStyle/>
          <a:p>
            <a:r>
              <a:rPr lang="en-US" sz="2400" dirty="0"/>
              <a:t>For Option C operations or Option B group members with both “Production and Packing” on their certificate who need </a:t>
            </a:r>
            <a:r>
              <a:rPr lang="en-US" sz="2400" dirty="0">
                <a:solidFill>
                  <a:schemeClr val="tx2"/>
                </a:solidFill>
              </a:rPr>
              <a:t>two audits</a:t>
            </a:r>
            <a:r>
              <a:rPr lang="en-US" sz="2400" dirty="0"/>
              <a:t> in a given year: </a:t>
            </a:r>
          </a:p>
          <a:p>
            <a:pPr lvl="1"/>
            <a:r>
              <a:rPr lang="en-US" sz="2200" dirty="0"/>
              <a:t>If chosen for an </a:t>
            </a:r>
            <a:r>
              <a:rPr lang="en-US" sz="2200" b="1" dirty="0">
                <a:solidFill>
                  <a:schemeClr val="tx2"/>
                </a:solidFill>
              </a:rPr>
              <a:t>unannounced</a:t>
            </a:r>
            <a:r>
              <a:rPr lang="en-US" sz="2200" b="1" dirty="0"/>
              <a:t> </a:t>
            </a:r>
            <a:r>
              <a:rPr lang="en-US" sz="2200" dirty="0"/>
              <a:t>audit that year, the unannounced audit will be either during harvest </a:t>
            </a:r>
            <a:r>
              <a:rPr lang="en-US" sz="2200" b="1" dirty="0">
                <a:solidFill>
                  <a:schemeClr val="tx2"/>
                </a:solidFill>
              </a:rPr>
              <a:t>OR </a:t>
            </a:r>
            <a:br>
              <a:rPr lang="en-US" sz="2200" dirty="0"/>
            </a:br>
            <a:r>
              <a:rPr lang="en-US" sz="2200" dirty="0"/>
              <a:t>packing</a:t>
            </a:r>
          </a:p>
          <a:p>
            <a:pPr lvl="1"/>
            <a:r>
              <a:rPr lang="en-US" sz="2200" dirty="0"/>
              <a:t>The certification body will choose which activity to audit unannounced</a:t>
            </a:r>
          </a:p>
          <a:p>
            <a:pPr lvl="1"/>
            <a:r>
              <a:rPr lang="en-US" sz="2200" dirty="0"/>
              <a:t>The other audit will be regularly scheduled (announced)</a:t>
            </a:r>
          </a:p>
          <a:p>
            <a:pPr lvl="1"/>
            <a:r>
              <a:rPr lang="en-US" sz="2200" dirty="0"/>
              <a:t>A separate audit report is issued for each audit and will indicate if the audit was unannounced</a:t>
            </a:r>
            <a:endParaRPr lang="en-US" sz="2400"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21</a:t>
            </a:fld>
            <a:endParaRPr lang="en-US" dirty="0"/>
          </a:p>
        </p:txBody>
      </p:sp>
      <p:pic>
        <p:nvPicPr>
          <p:cNvPr id="6" name="Picture 5">
            <a:extLst>
              <a:ext uri="{FF2B5EF4-FFF2-40B4-BE49-F238E27FC236}">
                <a16:creationId xmlns:a16="http://schemas.microsoft.com/office/drawing/2014/main" id="{2F3A6B00-74DC-43F3-A9F5-54012C96224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4874C657-3D95-471D-9B47-C942B1730C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33" y="104671"/>
            <a:ext cx="1780839" cy="1768374"/>
          </a:xfrm>
          <a:prstGeom prst="rect">
            <a:avLst/>
          </a:prstGeom>
        </p:spPr>
      </p:pic>
    </p:spTree>
    <p:extLst>
      <p:ext uri="{BB962C8B-B14F-4D97-AF65-F5344CB8AC3E}">
        <p14:creationId xmlns:p14="http://schemas.microsoft.com/office/powerpoint/2010/main" val="1124717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611808" y="575094"/>
            <a:ext cx="7958331" cy="1310191"/>
          </a:xfrm>
        </p:spPr>
        <p:txBody>
          <a:bodyPr>
            <a:normAutofit/>
          </a:bodyPr>
          <a:lstStyle/>
          <a:p>
            <a:r>
              <a:rPr lang="en-US" b="1" dirty="0"/>
              <a:t>For more information about </a:t>
            </a:r>
            <a:br>
              <a:rPr lang="en-US" b="1" dirty="0"/>
            </a:br>
            <a:r>
              <a:rPr lang="en-US" b="1" dirty="0"/>
              <a:t>2022 changes</a:t>
            </a: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570008" y="1845028"/>
            <a:ext cx="9000131" cy="4545459"/>
          </a:xfrm>
        </p:spPr>
        <p:txBody>
          <a:bodyPr>
            <a:normAutofit/>
          </a:bodyPr>
          <a:lstStyle/>
          <a:p>
            <a:r>
              <a:rPr lang="en-US" sz="2400" dirty="0"/>
              <a:t>More resources are available on the </a:t>
            </a:r>
            <a:r>
              <a:rPr lang="en-US" sz="2400" b="1" dirty="0">
                <a:solidFill>
                  <a:schemeClr val="tx2"/>
                </a:solidFill>
              </a:rPr>
              <a:t>CanadaGAP website </a:t>
            </a:r>
            <a:r>
              <a:rPr lang="en-US" sz="2400" b="1" dirty="0">
                <a:hlinkClick r:id="rId2"/>
              </a:rPr>
              <a:t>www.canadagap.ca</a:t>
            </a:r>
            <a:r>
              <a:rPr lang="en-US" sz="2400" b="1" dirty="0"/>
              <a:t> </a:t>
            </a:r>
            <a:r>
              <a:rPr lang="en-US" sz="2400" dirty="0"/>
              <a:t>to explain the changes for 2022:</a:t>
            </a:r>
            <a:endParaRPr lang="en-US" sz="2400" b="1" dirty="0"/>
          </a:p>
          <a:p>
            <a:pPr lvl="1"/>
            <a:r>
              <a:rPr lang="en-US" sz="2200" dirty="0"/>
              <a:t>Communiques</a:t>
            </a:r>
          </a:p>
          <a:p>
            <a:pPr lvl="1"/>
            <a:r>
              <a:rPr lang="en-US" sz="2200" dirty="0"/>
              <a:t>FAQs</a:t>
            </a:r>
          </a:p>
          <a:p>
            <a:pPr lvl="1"/>
            <a:r>
              <a:rPr lang="en-US" sz="2200" dirty="0"/>
              <a:t>Webpages on each certification option</a:t>
            </a:r>
          </a:p>
          <a:p>
            <a:pPr lvl="1"/>
            <a:r>
              <a:rPr lang="en-US" sz="2200" dirty="0"/>
              <a:t>CanadaGAP Program Management Manual</a:t>
            </a:r>
          </a:p>
          <a:p>
            <a:pPr lvl="1"/>
            <a:r>
              <a:rPr lang="en-US" sz="2200" dirty="0"/>
              <a:t>Summary of changes for 2022</a:t>
            </a:r>
          </a:p>
          <a:p>
            <a:pPr lvl="1"/>
            <a:r>
              <a:rPr lang="en-US" sz="2200" dirty="0"/>
              <a:t>PowerPoint presentation</a:t>
            </a:r>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22</a:t>
            </a:fld>
            <a:endParaRPr lang="en-US" dirty="0"/>
          </a:p>
        </p:txBody>
      </p:sp>
      <p:pic>
        <p:nvPicPr>
          <p:cNvPr id="6" name="Picture 5">
            <a:extLst>
              <a:ext uri="{FF2B5EF4-FFF2-40B4-BE49-F238E27FC236}">
                <a16:creationId xmlns:a16="http://schemas.microsoft.com/office/drawing/2014/main" id="{2F3A6B00-74DC-43F3-A9F5-54012C962244}"/>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9" name="Picture 8">
            <a:extLst>
              <a:ext uri="{FF2B5EF4-FFF2-40B4-BE49-F238E27FC236}">
                <a16:creationId xmlns:a16="http://schemas.microsoft.com/office/drawing/2014/main" id="{144E6C73-F12E-41A7-9F4F-4A292964EC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318" y="104314"/>
            <a:ext cx="1609730" cy="1609730"/>
          </a:xfrm>
          <a:prstGeom prst="rect">
            <a:avLst/>
          </a:prstGeom>
        </p:spPr>
      </p:pic>
    </p:spTree>
    <p:extLst>
      <p:ext uri="{BB962C8B-B14F-4D97-AF65-F5344CB8AC3E}">
        <p14:creationId xmlns:p14="http://schemas.microsoft.com/office/powerpoint/2010/main" val="13195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6850FE62-7C53-45C0-9C6C-CD1778E68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E9493C9-A4E8-44B4-8CD5-567BE17E317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5" name="Picture 44">
            <a:extLst>
              <a:ext uri="{FF2B5EF4-FFF2-40B4-BE49-F238E27FC236}">
                <a16:creationId xmlns:a16="http://schemas.microsoft.com/office/drawing/2014/main" id="{A474CB88-B2B8-48A2-B5B6-C02F2437B7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7" name="Rectangle 46">
            <a:extLst>
              <a:ext uri="{FF2B5EF4-FFF2-40B4-BE49-F238E27FC236}">
                <a16:creationId xmlns:a16="http://schemas.microsoft.com/office/drawing/2014/main" id="{D97D267B-1B87-4C17-BC98-305550F4A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A9FA2AE-04EE-4EF5-A2BD-D0BF3FC4F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D9D29A2-BF1E-4532-B58A-ECD49EEA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631134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94A46F-63DB-4459-A50C-44C4BAA33538}"/>
              </a:ext>
            </a:extLst>
          </p:cNvPr>
          <p:cNvSpPr>
            <a:spLocks noGrp="1"/>
          </p:cNvSpPr>
          <p:nvPr>
            <p:ph type="ctrTitle"/>
          </p:nvPr>
        </p:nvSpPr>
        <p:spPr>
          <a:xfrm>
            <a:off x="1969804" y="1850924"/>
            <a:ext cx="4533194" cy="3846634"/>
          </a:xfrm>
        </p:spPr>
        <p:txBody>
          <a:bodyPr>
            <a:normAutofit/>
          </a:bodyPr>
          <a:lstStyle/>
          <a:p>
            <a:r>
              <a:rPr lang="en-US" sz="5000" b="1" dirty="0"/>
              <a:t>Question &amp; Answer Period</a:t>
            </a:r>
          </a:p>
        </p:txBody>
      </p:sp>
      <p:sp>
        <p:nvSpPr>
          <p:cNvPr id="53" name="Rectangle 52">
            <a:extLst>
              <a:ext uri="{FF2B5EF4-FFF2-40B4-BE49-F238E27FC236}">
                <a16:creationId xmlns:a16="http://schemas.microsoft.com/office/drawing/2014/main" id="{27DA9A11-6BE8-4074-819E-9DA23C11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8874" y="0"/>
            <a:ext cx="40660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ifferent, vegetable&#10;&#10;Description automatically generated">
            <a:extLst>
              <a:ext uri="{FF2B5EF4-FFF2-40B4-BE49-F238E27FC236}">
                <a16:creationId xmlns:a16="http://schemas.microsoft.com/office/drawing/2014/main" id="{DA752700-4246-4D3E-A27E-33CCC7C7B2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3092" y="1530566"/>
            <a:ext cx="3430094" cy="514514"/>
          </a:xfrm>
          <a:prstGeom prst="rect">
            <a:avLst/>
          </a:prstGeom>
          <a:ln w="12700">
            <a:noFill/>
          </a:ln>
        </p:spPr>
      </p:pic>
      <p:sp>
        <p:nvSpPr>
          <p:cNvPr id="55" name="Rectangle 54">
            <a:extLst>
              <a:ext uri="{FF2B5EF4-FFF2-40B4-BE49-F238E27FC236}">
                <a16:creationId xmlns:a16="http://schemas.microsoft.com/office/drawing/2014/main" id="{1DA05AA6-EEF9-47BD-B7F9-9D558C5B8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8467" y="230635"/>
            <a:ext cx="3579346" cy="3108535"/>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0B86BB9-D046-4E8C-8D36-1ACB9CF26AE5}"/>
              </a:ext>
            </a:extLst>
          </p:cNvPr>
          <p:cNvPicPr>
            <a:picLocks noChangeAspect="1"/>
          </p:cNvPicPr>
          <p:nvPr/>
        </p:nvPicPr>
        <p:blipFill>
          <a:blip r:embed="rId6"/>
          <a:stretch>
            <a:fillRect/>
          </a:stretch>
        </p:blipFill>
        <p:spPr>
          <a:xfrm>
            <a:off x="7635729" y="4847943"/>
            <a:ext cx="3432158" cy="420439"/>
          </a:xfrm>
          <a:prstGeom prst="rect">
            <a:avLst/>
          </a:prstGeom>
          <a:ln w="12700">
            <a:noFill/>
          </a:ln>
        </p:spPr>
      </p:pic>
      <p:sp>
        <p:nvSpPr>
          <p:cNvPr id="57" name="Rectangle 56">
            <a:extLst>
              <a:ext uri="{FF2B5EF4-FFF2-40B4-BE49-F238E27FC236}">
                <a16:creationId xmlns:a16="http://schemas.microsoft.com/office/drawing/2014/main" id="{E8AC8BB8-82B3-40B5-A9B0-7DEB9979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453" y="3506937"/>
            <a:ext cx="3579346" cy="3108535"/>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D4CA755B-E195-4703-B299-E59066090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824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Other Recent Changes </a:t>
            </a:r>
            <a:r>
              <a:rPr lang="en-US" b="1" dirty="0">
                <a:solidFill>
                  <a:srgbClr val="FFFF00"/>
                </a:solidFill>
              </a:rPr>
              <a:t>(2021) </a:t>
            </a:r>
            <a:r>
              <a:rPr lang="en-US" b="1" dirty="0"/>
              <a:t>to Maintain GFSI Recognition</a:t>
            </a:r>
            <a:endParaRPr lang="en-US" b="1" dirty="0">
              <a:solidFill>
                <a:srgbClr val="FFFF00"/>
              </a:solidFill>
            </a:endParaRPr>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880558" y="2593674"/>
            <a:ext cx="8689581" cy="3950191"/>
          </a:xfrm>
        </p:spPr>
        <p:txBody>
          <a:bodyPr>
            <a:normAutofit fontScale="92500" lnSpcReduction="20000"/>
          </a:bodyPr>
          <a:lstStyle/>
          <a:p>
            <a:pPr marL="514350" indent="-514350">
              <a:buFont typeface="Arial" panose="020B0604020202020204" pitchFamily="34" charset="0"/>
              <a:buAutoNum type="arabicPeriod"/>
            </a:pPr>
            <a:r>
              <a:rPr lang="en-US" sz="2400" dirty="0">
                <a:latin typeface="Arial" panose="020B0604020202020204" pitchFamily="34" charset="0"/>
                <a:cs typeface="Arial" panose="020B0604020202020204" pitchFamily="34" charset="0"/>
              </a:rPr>
              <a:t>Requirement to close out all audit non-conformities</a:t>
            </a:r>
          </a:p>
          <a:p>
            <a:pPr lvl="1"/>
            <a:r>
              <a:rPr lang="en-US" b="1" dirty="0">
                <a:solidFill>
                  <a:schemeClr val="tx2">
                    <a:lumMod val="90000"/>
                  </a:schemeClr>
                </a:solidFill>
                <a:latin typeface="Arial" panose="020B0604020202020204" pitchFamily="34" charset="0"/>
                <a:cs typeface="Arial" panose="020B0604020202020204" pitchFamily="34" charset="0"/>
              </a:rPr>
              <a:t>Took effect April 1, 2021</a:t>
            </a:r>
          </a:p>
          <a:p>
            <a:pPr lvl="1"/>
            <a:r>
              <a:rPr lang="en-US" dirty="0">
                <a:latin typeface="Arial" panose="020B0604020202020204" pitchFamily="34" charset="0"/>
                <a:cs typeface="Arial" panose="020B0604020202020204" pitchFamily="34" charset="0"/>
              </a:rPr>
              <a:t>Applies to CanadaGAP certification options B, C, D</a:t>
            </a:r>
          </a:p>
          <a:p>
            <a:pPr lvl="1"/>
            <a:r>
              <a:rPr lang="en-US" dirty="0">
                <a:latin typeface="Arial" panose="020B0604020202020204" pitchFamily="34" charset="0"/>
                <a:cs typeface="Arial" panose="020B0604020202020204" pitchFamily="34" charset="0"/>
              </a:rPr>
              <a:t>This change was made </a:t>
            </a:r>
            <a:r>
              <a:rPr lang="en-US" b="1" dirty="0">
                <a:solidFill>
                  <a:schemeClr val="tx2">
                    <a:lumMod val="90000"/>
                  </a:schemeClr>
                </a:solidFill>
                <a:latin typeface="Arial" panose="020B0604020202020204" pitchFamily="34" charset="0"/>
                <a:cs typeface="Arial" panose="020B0604020202020204" pitchFamily="34" charset="0"/>
              </a:rPr>
              <a:t>to maintain GFSI recognition</a:t>
            </a:r>
            <a:r>
              <a:rPr lang="en-US" dirty="0">
                <a:solidFill>
                  <a:schemeClr val="tx2">
                    <a:lumMod val="90000"/>
                  </a:schemeClr>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for Options B, C, D</a:t>
            </a:r>
          </a:p>
          <a:p>
            <a:pPr lvl="1"/>
            <a:r>
              <a:rPr lang="en-US" sz="1800" dirty="0">
                <a:latin typeface="Arial" panose="020B0604020202020204" pitchFamily="34" charset="0"/>
                <a:cs typeface="Arial" panose="020B0604020202020204" pitchFamily="34" charset="0"/>
              </a:rPr>
              <a:t>Corrective action requests are now issued for </a:t>
            </a:r>
            <a:r>
              <a:rPr lang="en-US" sz="1800" dirty="0" err="1">
                <a:latin typeface="Arial" panose="020B0604020202020204" pitchFamily="34" charset="0"/>
                <a:cs typeface="Arial" panose="020B0604020202020204" pitchFamily="34" charset="0"/>
              </a:rPr>
              <a:t>autofail</a:t>
            </a:r>
            <a:r>
              <a:rPr lang="en-US" sz="1800" dirty="0">
                <a:latin typeface="Arial" panose="020B0604020202020204" pitchFamily="34" charset="0"/>
                <a:cs typeface="Arial" panose="020B0604020202020204" pitchFamily="34" charset="0"/>
              </a:rPr>
              <a:t> items AND for scored items on the audit checklist that do not receive full marks during the audit</a:t>
            </a:r>
          </a:p>
          <a:p>
            <a:pPr lvl="1"/>
            <a:r>
              <a:rPr lang="en-US" sz="1800" dirty="0">
                <a:latin typeface="Arial" panose="020B0604020202020204" pitchFamily="34" charset="0"/>
                <a:cs typeface="Arial" panose="020B0604020202020204" pitchFamily="34" charset="0"/>
              </a:rPr>
              <a:t>Corrective action must be taken (or for certain scored items, a corrective action plan must be approved by the certification body) before the operation can be certified</a:t>
            </a:r>
          </a:p>
          <a:p>
            <a:pPr lvl="1"/>
            <a:r>
              <a:rPr lang="en-CA" dirty="0">
                <a:latin typeface="Arial" panose="020B0604020202020204" pitchFamily="34" charset="0"/>
                <a:ea typeface="Calibri" panose="020F0502020204030204" pitchFamily="34" charset="0"/>
                <a:cs typeface="Arial" panose="020B0604020202020204" pitchFamily="34" charset="0"/>
              </a:rPr>
              <a:t>The program participant must correct all </a:t>
            </a:r>
            <a:r>
              <a:rPr lang="en-CA" dirty="0" err="1">
                <a:latin typeface="Arial" panose="020B0604020202020204" pitchFamily="34" charset="0"/>
                <a:ea typeface="Calibri" panose="020F0502020204030204" pitchFamily="34" charset="0"/>
                <a:cs typeface="Arial" panose="020B0604020202020204" pitchFamily="34" charset="0"/>
              </a:rPr>
              <a:t>autofailure</a:t>
            </a:r>
            <a:r>
              <a:rPr lang="en-CA" dirty="0">
                <a:latin typeface="Arial" panose="020B0604020202020204" pitchFamily="34" charset="0"/>
                <a:ea typeface="Calibri" panose="020F0502020204030204" pitchFamily="34" charset="0"/>
                <a:cs typeface="Arial" panose="020B0604020202020204" pitchFamily="34" charset="0"/>
              </a:rPr>
              <a:t> items and address other non-conformities to achieve a score of 100%</a:t>
            </a:r>
            <a:r>
              <a:rPr lang="en-CA"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CA" dirty="0">
                <a:latin typeface="Arial" panose="020B0604020202020204" pitchFamily="34" charset="0"/>
                <a:ea typeface="Calibri" panose="020F0502020204030204" pitchFamily="34" charset="0"/>
                <a:cs typeface="Arial" panose="020B0604020202020204" pitchFamily="34" charset="0"/>
              </a:rPr>
              <a:t>on the audit checklist</a:t>
            </a:r>
          </a:p>
          <a:p>
            <a:pPr lvl="1"/>
            <a:endParaRPr lang="en-US" dirty="0">
              <a:latin typeface="Arial" panose="020B0604020202020204" pitchFamily="34" charset="0"/>
              <a:cs typeface="Arial" panose="020B0604020202020204" pitchFamily="34" charset="0"/>
            </a:endParaRPr>
          </a:p>
          <a:p>
            <a:pPr lvl="1"/>
            <a:endParaRPr lang="en-US" sz="1800" dirty="0">
              <a:latin typeface="Arial" panose="020B0604020202020204" pitchFamily="34" charset="0"/>
              <a:cs typeface="Arial" panose="020B0604020202020204" pitchFamily="34" charset="0"/>
            </a:endParaRPr>
          </a:p>
          <a:p>
            <a:pPr lvl="1"/>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24</a:t>
            </a:fld>
            <a:endParaRPr lang="en-US" dirty="0"/>
          </a:p>
        </p:txBody>
      </p:sp>
      <p:pic>
        <p:nvPicPr>
          <p:cNvPr id="6" name="Picture 5">
            <a:extLst>
              <a:ext uri="{FF2B5EF4-FFF2-40B4-BE49-F238E27FC236}">
                <a16:creationId xmlns:a16="http://schemas.microsoft.com/office/drawing/2014/main" id="{5A70A595-85FD-4759-8A26-9F5B37890A0C}"/>
              </a:ext>
            </a:extLst>
          </p:cNvPr>
          <p:cNvPicPr>
            <a:picLocks noChangeAspect="1"/>
          </p:cNvPicPr>
          <p:nvPr/>
        </p:nvPicPr>
        <p:blipFill>
          <a:blip r:embed="rId3"/>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CB341730-044B-44AB-A129-1ACDC06D17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19" y="149635"/>
            <a:ext cx="1886934" cy="1848772"/>
          </a:xfrm>
          <a:prstGeom prst="rect">
            <a:avLst/>
          </a:prstGeom>
        </p:spPr>
      </p:pic>
    </p:spTree>
    <p:extLst>
      <p:ext uri="{BB962C8B-B14F-4D97-AF65-F5344CB8AC3E}">
        <p14:creationId xmlns:p14="http://schemas.microsoft.com/office/powerpoint/2010/main" val="2928241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2340634" y="808057"/>
            <a:ext cx="8453887" cy="945982"/>
          </a:xfrm>
        </p:spPr>
        <p:txBody>
          <a:bodyPr>
            <a:normAutofit fontScale="90000"/>
          </a:bodyPr>
          <a:lstStyle/>
          <a:p>
            <a:r>
              <a:rPr lang="en-US" sz="2800" dirty="0"/>
              <a:t>continued…. </a:t>
            </a:r>
            <a:r>
              <a:rPr lang="en-US" b="1" dirty="0"/>
              <a:t>Other Recent Changes </a:t>
            </a:r>
            <a:r>
              <a:rPr lang="en-US" b="1" dirty="0">
                <a:solidFill>
                  <a:srgbClr val="FFFF00"/>
                </a:solidFill>
              </a:rPr>
              <a:t>(2021)</a:t>
            </a:r>
            <a:br>
              <a:rPr lang="en-US" b="1" dirty="0">
                <a:solidFill>
                  <a:srgbClr val="FFFF00"/>
                </a:solidFill>
              </a:rPr>
            </a:br>
            <a:r>
              <a:rPr lang="en-US" b="1" dirty="0"/>
              <a:t>to Maintain GFSI Recognition</a:t>
            </a:r>
            <a:r>
              <a:rPr lang="en-US" b="1" dirty="0">
                <a:solidFill>
                  <a:srgbClr val="FFFF00"/>
                </a:solidFill>
              </a:rPr>
              <a:t> </a:t>
            </a:r>
            <a:endParaRPr lang="en-US" b="1" dirty="0"/>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880558" y="2030082"/>
            <a:ext cx="8689581" cy="3913517"/>
          </a:xfrm>
        </p:spPr>
        <p:txBody>
          <a:bodyPr>
            <a:normAutofit/>
          </a:bodyPr>
          <a:lstStyle/>
          <a:p>
            <a:pPr marL="514350" indent="-514350">
              <a:buFont typeface="+mj-lt"/>
              <a:buAutoNum type="arabicPeriod" startAt="2"/>
            </a:pPr>
            <a:r>
              <a:rPr lang="en-US" sz="2400" dirty="0">
                <a:latin typeface="Arial" panose="020B0604020202020204" pitchFamily="34" charset="0"/>
                <a:cs typeface="Arial" panose="020B0604020202020204" pitchFamily="34" charset="0"/>
              </a:rPr>
              <a:t>No notice for Unannounced Audits</a:t>
            </a:r>
          </a:p>
          <a:p>
            <a:pPr lvl="1"/>
            <a:r>
              <a:rPr lang="en-US" b="1" dirty="0">
                <a:solidFill>
                  <a:schemeClr val="tx2">
                    <a:lumMod val="90000"/>
                  </a:schemeClr>
                </a:solidFill>
                <a:latin typeface="Arial" panose="020B0604020202020204" pitchFamily="34" charset="0"/>
                <a:cs typeface="Arial" panose="020B0604020202020204" pitchFamily="34" charset="0"/>
              </a:rPr>
              <a:t>Took effect October 1, 2021</a:t>
            </a:r>
          </a:p>
          <a:p>
            <a:pPr lvl="1"/>
            <a:r>
              <a:rPr lang="en-US" dirty="0">
                <a:latin typeface="Arial" panose="020B0604020202020204" pitchFamily="34" charset="0"/>
                <a:cs typeface="Arial" panose="020B0604020202020204" pitchFamily="34" charset="0"/>
              </a:rPr>
              <a:t>Applies to CanadaGAP certification options B, C, D</a:t>
            </a:r>
          </a:p>
          <a:p>
            <a:pPr lvl="1"/>
            <a:r>
              <a:rPr lang="en-US" sz="1800" dirty="0">
                <a:latin typeface="Arial" panose="020B0604020202020204" pitchFamily="34" charset="0"/>
                <a:cs typeface="Arial" panose="020B0604020202020204" pitchFamily="34" charset="0"/>
              </a:rPr>
              <a:t>Companies selected for an </a:t>
            </a:r>
            <a:r>
              <a:rPr lang="en-US" dirty="0">
                <a:latin typeface="Arial" panose="020B0604020202020204" pitchFamily="34" charset="0"/>
                <a:cs typeface="Arial" panose="020B0604020202020204" pitchFamily="34" charset="0"/>
              </a:rPr>
              <a:t>unannounced audit were p</a:t>
            </a:r>
            <a:r>
              <a:rPr lang="en-US" sz="1800" dirty="0">
                <a:latin typeface="Arial" panose="020B0604020202020204" pitchFamily="34" charset="0"/>
                <a:cs typeface="Arial" panose="020B0604020202020204" pitchFamily="34" charset="0"/>
              </a:rPr>
              <a:t>reviously given 2-5 business days’ notice before the auditor’s arrival</a:t>
            </a:r>
          </a:p>
          <a:p>
            <a:pPr lvl="1"/>
            <a:r>
              <a:rPr lang="en-US" sz="1800" dirty="0">
                <a:latin typeface="Arial" panose="020B0604020202020204" pitchFamily="34" charset="0"/>
                <a:cs typeface="Arial" panose="020B0604020202020204" pitchFamily="34" charset="0"/>
              </a:rPr>
              <a:t>This advance notice was removed </a:t>
            </a:r>
            <a:r>
              <a:rPr lang="en-US" sz="1800" b="1" dirty="0">
                <a:solidFill>
                  <a:schemeClr val="tx2">
                    <a:lumMod val="90000"/>
                  </a:schemeClr>
                </a:solidFill>
                <a:latin typeface="Arial" panose="020B0604020202020204" pitchFamily="34" charset="0"/>
                <a:cs typeface="Arial" panose="020B0604020202020204" pitchFamily="34" charset="0"/>
              </a:rPr>
              <a:t>to maintain GFSI recognition </a:t>
            </a:r>
            <a:endParaRPr lang="en-US" b="1" dirty="0">
              <a:solidFill>
                <a:schemeClr val="tx2">
                  <a:lumMod val="90000"/>
                </a:schemeClr>
              </a:solidFill>
              <a:latin typeface="Arial" panose="020B0604020202020204" pitchFamily="34" charset="0"/>
              <a:cs typeface="Arial" panose="020B0604020202020204" pitchFamily="34" charset="0"/>
            </a:endParaRPr>
          </a:p>
          <a:p>
            <a:pPr lvl="1"/>
            <a:r>
              <a:rPr lang="en-US" sz="1800" dirty="0">
                <a:latin typeface="Arial" panose="020B0604020202020204" pitchFamily="34" charset="0"/>
                <a:cs typeface="Arial" panose="020B0604020202020204" pitchFamily="34" charset="0"/>
              </a:rPr>
              <a:t>Certification bodies have two options for offering unannounced audits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(UA Option 1 and UA Option 2 – more info on upcoming slides)</a:t>
            </a:r>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25</a:t>
            </a:fld>
            <a:endParaRPr lang="en-US" dirty="0"/>
          </a:p>
        </p:txBody>
      </p:sp>
      <p:pic>
        <p:nvPicPr>
          <p:cNvPr id="6" name="Picture 5">
            <a:extLst>
              <a:ext uri="{FF2B5EF4-FFF2-40B4-BE49-F238E27FC236}">
                <a16:creationId xmlns:a16="http://schemas.microsoft.com/office/drawing/2014/main" id="{E0B07078-F8A0-40B4-BF00-07328E703DF5}"/>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a:extLst>
              <a:ext uri="{FF2B5EF4-FFF2-40B4-BE49-F238E27FC236}">
                <a16:creationId xmlns:a16="http://schemas.microsoft.com/office/drawing/2014/main" id="{C6555F36-A70B-442A-85FC-A0D1DB2FC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33" y="104671"/>
            <a:ext cx="1780839" cy="1768374"/>
          </a:xfrm>
          <a:prstGeom prst="rect">
            <a:avLst/>
          </a:prstGeom>
        </p:spPr>
      </p:pic>
    </p:spTree>
    <p:extLst>
      <p:ext uri="{BB962C8B-B14F-4D97-AF65-F5344CB8AC3E}">
        <p14:creationId xmlns:p14="http://schemas.microsoft.com/office/powerpoint/2010/main" val="4230963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lstStyle/>
          <a:p>
            <a:r>
              <a:rPr lang="en-US" b="1" dirty="0"/>
              <a:t>Basics of Unannounced Audits </a:t>
            </a:r>
            <a:br>
              <a:rPr lang="en-US" dirty="0"/>
            </a:br>
            <a:endParaRPr lang="en-US" dirty="0"/>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880558" y="2242868"/>
            <a:ext cx="8689581" cy="3214777"/>
          </a:xfrm>
        </p:spPr>
        <p:txBody>
          <a:bodyPr>
            <a:normAutofit fontScale="92500" lnSpcReduction="20000"/>
          </a:bodyPr>
          <a:lstStyle/>
          <a:p>
            <a:pPr marL="457200" indent="-457200">
              <a:buFont typeface="+mj-lt"/>
              <a:buAutoNum type="arabicPeriod"/>
            </a:pPr>
            <a:r>
              <a:rPr lang="en-US" sz="3200" dirty="0">
                <a:latin typeface="Arial" panose="020B0604020202020204" pitchFamily="34" charset="0"/>
                <a:cs typeface="Arial" panose="020B0604020202020204" pitchFamily="34" charset="0"/>
              </a:rPr>
              <a:t>What is an </a:t>
            </a:r>
            <a:r>
              <a:rPr lang="en-US" sz="3200" b="1" dirty="0">
                <a:solidFill>
                  <a:schemeClr val="tx2"/>
                </a:solidFill>
                <a:latin typeface="Arial" panose="020B0604020202020204" pitchFamily="34" charset="0"/>
                <a:cs typeface="Arial" panose="020B0604020202020204" pitchFamily="34" charset="0"/>
              </a:rPr>
              <a:t>unannounced</a:t>
            </a:r>
            <a:r>
              <a:rPr lang="en-US" sz="3200" dirty="0">
                <a:latin typeface="Arial" panose="020B0604020202020204" pitchFamily="34" charset="0"/>
                <a:cs typeface="Arial" panose="020B0604020202020204" pitchFamily="34" charset="0"/>
              </a:rPr>
              <a:t> audit?</a:t>
            </a:r>
          </a:p>
          <a:p>
            <a:r>
              <a:rPr lang="en-US" sz="2400" dirty="0">
                <a:latin typeface="Arial" panose="020B0604020202020204" pitchFamily="34" charset="0"/>
                <a:cs typeface="Arial" panose="020B0604020202020204" pitchFamily="34" charset="0"/>
              </a:rPr>
              <a:t>An unannounced audit is an audit that is not scheduled in advance with the operation</a:t>
            </a:r>
          </a:p>
          <a:p>
            <a:r>
              <a:rPr lang="en-US" sz="2400" dirty="0">
                <a:latin typeface="Arial" panose="020B0604020202020204" pitchFamily="34" charset="0"/>
                <a:cs typeface="Arial" panose="020B0604020202020204" pitchFamily="34" charset="0"/>
              </a:rPr>
              <a:t>Early in the year, the CB contacts clients chosen for an unannounced audit to inform them that they have been selected and to gather information about which crops/activities will need to be seen that year</a:t>
            </a:r>
          </a:p>
          <a:p>
            <a:pPr lvl="1"/>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26</a:t>
            </a:fld>
            <a:endParaRPr lang="en-US" dirty="0"/>
          </a:p>
        </p:txBody>
      </p:sp>
      <p:pic>
        <p:nvPicPr>
          <p:cNvPr id="6" name="Picture 5">
            <a:extLst>
              <a:ext uri="{FF2B5EF4-FFF2-40B4-BE49-F238E27FC236}">
                <a16:creationId xmlns:a16="http://schemas.microsoft.com/office/drawing/2014/main" id="{B1AE2BA0-2B03-407F-A881-9CCC7194F6B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descr="A picture containing different, vegetable&#10;&#10;Description automatically generated">
            <a:extLst>
              <a:ext uri="{FF2B5EF4-FFF2-40B4-BE49-F238E27FC236}">
                <a16:creationId xmlns:a16="http://schemas.microsoft.com/office/drawing/2014/main" id="{F9622961-A2C8-41E4-AD34-48FF8495E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075" y="6152803"/>
            <a:ext cx="4603314" cy="690497"/>
          </a:xfrm>
          <a:prstGeom prst="rect">
            <a:avLst/>
          </a:prstGeom>
        </p:spPr>
      </p:pic>
    </p:spTree>
    <p:extLst>
      <p:ext uri="{BB962C8B-B14F-4D97-AF65-F5344CB8AC3E}">
        <p14:creationId xmlns:p14="http://schemas.microsoft.com/office/powerpoint/2010/main" val="437438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a:xfrm>
            <a:off x="1880558" y="563592"/>
            <a:ext cx="8971472" cy="1321693"/>
          </a:xfrm>
        </p:spPr>
        <p:txBody>
          <a:bodyPr>
            <a:normAutofit/>
          </a:bodyPr>
          <a:lstStyle/>
          <a:p>
            <a:r>
              <a:rPr lang="en-US" b="1" dirty="0"/>
              <a:t>Who is chosen for an Unannounced </a:t>
            </a:r>
            <a:br>
              <a:rPr lang="en-US" b="1" dirty="0"/>
            </a:br>
            <a:r>
              <a:rPr lang="en-US" b="1" dirty="0"/>
              <a:t>Audit?</a:t>
            </a:r>
            <a:endParaRPr lang="en-US" dirty="0"/>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880558" y="1800045"/>
            <a:ext cx="8689581" cy="4249899"/>
          </a:xfrm>
        </p:spPr>
        <p:txBody>
          <a:bodyPr>
            <a:normAutofit/>
          </a:bodyPr>
          <a:lstStyle/>
          <a:p>
            <a:r>
              <a:rPr lang="en-US" sz="2300" dirty="0">
                <a:latin typeface="Arial" panose="020B0604020202020204" pitchFamily="34" charset="0"/>
                <a:cs typeface="Arial" panose="020B0604020202020204" pitchFamily="34" charset="0"/>
              </a:rPr>
              <a:t>Over time, </a:t>
            </a:r>
            <a:r>
              <a:rPr lang="en-US" sz="2300" b="1" dirty="0">
                <a:solidFill>
                  <a:schemeClr val="tx2"/>
                </a:solidFill>
                <a:latin typeface="Arial" panose="020B0604020202020204" pitchFamily="34" charset="0"/>
                <a:cs typeface="Arial" panose="020B0604020202020204" pitchFamily="34" charset="0"/>
              </a:rPr>
              <a:t>all operations </a:t>
            </a:r>
            <a:r>
              <a:rPr lang="en-US" sz="2300" dirty="0">
                <a:latin typeface="Arial" panose="020B0604020202020204" pitchFamily="34" charset="0"/>
                <a:cs typeface="Arial" panose="020B0604020202020204" pitchFamily="34" charset="0"/>
              </a:rPr>
              <a:t>will have an unannounced audit</a:t>
            </a:r>
          </a:p>
          <a:p>
            <a:r>
              <a:rPr lang="en-US" sz="2300" dirty="0">
                <a:latin typeface="Arial" panose="020B0604020202020204" pitchFamily="34" charset="0"/>
                <a:cs typeface="Arial" panose="020B0604020202020204" pitchFamily="34" charset="0"/>
              </a:rPr>
              <a:t>Options A1, A2, C, D, E and F: </a:t>
            </a:r>
          </a:p>
          <a:p>
            <a:pPr lvl="1"/>
            <a:r>
              <a:rPr lang="en-US" sz="2100" dirty="0">
                <a:latin typeface="Arial" panose="020B0604020202020204" pitchFamily="34" charset="0"/>
                <a:cs typeface="Arial" panose="020B0604020202020204" pitchFamily="34" charset="0"/>
              </a:rPr>
              <a:t>The Certification Body will choose </a:t>
            </a:r>
            <a:r>
              <a:rPr lang="en-US" sz="2100" b="1" dirty="0">
                <a:solidFill>
                  <a:schemeClr val="tx2"/>
                </a:solidFill>
                <a:latin typeface="Arial" panose="020B0604020202020204" pitchFamily="34" charset="0"/>
                <a:cs typeface="Arial" panose="020B0604020202020204" pitchFamily="34" charset="0"/>
              </a:rPr>
              <a:t>10% </a:t>
            </a:r>
            <a:r>
              <a:rPr lang="en-US" sz="2100" dirty="0">
                <a:latin typeface="Arial" panose="020B0604020202020204" pitchFamily="34" charset="0"/>
                <a:cs typeface="Arial" panose="020B0604020202020204" pitchFamily="34" charset="0"/>
              </a:rPr>
              <a:t>of its clients each year </a:t>
            </a:r>
            <a:br>
              <a:rPr lang="en-US" sz="2100" dirty="0">
                <a:latin typeface="Arial" panose="020B0604020202020204" pitchFamily="34" charset="0"/>
                <a:cs typeface="Arial" panose="020B0604020202020204" pitchFamily="34" charset="0"/>
              </a:rPr>
            </a:br>
            <a:r>
              <a:rPr lang="en-US" sz="2100" dirty="0">
                <a:latin typeface="Arial" panose="020B0604020202020204" pitchFamily="34" charset="0"/>
                <a:cs typeface="Arial" panose="020B0604020202020204" pitchFamily="34" charset="0"/>
              </a:rPr>
              <a:t>for an unannounced audit</a:t>
            </a:r>
          </a:p>
          <a:p>
            <a:pPr lvl="1"/>
            <a:r>
              <a:rPr lang="en-US" sz="2100" b="1" dirty="0">
                <a:solidFill>
                  <a:schemeClr val="tx2"/>
                </a:solidFill>
                <a:latin typeface="Arial" panose="020B0604020202020204" pitchFamily="34" charset="0"/>
                <a:cs typeface="Arial" panose="020B0604020202020204" pitchFamily="34" charset="0"/>
              </a:rPr>
              <a:t>A different 10% must be selected each year</a:t>
            </a:r>
          </a:p>
          <a:p>
            <a:r>
              <a:rPr lang="en-US" sz="2300" dirty="0">
                <a:latin typeface="Arial" panose="020B0604020202020204" pitchFamily="34" charset="0"/>
                <a:cs typeface="Arial" panose="020B0604020202020204" pitchFamily="34" charset="0"/>
              </a:rPr>
              <a:t>Option B (Group Certification)</a:t>
            </a:r>
          </a:p>
          <a:p>
            <a:pPr lvl="1"/>
            <a:r>
              <a:rPr lang="en-US" sz="2100" dirty="0">
                <a:latin typeface="Arial" panose="020B0604020202020204" pitchFamily="34" charset="0"/>
                <a:cs typeface="Arial" panose="020B0604020202020204" pitchFamily="34" charset="0"/>
              </a:rPr>
              <a:t>The Certification Body will choose </a:t>
            </a:r>
            <a:r>
              <a:rPr lang="en-US" sz="2100" b="1" dirty="0">
                <a:solidFill>
                  <a:schemeClr val="tx2"/>
                </a:solidFill>
                <a:latin typeface="Arial" panose="020B0604020202020204" pitchFamily="34" charset="0"/>
                <a:cs typeface="Arial" panose="020B0604020202020204" pitchFamily="34" charset="0"/>
              </a:rPr>
              <a:t>25% </a:t>
            </a:r>
            <a:r>
              <a:rPr lang="en-US" sz="2100" dirty="0">
                <a:latin typeface="Arial" panose="020B0604020202020204" pitchFamily="34" charset="0"/>
                <a:cs typeface="Arial" panose="020B0604020202020204" pitchFamily="34" charset="0"/>
              </a:rPr>
              <a:t>of the group members each year to undergo an unannounced audit</a:t>
            </a:r>
          </a:p>
          <a:p>
            <a:pPr marL="457200" indent="-457200">
              <a:buFont typeface="+mj-lt"/>
              <a:buAutoNum type="arabicPeriod" startAt="2"/>
            </a:pPr>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27</a:t>
            </a:fld>
            <a:endParaRPr lang="en-US" dirty="0"/>
          </a:p>
        </p:txBody>
      </p:sp>
      <p:pic>
        <p:nvPicPr>
          <p:cNvPr id="6" name="Picture 5">
            <a:extLst>
              <a:ext uri="{FF2B5EF4-FFF2-40B4-BE49-F238E27FC236}">
                <a16:creationId xmlns:a16="http://schemas.microsoft.com/office/drawing/2014/main" id="{B1AE2BA0-2B03-407F-A881-9CCC7194F6B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descr="A picture containing different, vegetable&#10;&#10;Description automatically generated">
            <a:extLst>
              <a:ext uri="{FF2B5EF4-FFF2-40B4-BE49-F238E27FC236}">
                <a16:creationId xmlns:a16="http://schemas.microsoft.com/office/drawing/2014/main" id="{F9622961-A2C8-41E4-AD34-48FF8495E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075" y="6152803"/>
            <a:ext cx="4603314" cy="690497"/>
          </a:xfrm>
          <a:prstGeom prst="rect">
            <a:avLst/>
          </a:prstGeom>
        </p:spPr>
      </p:pic>
    </p:spTree>
    <p:extLst>
      <p:ext uri="{BB962C8B-B14F-4D97-AF65-F5344CB8AC3E}">
        <p14:creationId xmlns:p14="http://schemas.microsoft.com/office/powerpoint/2010/main" val="347936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ECA8-A1D9-4BA5-9DB6-C0DBE071642D}"/>
              </a:ext>
            </a:extLst>
          </p:cNvPr>
          <p:cNvSpPr>
            <a:spLocks noGrp="1"/>
          </p:cNvSpPr>
          <p:nvPr>
            <p:ph type="title"/>
          </p:nvPr>
        </p:nvSpPr>
        <p:spPr/>
        <p:txBody>
          <a:bodyPr>
            <a:normAutofit/>
          </a:bodyPr>
          <a:lstStyle/>
          <a:p>
            <a:r>
              <a:rPr lang="en-US" b="1" dirty="0"/>
              <a:t>How do Unannounced Audits Work?</a:t>
            </a:r>
            <a:br>
              <a:rPr lang="en-US" dirty="0"/>
            </a:br>
            <a:endParaRPr lang="en-US" dirty="0"/>
          </a:p>
        </p:txBody>
      </p:sp>
      <p:sp>
        <p:nvSpPr>
          <p:cNvPr id="3" name="Content Placeholder 2">
            <a:extLst>
              <a:ext uri="{FF2B5EF4-FFF2-40B4-BE49-F238E27FC236}">
                <a16:creationId xmlns:a16="http://schemas.microsoft.com/office/drawing/2014/main" id="{398DAD38-1383-4B81-9A22-CF1FAD6EB261}"/>
              </a:ext>
            </a:extLst>
          </p:cNvPr>
          <p:cNvSpPr>
            <a:spLocks noGrp="1"/>
          </p:cNvSpPr>
          <p:nvPr>
            <p:ph idx="1"/>
          </p:nvPr>
        </p:nvSpPr>
        <p:spPr>
          <a:xfrm>
            <a:off x="1880558" y="1725282"/>
            <a:ext cx="8689581" cy="4117675"/>
          </a:xfrm>
        </p:spPr>
        <p:txBody>
          <a:bodyPr>
            <a:normAutofit fontScale="77500" lnSpcReduction="20000"/>
          </a:bodyPr>
          <a:lstStyle/>
          <a:p>
            <a:r>
              <a:rPr lang="en-US" sz="2700" dirty="0">
                <a:latin typeface="Arial" panose="020B0604020202020204" pitchFamily="34" charset="0"/>
                <a:cs typeface="Arial" panose="020B0604020202020204" pitchFamily="34" charset="0"/>
              </a:rPr>
              <a:t>The details vary according to certification option</a:t>
            </a:r>
          </a:p>
          <a:p>
            <a:r>
              <a:rPr lang="en-US" sz="2700" b="1" dirty="0">
                <a:solidFill>
                  <a:schemeClr val="tx2"/>
                </a:solidFill>
                <a:latin typeface="Arial" panose="020B0604020202020204" pitchFamily="34" charset="0"/>
                <a:cs typeface="Arial" panose="020B0604020202020204" pitchFamily="34" charset="0"/>
              </a:rPr>
              <a:t>Non-GFSI-recognized certification options (A1, A2, E, F): </a:t>
            </a:r>
          </a:p>
          <a:p>
            <a:pPr lvl="1"/>
            <a:r>
              <a:rPr lang="en-US" sz="2700" dirty="0">
                <a:latin typeface="Arial" panose="020B0604020202020204" pitchFamily="34" charset="0"/>
                <a:cs typeface="Arial" panose="020B0604020202020204" pitchFamily="34" charset="0"/>
              </a:rPr>
              <a:t>Operations receive 2-5 business days’ notice before the auditor’s arrival</a:t>
            </a:r>
          </a:p>
          <a:p>
            <a:r>
              <a:rPr lang="en-US" sz="2700" b="1" dirty="0">
                <a:solidFill>
                  <a:schemeClr val="tx2"/>
                </a:solidFill>
                <a:latin typeface="Arial" panose="020B0604020202020204" pitchFamily="34" charset="0"/>
                <a:cs typeface="Arial" panose="020B0604020202020204" pitchFamily="34" charset="0"/>
              </a:rPr>
              <a:t>GFSI-recognized certification options (B, C, D): </a:t>
            </a:r>
          </a:p>
          <a:p>
            <a:pPr lvl="1"/>
            <a:r>
              <a:rPr lang="en-US" sz="2700" dirty="0">
                <a:latin typeface="Arial" panose="020B0604020202020204" pitchFamily="34" charset="0"/>
                <a:cs typeface="Arial" panose="020B0604020202020204" pitchFamily="34" charset="0"/>
              </a:rPr>
              <a:t>Operations receive no advance notice of the date or time of the auditor’s arrival</a:t>
            </a:r>
          </a:p>
          <a:p>
            <a:pPr lvl="1"/>
            <a:r>
              <a:rPr lang="en-US" sz="2700" dirty="0">
                <a:latin typeface="Arial" panose="020B0604020202020204" pitchFamily="34" charset="0"/>
                <a:cs typeface="Arial" panose="020B0604020202020204" pitchFamily="34" charset="0"/>
              </a:rPr>
              <a:t>Certification bodies have two options for offering unannounced audits (next slide)</a:t>
            </a:r>
          </a:p>
          <a:p>
            <a:pPr lvl="1"/>
            <a:endParaRPr lang="en-US" dirty="0"/>
          </a:p>
        </p:txBody>
      </p:sp>
      <p:sp>
        <p:nvSpPr>
          <p:cNvPr id="4" name="Slide Number Placeholder 3">
            <a:extLst>
              <a:ext uri="{FF2B5EF4-FFF2-40B4-BE49-F238E27FC236}">
                <a16:creationId xmlns:a16="http://schemas.microsoft.com/office/drawing/2014/main" id="{2B4AB2A9-EC4D-4D8B-8059-CEC4021273D5}"/>
              </a:ext>
            </a:extLst>
          </p:cNvPr>
          <p:cNvSpPr>
            <a:spLocks noGrp="1"/>
          </p:cNvSpPr>
          <p:nvPr>
            <p:ph type="sldNum" sz="quarter" idx="12"/>
          </p:nvPr>
        </p:nvSpPr>
        <p:spPr>
          <a:xfrm>
            <a:off x="175660" y="6364109"/>
            <a:ext cx="636727" cy="322851"/>
          </a:xfrm>
        </p:spPr>
        <p:txBody>
          <a:bodyPr/>
          <a:lstStyle/>
          <a:p>
            <a:fld id="{6D22F896-40B5-4ADD-8801-0D06FADFA095}" type="slidenum">
              <a:rPr lang="en-US" smtClean="0"/>
              <a:t>28</a:t>
            </a:fld>
            <a:endParaRPr lang="en-US" dirty="0"/>
          </a:p>
        </p:txBody>
      </p:sp>
      <p:pic>
        <p:nvPicPr>
          <p:cNvPr id="6" name="Picture 5">
            <a:extLst>
              <a:ext uri="{FF2B5EF4-FFF2-40B4-BE49-F238E27FC236}">
                <a16:creationId xmlns:a16="http://schemas.microsoft.com/office/drawing/2014/main" id="{B1AE2BA0-2B03-407F-A881-9CCC7194F6B4}"/>
              </a:ext>
            </a:extLst>
          </p:cNvPr>
          <p:cNvPicPr>
            <a:picLocks noChangeAspect="1"/>
          </p:cNvPicPr>
          <p:nvPr/>
        </p:nvPicPr>
        <p:blipFill>
          <a:blip r:embed="rId2"/>
          <a:stretch>
            <a:fillRect/>
          </a:stretch>
        </p:blipFill>
        <p:spPr>
          <a:xfrm>
            <a:off x="8672422" y="6430744"/>
            <a:ext cx="2605178" cy="318786"/>
          </a:xfrm>
          <a:prstGeom prst="rect">
            <a:avLst/>
          </a:prstGeom>
        </p:spPr>
      </p:pic>
      <p:pic>
        <p:nvPicPr>
          <p:cNvPr id="7" name="Picture 6" descr="A picture containing different, vegetable&#10;&#10;Description automatically generated">
            <a:extLst>
              <a:ext uri="{FF2B5EF4-FFF2-40B4-BE49-F238E27FC236}">
                <a16:creationId xmlns:a16="http://schemas.microsoft.com/office/drawing/2014/main" id="{F9622961-A2C8-41E4-AD34-48FF8495E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075" y="6152803"/>
            <a:ext cx="4603314" cy="690497"/>
          </a:xfrm>
          <a:prstGeom prst="rect">
            <a:avLst/>
          </a:prstGeom>
        </p:spPr>
      </p:pic>
    </p:spTree>
    <p:extLst>
      <p:ext uri="{BB962C8B-B14F-4D97-AF65-F5344CB8AC3E}">
        <p14:creationId xmlns:p14="http://schemas.microsoft.com/office/powerpoint/2010/main" val="1260687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1790-B892-4C1A-919A-6C36D533297B}"/>
              </a:ext>
            </a:extLst>
          </p:cNvPr>
          <p:cNvSpPr>
            <a:spLocks noGrp="1"/>
          </p:cNvSpPr>
          <p:nvPr>
            <p:ph type="title"/>
          </p:nvPr>
        </p:nvSpPr>
        <p:spPr>
          <a:xfrm>
            <a:off x="1840302" y="270294"/>
            <a:ext cx="8726131" cy="1613872"/>
          </a:xfrm>
        </p:spPr>
        <p:txBody>
          <a:bodyPr/>
          <a:lstStyle/>
          <a:p>
            <a:r>
              <a:rPr lang="en-US" b="1" dirty="0"/>
              <a:t>Unannounced Audits for Options B, C, D</a:t>
            </a:r>
            <a:br>
              <a:rPr lang="en-US" b="1" dirty="0"/>
            </a:br>
            <a:r>
              <a:rPr lang="en-US" b="1" dirty="0"/>
              <a:t>(GFSI-recognized)</a:t>
            </a:r>
          </a:p>
        </p:txBody>
      </p:sp>
      <p:sp>
        <p:nvSpPr>
          <p:cNvPr id="3" name="Text Placeholder 2">
            <a:extLst>
              <a:ext uri="{FF2B5EF4-FFF2-40B4-BE49-F238E27FC236}">
                <a16:creationId xmlns:a16="http://schemas.microsoft.com/office/drawing/2014/main" id="{5CB522E8-6875-4C23-8866-A59178796BA0}"/>
              </a:ext>
            </a:extLst>
          </p:cNvPr>
          <p:cNvSpPr>
            <a:spLocks noGrp="1"/>
          </p:cNvSpPr>
          <p:nvPr>
            <p:ph type="body" idx="1"/>
          </p:nvPr>
        </p:nvSpPr>
        <p:spPr>
          <a:xfrm>
            <a:off x="2145103" y="1414733"/>
            <a:ext cx="4360650" cy="469434"/>
          </a:xfrm>
        </p:spPr>
        <p:txBody>
          <a:bodyPr/>
          <a:lstStyle/>
          <a:p>
            <a:r>
              <a:rPr lang="en-US" b="1" dirty="0"/>
              <a:t>UA Option 1</a:t>
            </a:r>
          </a:p>
        </p:txBody>
      </p:sp>
      <p:graphicFrame>
        <p:nvGraphicFramePr>
          <p:cNvPr id="12" name="Content Placeholder 3">
            <a:extLst>
              <a:ext uri="{FF2B5EF4-FFF2-40B4-BE49-F238E27FC236}">
                <a16:creationId xmlns:a16="http://schemas.microsoft.com/office/drawing/2014/main" id="{883D9408-0981-4A7E-BFB5-0DD5D4A58796}"/>
              </a:ext>
            </a:extLst>
          </p:cNvPr>
          <p:cNvGraphicFramePr>
            <a:graphicFrameLocks noGrp="1"/>
          </p:cNvGraphicFramePr>
          <p:nvPr>
            <p:ph sz="half" idx="2"/>
            <p:extLst>
              <p:ext uri="{D42A27DB-BD31-4B8C-83A1-F6EECF244321}">
                <p14:modId xmlns:p14="http://schemas.microsoft.com/office/powerpoint/2010/main" val="2127841513"/>
              </p:ext>
            </p:extLst>
          </p:nvPr>
        </p:nvGraphicFramePr>
        <p:xfrm>
          <a:off x="2047337" y="2035834"/>
          <a:ext cx="4307455" cy="4324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08C5F5A5-DAB6-45E1-A7C2-7D9B11185ABD}"/>
              </a:ext>
            </a:extLst>
          </p:cNvPr>
          <p:cNvSpPr>
            <a:spLocks noGrp="1"/>
          </p:cNvSpPr>
          <p:nvPr>
            <p:ph type="body" sz="quarter" idx="3"/>
          </p:nvPr>
        </p:nvSpPr>
        <p:spPr>
          <a:xfrm>
            <a:off x="6666634" y="1414734"/>
            <a:ext cx="3899798" cy="469432"/>
          </a:xfrm>
        </p:spPr>
        <p:txBody>
          <a:bodyPr/>
          <a:lstStyle/>
          <a:p>
            <a:r>
              <a:rPr lang="en-US" b="1" dirty="0"/>
              <a:t>UA Option 2</a:t>
            </a:r>
          </a:p>
        </p:txBody>
      </p:sp>
      <p:pic>
        <p:nvPicPr>
          <p:cNvPr id="9" name="Picture 8">
            <a:extLst>
              <a:ext uri="{FF2B5EF4-FFF2-40B4-BE49-F238E27FC236}">
                <a16:creationId xmlns:a16="http://schemas.microsoft.com/office/drawing/2014/main" id="{971E17B5-B836-4C01-948C-D988239BA8C6}"/>
              </a:ext>
            </a:extLst>
          </p:cNvPr>
          <p:cNvPicPr>
            <a:picLocks noChangeAspect="1"/>
          </p:cNvPicPr>
          <p:nvPr/>
        </p:nvPicPr>
        <p:blipFill>
          <a:blip r:embed="rId8"/>
          <a:stretch>
            <a:fillRect/>
          </a:stretch>
        </p:blipFill>
        <p:spPr>
          <a:xfrm>
            <a:off x="8672422" y="6430744"/>
            <a:ext cx="2605178" cy="318786"/>
          </a:xfrm>
          <a:prstGeom prst="rect">
            <a:avLst/>
          </a:prstGeom>
        </p:spPr>
      </p:pic>
      <p:sp>
        <p:nvSpPr>
          <p:cNvPr id="10" name="Slide Number Placeholder 9">
            <a:extLst>
              <a:ext uri="{FF2B5EF4-FFF2-40B4-BE49-F238E27FC236}">
                <a16:creationId xmlns:a16="http://schemas.microsoft.com/office/drawing/2014/main" id="{334BE7F7-A0F4-4A6D-AB9B-6123235D56F6}"/>
              </a:ext>
            </a:extLst>
          </p:cNvPr>
          <p:cNvSpPr>
            <a:spLocks noGrp="1"/>
          </p:cNvSpPr>
          <p:nvPr>
            <p:ph type="sldNum" sz="quarter" idx="12"/>
          </p:nvPr>
        </p:nvSpPr>
        <p:spPr>
          <a:xfrm>
            <a:off x="118151" y="6360543"/>
            <a:ext cx="636727" cy="291221"/>
          </a:xfrm>
        </p:spPr>
        <p:txBody>
          <a:bodyPr/>
          <a:lstStyle/>
          <a:p>
            <a:fld id="{6D22F896-40B5-4ADD-8801-0D06FADFA095}" type="slidenum">
              <a:rPr lang="en-US" smtClean="0"/>
              <a:t>29</a:t>
            </a:fld>
            <a:endParaRPr lang="en-US" dirty="0"/>
          </a:p>
        </p:txBody>
      </p:sp>
      <p:graphicFrame>
        <p:nvGraphicFramePr>
          <p:cNvPr id="11" name="Content Placeholder 3">
            <a:extLst>
              <a:ext uri="{FF2B5EF4-FFF2-40B4-BE49-F238E27FC236}">
                <a16:creationId xmlns:a16="http://schemas.microsoft.com/office/drawing/2014/main" id="{95AA711F-085C-4E49-9912-FD1BF7C8BD0B}"/>
              </a:ext>
            </a:extLst>
          </p:cNvPr>
          <p:cNvGraphicFramePr>
            <a:graphicFrameLocks/>
          </p:cNvGraphicFramePr>
          <p:nvPr>
            <p:extLst>
              <p:ext uri="{D42A27DB-BD31-4B8C-83A1-F6EECF244321}">
                <p14:modId xmlns:p14="http://schemas.microsoft.com/office/powerpoint/2010/main" val="634240923"/>
              </p:ext>
            </p:extLst>
          </p:nvPr>
        </p:nvGraphicFramePr>
        <p:xfrm>
          <a:off x="6814868" y="2122097"/>
          <a:ext cx="4011283" cy="416368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228166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6850FE62-7C53-45C0-9C6C-CD1778E68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E9493C9-A4E8-44B4-8CD5-567BE17E317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5" name="Picture 44">
            <a:extLst>
              <a:ext uri="{FF2B5EF4-FFF2-40B4-BE49-F238E27FC236}">
                <a16:creationId xmlns:a16="http://schemas.microsoft.com/office/drawing/2014/main" id="{A474CB88-B2B8-48A2-B5B6-C02F2437B7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7" name="Rectangle 46">
            <a:extLst>
              <a:ext uri="{FF2B5EF4-FFF2-40B4-BE49-F238E27FC236}">
                <a16:creationId xmlns:a16="http://schemas.microsoft.com/office/drawing/2014/main" id="{D97D267B-1B87-4C17-BC98-305550F4A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A9FA2AE-04EE-4EF5-A2BD-D0BF3FC4F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D9D29A2-BF1E-4532-B58A-ECD49EEA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631134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94A46F-63DB-4459-A50C-44C4BAA33538}"/>
              </a:ext>
            </a:extLst>
          </p:cNvPr>
          <p:cNvSpPr>
            <a:spLocks noGrp="1"/>
          </p:cNvSpPr>
          <p:nvPr>
            <p:ph type="ctrTitle"/>
          </p:nvPr>
        </p:nvSpPr>
        <p:spPr>
          <a:xfrm>
            <a:off x="2139350" y="1311215"/>
            <a:ext cx="4363647" cy="4386344"/>
          </a:xfrm>
        </p:spPr>
        <p:txBody>
          <a:bodyPr>
            <a:normAutofit fontScale="90000"/>
          </a:bodyPr>
          <a:lstStyle/>
          <a:p>
            <a:r>
              <a:rPr lang="en-US" sz="4500" b="1" dirty="0"/>
              <a:t>Thank You</a:t>
            </a:r>
            <a:br>
              <a:rPr lang="en-US" sz="3300" dirty="0"/>
            </a:br>
            <a:br>
              <a:rPr lang="en-US" sz="3300" dirty="0"/>
            </a:br>
            <a:r>
              <a:rPr lang="en-US" sz="3000" dirty="0"/>
              <a:t>Please consult the </a:t>
            </a:r>
            <a:r>
              <a:rPr lang="en-US" sz="3000" b="1" dirty="0">
                <a:solidFill>
                  <a:schemeClr val="tx2"/>
                </a:solidFill>
              </a:rPr>
              <a:t>CanadaGAP website</a:t>
            </a:r>
            <a:br>
              <a:rPr lang="en-US" sz="3000" b="1" dirty="0">
                <a:solidFill>
                  <a:schemeClr val="tx2"/>
                </a:solidFill>
              </a:rPr>
            </a:br>
            <a:r>
              <a:rPr lang="en-US" sz="3000" dirty="0"/>
              <a:t>or contact your certification body or the CanadaGAP office if you need more information</a:t>
            </a:r>
            <a:br>
              <a:rPr lang="en-US" sz="3000" dirty="0"/>
            </a:br>
            <a:br>
              <a:rPr lang="en-US" sz="3000" dirty="0"/>
            </a:br>
            <a:r>
              <a:rPr lang="en-US" sz="3900" b="1" dirty="0">
                <a:solidFill>
                  <a:schemeClr val="tx2"/>
                </a:solidFill>
              </a:rPr>
              <a:t>www.canadagap.ca </a:t>
            </a:r>
            <a:br>
              <a:rPr lang="en-US" sz="5000" b="1" dirty="0"/>
            </a:br>
            <a:endParaRPr lang="en-US" sz="5000" b="1" dirty="0"/>
          </a:p>
        </p:txBody>
      </p:sp>
      <p:sp>
        <p:nvSpPr>
          <p:cNvPr id="53" name="Rectangle 52">
            <a:extLst>
              <a:ext uri="{FF2B5EF4-FFF2-40B4-BE49-F238E27FC236}">
                <a16:creationId xmlns:a16="http://schemas.microsoft.com/office/drawing/2014/main" id="{27DA9A11-6BE8-4074-819E-9DA23C11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8874" y="0"/>
            <a:ext cx="40660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icture containing different, vegetable&#10;&#10;Description automatically generated">
            <a:extLst>
              <a:ext uri="{FF2B5EF4-FFF2-40B4-BE49-F238E27FC236}">
                <a16:creationId xmlns:a16="http://schemas.microsoft.com/office/drawing/2014/main" id="{DA752700-4246-4D3E-A27E-33CCC7C7B2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3092" y="1530566"/>
            <a:ext cx="3430094" cy="514514"/>
          </a:xfrm>
          <a:prstGeom prst="rect">
            <a:avLst/>
          </a:prstGeom>
          <a:ln w="12700">
            <a:noFill/>
          </a:ln>
        </p:spPr>
      </p:pic>
      <p:sp>
        <p:nvSpPr>
          <p:cNvPr id="55" name="Rectangle 54">
            <a:extLst>
              <a:ext uri="{FF2B5EF4-FFF2-40B4-BE49-F238E27FC236}">
                <a16:creationId xmlns:a16="http://schemas.microsoft.com/office/drawing/2014/main" id="{1DA05AA6-EEF9-47BD-B7F9-9D558C5B8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8467" y="230635"/>
            <a:ext cx="3579346" cy="3108535"/>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0B86BB9-D046-4E8C-8D36-1ACB9CF26AE5}"/>
              </a:ext>
            </a:extLst>
          </p:cNvPr>
          <p:cNvPicPr>
            <a:picLocks noChangeAspect="1"/>
          </p:cNvPicPr>
          <p:nvPr/>
        </p:nvPicPr>
        <p:blipFill>
          <a:blip r:embed="rId6"/>
          <a:stretch>
            <a:fillRect/>
          </a:stretch>
        </p:blipFill>
        <p:spPr>
          <a:xfrm>
            <a:off x="7635729" y="4847943"/>
            <a:ext cx="3432158" cy="420439"/>
          </a:xfrm>
          <a:prstGeom prst="rect">
            <a:avLst/>
          </a:prstGeom>
          <a:ln w="12700">
            <a:noFill/>
          </a:ln>
        </p:spPr>
      </p:pic>
      <p:sp>
        <p:nvSpPr>
          <p:cNvPr id="57" name="Rectangle 56">
            <a:extLst>
              <a:ext uri="{FF2B5EF4-FFF2-40B4-BE49-F238E27FC236}">
                <a16:creationId xmlns:a16="http://schemas.microsoft.com/office/drawing/2014/main" id="{E8AC8BB8-82B3-40B5-A9B0-7DEB9979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453" y="3506937"/>
            <a:ext cx="3579346" cy="3108535"/>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D4CA755B-E195-4703-B299-E59066090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6163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6188" y="702912"/>
            <a:ext cx="7886700" cy="808797"/>
          </a:xfrm>
        </p:spPr>
        <p:txBody>
          <a:bodyPr>
            <a:normAutofit/>
          </a:bodyPr>
          <a:lstStyle/>
          <a:p>
            <a:pPr>
              <a:defRPr/>
            </a:pPr>
            <a:r>
              <a:rPr lang="en-CA" sz="4500" b="1" dirty="0">
                <a:cs typeface="Arial" panose="020B0604020202020204" pitchFamily="34" charset="0"/>
              </a:rPr>
              <a:t>Contact</a:t>
            </a:r>
            <a:r>
              <a:rPr lang="en-CA" sz="4500" b="1" dirty="0">
                <a:solidFill>
                  <a:schemeClr val="bg1">
                    <a:lumMod val="50000"/>
                  </a:schemeClr>
                </a:solidFill>
                <a:cs typeface="Arial" charset="0"/>
              </a:rPr>
              <a:t> </a:t>
            </a:r>
            <a:r>
              <a:rPr lang="en-CA" sz="4500" b="1" dirty="0">
                <a:cs typeface="Arial" panose="020B0604020202020204" pitchFamily="34" charset="0"/>
              </a:rPr>
              <a:t>Information</a:t>
            </a:r>
          </a:p>
        </p:txBody>
      </p:sp>
      <p:sp>
        <p:nvSpPr>
          <p:cNvPr id="3" name="Content Placeholder 2"/>
          <p:cNvSpPr>
            <a:spLocks noGrp="1"/>
          </p:cNvSpPr>
          <p:nvPr>
            <p:ph idx="1"/>
          </p:nvPr>
        </p:nvSpPr>
        <p:spPr>
          <a:xfrm>
            <a:off x="2426898" y="2084614"/>
            <a:ext cx="7103543" cy="4380965"/>
          </a:xfrm>
        </p:spPr>
        <p:txBody>
          <a:bodyPr>
            <a:normAutofit fontScale="85000" lnSpcReduction="20000"/>
          </a:bodyPr>
          <a:lstStyle/>
          <a:p>
            <a:pPr>
              <a:spcBef>
                <a:spcPts val="200"/>
              </a:spcBef>
              <a:buNone/>
              <a:defRPr/>
            </a:pPr>
            <a:endParaRPr lang="en-CA" b="1" dirty="0">
              <a:latin typeface="Myriad Pro"/>
              <a:cs typeface="Arial" charset="0"/>
            </a:endParaRPr>
          </a:p>
          <a:p>
            <a:pPr>
              <a:spcBef>
                <a:spcPts val="200"/>
              </a:spcBef>
              <a:buNone/>
              <a:defRPr/>
            </a:pPr>
            <a:r>
              <a:rPr lang="en-CA" sz="2300" b="1" dirty="0">
                <a:latin typeface="Arial" panose="020B0604020202020204" pitchFamily="34" charset="0"/>
                <a:cs typeface="Arial" panose="020B0604020202020204" pitchFamily="34" charset="0"/>
              </a:rPr>
              <a:t>CanadaGAP Program</a:t>
            </a:r>
          </a:p>
          <a:p>
            <a:pPr>
              <a:spcBef>
                <a:spcPts val="200"/>
              </a:spcBef>
              <a:buNone/>
              <a:defRPr/>
            </a:pPr>
            <a:r>
              <a:rPr lang="en-CA" sz="2300" dirty="0">
                <a:latin typeface="Arial" panose="020B0604020202020204" pitchFamily="34" charset="0"/>
                <a:cs typeface="Arial" panose="020B0604020202020204" pitchFamily="34" charset="0"/>
              </a:rPr>
              <a:t>245 Menten Place, Suite 312</a:t>
            </a:r>
          </a:p>
          <a:p>
            <a:pPr>
              <a:spcBef>
                <a:spcPts val="200"/>
              </a:spcBef>
              <a:buNone/>
              <a:defRPr/>
            </a:pPr>
            <a:r>
              <a:rPr lang="en-CA" sz="2300" dirty="0">
                <a:latin typeface="Arial" panose="020B0604020202020204" pitchFamily="34" charset="0"/>
                <a:cs typeface="Arial" panose="020B0604020202020204" pitchFamily="34" charset="0"/>
              </a:rPr>
              <a:t>Ottawa, Ontario, Canada</a:t>
            </a:r>
          </a:p>
          <a:p>
            <a:pPr>
              <a:spcBef>
                <a:spcPts val="200"/>
              </a:spcBef>
              <a:buNone/>
              <a:defRPr/>
            </a:pPr>
            <a:r>
              <a:rPr lang="en-CA" sz="2300" dirty="0">
                <a:latin typeface="Arial" panose="020B0604020202020204" pitchFamily="34" charset="0"/>
                <a:cs typeface="Arial" panose="020B0604020202020204" pitchFamily="34" charset="0"/>
              </a:rPr>
              <a:t>K2H 9E8</a:t>
            </a:r>
          </a:p>
          <a:p>
            <a:pPr>
              <a:spcBef>
                <a:spcPts val="200"/>
              </a:spcBef>
              <a:buNone/>
              <a:defRPr/>
            </a:pPr>
            <a:endParaRPr lang="en-CA" sz="1200" dirty="0">
              <a:latin typeface="Arial" panose="020B0604020202020204" pitchFamily="34" charset="0"/>
              <a:cs typeface="Arial" panose="020B0604020202020204" pitchFamily="34" charset="0"/>
            </a:endParaRPr>
          </a:p>
          <a:p>
            <a:pPr>
              <a:spcBef>
                <a:spcPts val="200"/>
              </a:spcBef>
              <a:buNone/>
              <a:defRPr/>
            </a:pPr>
            <a:endParaRPr lang="en-CA" sz="2300" dirty="0">
              <a:latin typeface="Arial" panose="020B0604020202020204" pitchFamily="34" charset="0"/>
              <a:cs typeface="Arial" panose="020B0604020202020204" pitchFamily="34" charset="0"/>
            </a:endParaRPr>
          </a:p>
          <a:p>
            <a:pPr>
              <a:spcBef>
                <a:spcPts val="200"/>
              </a:spcBef>
              <a:buNone/>
              <a:defRPr/>
            </a:pPr>
            <a:r>
              <a:rPr lang="en-CA" sz="2300" dirty="0">
                <a:latin typeface="Arial" panose="020B0604020202020204" pitchFamily="34" charset="0"/>
                <a:cs typeface="Arial" panose="020B0604020202020204" pitchFamily="34" charset="0"/>
              </a:rPr>
              <a:t>Tel: 613-829-4711</a:t>
            </a:r>
          </a:p>
          <a:p>
            <a:pPr>
              <a:spcBef>
                <a:spcPts val="200"/>
              </a:spcBef>
              <a:buNone/>
              <a:defRPr/>
            </a:pPr>
            <a:r>
              <a:rPr lang="en-CA" sz="2300" dirty="0">
                <a:latin typeface="Arial" panose="020B0604020202020204" pitchFamily="34" charset="0"/>
                <a:cs typeface="Arial" panose="020B0604020202020204" pitchFamily="34" charset="0"/>
              </a:rPr>
              <a:t>Fax: 613-829-9379</a:t>
            </a:r>
          </a:p>
          <a:p>
            <a:pPr>
              <a:spcBef>
                <a:spcPts val="200"/>
              </a:spcBef>
              <a:buNone/>
              <a:defRPr/>
            </a:pPr>
            <a:r>
              <a:rPr lang="en-CA" sz="2300" dirty="0">
                <a:latin typeface="Arial" panose="020B0604020202020204" pitchFamily="34" charset="0"/>
                <a:cs typeface="Arial" panose="020B0604020202020204" pitchFamily="34" charset="0"/>
              </a:rPr>
              <a:t>Email: </a:t>
            </a:r>
            <a:r>
              <a:rPr lang="en-CA" sz="2300" dirty="0">
                <a:solidFill>
                  <a:schemeClr val="accent3">
                    <a:lumMod val="60000"/>
                    <a:lumOff val="40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info@canadagap.ca</a:t>
            </a:r>
            <a:endParaRPr lang="en-CA" sz="2300" dirty="0">
              <a:solidFill>
                <a:schemeClr val="accent3">
                  <a:lumMod val="60000"/>
                  <a:lumOff val="40000"/>
                </a:schemeClr>
              </a:solidFill>
              <a:latin typeface="Arial" panose="020B0604020202020204" pitchFamily="34" charset="0"/>
              <a:cs typeface="Arial" panose="020B0604020202020204" pitchFamily="34" charset="0"/>
            </a:endParaRPr>
          </a:p>
          <a:p>
            <a:pPr>
              <a:spcBef>
                <a:spcPts val="200"/>
              </a:spcBef>
              <a:buNone/>
              <a:defRPr/>
            </a:pPr>
            <a:r>
              <a:rPr lang="en-CA" sz="2300" dirty="0">
                <a:latin typeface="Arial" panose="020B0604020202020204" pitchFamily="34" charset="0"/>
                <a:cs typeface="Arial" panose="020B0604020202020204" pitchFamily="34" charset="0"/>
              </a:rPr>
              <a:t>Web: </a:t>
            </a:r>
            <a:r>
              <a:rPr lang="en-CA" sz="2300" dirty="0">
                <a:solidFill>
                  <a:schemeClr val="accent3">
                    <a:lumMod val="60000"/>
                    <a:lumOff val="40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www.canadagap.ca</a:t>
            </a:r>
            <a:endParaRPr lang="en-CA" sz="2300" dirty="0">
              <a:solidFill>
                <a:schemeClr val="accent3">
                  <a:lumMod val="60000"/>
                  <a:lumOff val="40000"/>
                </a:schemeClr>
              </a:solidFill>
              <a:latin typeface="Arial" panose="020B0604020202020204" pitchFamily="34" charset="0"/>
              <a:cs typeface="Arial" panose="020B0604020202020204" pitchFamily="34" charset="0"/>
            </a:endParaRPr>
          </a:p>
          <a:p>
            <a:endParaRPr lang="en-US" dirty="0"/>
          </a:p>
        </p:txBody>
      </p:sp>
      <p:sp>
        <p:nvSpPr>
          <p:cNvPr id="13" name="Oval 12"/>
          <p:cNvSpPr/>
          <p:nvPr/>
        </p:nvSpPr>
        <p:spPr>
          <a:xfrm>
            <a:off x="7603005" y="2436962"/>
            <a:ext cx="2564732" cy="2514600"/>
          </a:xfrm>
          <a:prstGeom prst="ellipse">
            <a:avLst/>
          </a:prstGeom>
          <a:solidFill>
            <a:schemeClr val="bg1">
              <a:lumMod val="50000"/>
            </a:scheme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3771" y="2396662"/>
            <a:ext cx="2743200" cy="2687216"/>
          </a:xfrm>
          <a:prstGeom prst="rect">
            <a:avLst/>
          </a:prstGeom>
        </p:spPr>
      </p:pic>
      <p:pic>
        <p:nvPicPr>
          <p:cNvPr id="6" name="Picture 5">
            <a:extLst>
              <a:ext uri="{FF2B5EF4-FFF2-40B4-BE49-F238E27FC236}">
                <a16:creationId xmlns:a16="http://schemas.microsoft.com/office/drawing/2014/main" id="{866DEDC6-E1D4-4027-80FF-CC793768A3AB}"/>
              </a:ext>
            </a:extLst>
          </p:cNvPr>
          <p:cNvPicPr>
            <a:picLocks noChangeAspect="1"/>
          </p:cNvPicPr>
          <p:nvPr/>
        </p:nvPicPr>
        <p:blipFill>
          <a:blip r:embed="rId6"/>
          <a:stretch>
            <a:fillRect/>
          </a:stretch>
        </p:blipFill>
        <p:spPr>
          <a:xfrm>
            <a:off x="8672422" y="6430744"/>
            <a:ext cx="2605178" cy="318786"/>
          </a:xfrm>
          <a:prstGeom prst="rect">
            <a:avLst/>
          </a:prstGeom>
        </p:spPr>
      </p:pic>
    </p:spTree>
    <p:extLst>
      <p:ext uri="{BB962C8B-B14F-4D97-AF65-F5344CB8AC3E}">
        <p14:creationId xmlns:p14="http://schemas.microsoft.com/office/powerpoint/2010/main" val="32531579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1500</TotalTime>
  <Words>3015</Words>
  <Application>Microsoft Office PowerPoint</Application>
  <PresentationFormat>Widescreen</PresentationFormat>
  <Paragraphs>282</Paragraphs>
  <Slides>31</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MS Shell Dlg 2</vt:lpstr>
      <vt:lpstr>Myriad Pro</vt:lpstr>
      <vt:lpstr>Symbol</vt:lpstr>
      <vt:lpstr>Wingdings</vt:lpstr>
      <vt:lpstr>Wingdings 3</vt:lpstr>
      <vt:lpstr>Madison</vt:lpstr>
      <vt:lpstr>CanadaGAP Program Changes for 2022</vt:lpstr>
      <vt:lpstr>Presentation Overview</vt:lpstr>
      <vt:lpstr>Program Basics</vt:lpstr>
      <vt:lpstr>continued… Program Basics</vt:lpstr>
      <vt:lpstr>CanadaGAP Certification Options</vt:lpstr>
      <vt:lpstr>What is GFSI Recognition?</vt:lpstr>
      <vt:lpstr>continued… GFSI Recognition</vt:lpstr>
      <vt:lpstr>GFSI-Recognized  CanadaGAP Certification Options</vt:lpstr>
      <vt:lpstr>Option B (GFSI-recognized)</vt:lpstr>
      <vt:lpstr>Option C (GFSI-recognized)</vt:lpstr>
      <vt:lpstr>Option D (GFSI-recognized)</vt:lpstr>
      <vt:lpstr>Which CanadaGAP certification options are NOT GFSI-recognized?</vt:lpstr>
      <vt:lpstr>Option A1  (Not GFSI-recognized)</vt:lpstr>
      <vt:lpstr>Option A2 (Not GFSI-recognized)</vt:lpstr>
      <vt:lpstr> **NEW for 2022**  Option E (Not GFSI-recognized)</vt:lpstr>
      <vt:lpstr>**NEW for 2022**  Option F (Not GFSI-recognized)</vt:lpstr>
      <vt:lpstr>To switch to a different certification option…</vt:lpstr>
      <vt:lpstr>Other Changes Ahead for 2022</vt:lpstr>
      <vt:lpstr>continued… Changes Ahead for 2022 Options C and B</vt:lpstr>
      <vt:lpstr>continued… Changes Ahead for 2022 Options C and B</vt:lpstr>
      <vt:lpstr>continued… Changes Ahead for 2022 Options C and B – Unannounced Audits</vt:lpstr>
      <vt:lpstr>For more information about  2022 changes</vt:lpstr>
      <vt:lpstr>Question &amp; Answer Period</vt:lpstr>
      <vt:lpstr>Other Recent Changes (2021) to Maintain GFSI Recognition</vt:lpstr>
      <vt:lpstr>continued…. Other Recent Changes (2021) to Maintain GFSI Recognition </vt:lpstr>
      <vt:lpstr>Basics of Unannounced Audits  </vt:lpstr>
      <vt:lpstr>Who is chosen for an Unannounced  Audit?</vt:lpstr>
      <vt:lpstr>How do Unannounced Audits Work? </vt:lpstr>
      <vt:lpstr>Unannounced Audits for Options B, C, D (GFSI-recognized)</vt:lpstr>
      <vt:lpstr>Thank You  Please consult the CanadaGAP website or contact your certification body or the CanadaGAP office if you need more information  www.canadagap.ca  </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CanadaGAP Program Changes 2022</dc:title>
  <dc:creator>Heather Gale</dc:creator>
  <cp:lastModifiedBy>Heather Gale</cp:lastModifiedBy>
  <cp:revision>60</cp:revision>
  <dcterms:created xsi:type="dcterms:W3CDTF">2022-01-29T14:20:25Z</dcterms:created>
  <dcterms:modified xsi:type="dcterms:W3CDTF">2022-02-07T21:22:01Z</dcterms:modified>
</cp:coreProperties>
</file>