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 id="2147483780" r:id="rId2"/>
  </p:sldMasterIdLst>
  <p:notesMasterIdLst>
    <p:notesMasterId r:id="rId32"/>
  </p:notesMasterIdLst>
  <p:sldIdLst>
    <p:sldId id="444" r:id="rId3"/>
    <p:sldId id="445" r:id="rId4"/>
    <p:sldId id="446" r:id="rId5"/>
    <p:sldId id="447" r:id="rId6"/>
    <p:sldId id="448" r:id="rId7"/>
    <p:sldId id="449" r:id="rId8"/>
    <p:sldId id="450" r:id="rId9"/>
    <p:sldId id="451" r:id="rId10"/>
    <p:sldId id="452" r:id="rId11"/>
    <p:sldId id="453" r:id="rId12"/>
    <p:sldId id="454" r:id="rId13"/>
    <p:sldId id="455" r:id="rId14"/>
    <p:sldId id="456" r:id="rId15"/>
    <p:sldId id="457" r:id="rId16"/>
    <p:sldId id="458" r:id="rId17"/>
    <p:sldId id="459" r:id="rId18"/>
    <p:sldId id="460" r:id="rId19"/>
    <p:sldId id="461" r:id="rId20"/>
    <p:sldId id="462" r:id="rId21"/>
    <p:sldId id="463" r:id="rId22"/>
    <p:sldId id="464" r:id="rId23"/>
    <p:sldId id="465" r:id="rId24"/>
    <p:sldId id="466" r:id="rId25"/>
    <p:sldId id="467" r:id="rId26"/>
    <p:sldId id="468" r:id="rId27"/>
    <p:sldId id="469" r:id="rId28"/>
    <p:sldId id="470" r:id="rId29"/>
    <p:sldId id="471" r:id="rId30"/>
    <p:sldId id="479"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OTKkUi/pthyUoTlEzOtG9g==" hashData="qGd1FOJYyJBe40QEDkB3upFEXF2MN+4JMFl3AwQBVsuIAkYGTBD4fQvIXOBDWx1OSj+oxbqBy22hhMtj7qkDfQ=="/>
  <p:extLst>
    <p:ext uri="{521415D9-36F7-43E2-AB2F-B90AF26B5E84}">
      <p14:sectionLst xmlns:p14="http://schemas.microsoft.com/office/powerpoint/2010/main">
        <p14:section name="Food Safety Manual Revisions" id="{D9A7A6A0-0493-4856-875B-8F27E237FE76}">
          <p14:sldIdLst>
            <p14:sldId id="444"/>
            <p14:sldId id="445"/>
            <p14:sldId id="446"/>
            <p14:sldId id="447"/>
            <p14:sldId id="448"/>
            <p14:sldId id="449"/>
            <p14:sldId id="450"/>
            <p14:sldId id="451"/>
            <p14:sldId id="452"/>
            <p14:sldId id="453"/>
            <p14:sldId id="454"/>
            <p14:sldId id="455"/>
            <p14:sldId id="456"/>
            <p14:sldId id="457"/>
            <p14:sldId id="458"/>
            <p14:sldId id="459"/>
            <p14:sldId id="460"/>
            <p14:sldId id="461"/>
            <p14:sldId id="462"/>
            <p14:sldId id="463"/>
            <p14:sldId id="464"/>
            <p14:sldId id="465"/>
            <p14:sldId id="466"/>
          </p14:sldIdLst>
        </p14:section>
        <p14:section name="Forms Revisions" id="{3FA21313-73E8-4B88-8B1B-246650C10345}">
          <p14:sldIdLst>
            <p14:sldId id="467"/>
            <p14:sldId id="468"/>
            <p14:sldId id="469"/>
          </p14:sldIdLst>
        </p14:section>
        <p14:section name="Appendices Revisions" id="{0A880128-5B9A-4D32-B9D6-6C2B3A4CC5AD}">
          <p14:sldIdLst>
            <p14:sldId id="470"/>
            <p14:sldId id="471"/>
            <p14:sldId id="479"/>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E89C22A-3DA3-15FF-2315-B00682DEB0BB}" name="Heather Gale" initials="HG" userId="S-1-5-21-2694546934-3144946482-220728639-1165" providerId="AD"/>
  <p188:author id="{C8D42232-8E96-8C22-05F0-F6E35850CF65}" name="Heather Gale" initials="HG" userId="S::hgale@canadagap.ca::d9272bfb-6e16-432c-b4b6-e1a984b1a58e" providerId="AD"/>
  <p188:author id="{33AC153E-5CAA-A94D-1720-5E474721AD5E}" name="Amelia Balsillie" initials="AB [2]" userId="S::abalsillie@canadagap.ca::9261870a-9704-4976-bd32-ac3d4e27ba67" providerId="AD"/>
  <p188:author id="{84AF714A-6E25-AEDF-8072-79C7E59F6D7D}" name="Amelia Balsillie" initials="AB" userId="S::Amelia@canadagap.onmicrosoft.com::9261870a-9704-4976-bd32-ac3d4e27ba67" providerId="AD"/>
  <p188:author id="{46301D82-438D-10E7-3225-E1864079BB1D}" name="Heather Gale" initials="HG [2]" userId="87f1b643513fb606" providerId="Windows Live"/>
  <p188:author id="{E4EF73AD-6587-4280-125B-A0DBE482F512}" name="Emily Murphy" initials="EM [2]" userId="S::emurphy@canadagap.ca::cd8a3f13-bc56-448a-81bd-b2061fb50b81" providerId="AD"/>
  <p188:author id="{388ABEB7-1F48-9A67-B583-77CA04DCA9F0}" name="Emily Murphy" initials="EM" userId="S::Emily@canadagap.onmicrosoft.com::cd8a3f13-bc56-448a-81bd-b2061fb50b81" providerId="AD"/>
  <p188:author id="{63B335C7-935F-C2E1-B13A-1DC50B11E5FD}" name="Hayley Pfeifer" initials="HP" userId="S::hayley@canadagap.ca::339ef54e-7220-42b7-9f03-29cbc9892cc2" providerId="AD"/>
  <p188:author id="{96D347FB-B1F4-739F-8ED9-260654DFF51D}" name="Amelia Balsillie" initials="AB" userId="S-1-5-21-2694546934-3144946482-220728639-1214"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melia Balsillie" initials="AB" lastIdx="2" clrIdx="0">
    <p:extLst>
      <p:ext uri="{19B8F6BF-5375-455C-9EA6-DF929625EA0E}">
        <p15:presenceInfo xmlns:p15="http://schemas.microsoft.com/office/powerpoint/2012/main" userId="S::Amelia@canadagap.onmicrosoft.com::9261870a-9704-4976-bd32-ac3d4e27ba67" providerId="AD"/>
      </p:ext>
    </p:extLst>
  </p:cmAuthor>
  <p:cmAuthor id="2" name="Heather Gale" initials="HG" lastIdx="3" clrIdx="1">
    <p:extLst>
      <p:ext uri="{19B8F6BF-5375-455C-9EA6-DF929625EA0E}">
        <p15:presenceInfo xmlns:p15="http://schemas.microsoft.com/office/powerpoint/2012/main" userId="S-1-5-21-2694546934-3144946482-220728639-1165" providerId="AD"/>
      </p:ext>
    </p:extLst>
  </p:cmAuthor>
  <p:cmAuthor id="3" name="Emily Murphy" initials="EM" lastIdx="3" clrIdx="2">
    <p:extLst>
      <p:ext uri="{19B8F6BF-5375-455C-9EA6-DF929625EA0E}">
        <p15:presenceInfo xmlns:p15="http://schemas.microsoft.com/office/powerpoint/2012/main" userId="S::Emily@canadagap.onmicrosoft.com::cd8a3f13-bc56-448a-81bd-b2061fb50b81" providerId="AD"/>
      </p:ext>
    </p:extLst>
  </p:cmAuthor>
  <p:cmAuthor id="4" name="Heather Gale" initials="HG [2]" lastIdx="6" clrIdx="3">
    <p:extLst>
      <p:ext uri="{19B8F6BF-5375-455C-9EA6-DF929625EA0E}">
        <p15:presenceInfo xmlns:p15="http://schemas.microsoft.com/office/powerpoint/2012/main" userId="87f1b643513fb606" providerId="Windows Live"/>
      </p:ext>
    </p:extLst>
  </p:cmAuthor>
  <p:cmAuthor id="5" name="Amelia Balsillie" initials="AB [2]" lastIdx="14" clrIdx="4">
    <p:extLst>
      <p:ext uri="{19B8F6BF-5375-455C-9EA6-DF929625EA0E}">
        <p15:presenceInfo xmlns:p15="http://schemas.microsoft.com/office/powerpoint/2012/main" userId="S::abalsillie@canadagap.ca::9261870a-9704-4976-bd32-ac3d4e27ba67" providerId="AD"/>
      </p:ext>
    </p:extLst>
  </p:cmAuthor>
  <p:cmAuthor id="6" name="Emily Murphy" initials="EM [2]" lastIdx="2" clrIdx="5">
    <p:extLst>
      <p:ext uri="{19B8F6BF-5375-455C-9EA6-DF929625EA0E}">
        <p15:presenceInfo xmlns:p15="http://schemas.microsoft.com/office/powerpoint/2012/main" userId="S::emurphy@canadagap.ca::cd8a3f13-bc56-448a-81bd-b2061fb50b8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a:srgbClr val="404B85"/>
    <a:srgbClr val="5DCEAF"/>
    <a:srgbClr val="FF6666"/>
    <a:srgbClr val="9F71BA"/>
    <a:srgbClr val="00B0F0"/>
    <a:srgbClr val="FF0000"/>
    <a:srgbClr val="33C0F3"/>
    <a:srgbClr val="699D36"/>
    <a:srgbClr val="376E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614" autoAdjust="0"/>
    <p:restoredTop sz="73002" autoAdjust="0"/>
  </p:normalViewPr>
  <p:slideViewPr>
    <p:cSldViewPr snapToGrid="0">
      <p:cViewPr varScale="1">
        <p:scale>
          <a:sx n="66" d="100"/>
          <a:sy n="66" d="100"/>
        </p:scale>
        <p:origin x="1181" y="53"/>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75"/>
    </p:cViewPr>
  </p:sorterViewPr>
  <p:notesViewPr>
    <p:cSldViewPr snapToGrid="0">
      <p:cViewPr varScale="1">
        <p:scale>
          <a:sx n="80" d="100"/>
          <a:sy n="80" d="100"/>
        </p:scale>
        <p:origin x="2331" y="6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commentAuthors" Target="commentAuthors.xml"/><Relationship Id="rId38" Type="http://schemas.microsoft.com/office/2018/10/relationships/authors" Target="author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4BF891D-4ED4-40C2-9908-996E6B51FC68}" type="datetimeFigureOut">
              <a:rPr lang="en-US" smtClean="0"/>
              <a:t>1/29/2026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BDA93C-D30D-4F09-987C-16D8EEEC7069}" type="slidenum">
              <a:rPr lang="en-US" smtClean="0"/>
              <a:t>‹#›</a:t>
            </a:fld>
            <a:endParaRPr lang="en-US"/>
          </a:p>
        </p:txBody>
      </p:sp>
    </p:spTree>
    <p:extLst>
      <p:ext uri="{BB962C8B-B14F-4D97-AF65-F5344CB8AC3E}">
        <p14:creationId xmlns:p14="http://schemas.microsoft.com/office/powerpoint/2010/main" val="20905811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BDA93C-D30D-4F09-987C-16D8EEEC7069}" type="slidenum">
              <a:rPr lang="en-US" smtClean="0"/>
              <a:t>1</a:t>
            </a:fld>
            <a:endParaRPr lang="en-US"/>
          </a:p>
        </p:txBody>
      </p:sp>
    </p:spTree>
    <p:extLst>
      <p:ext uri="{BB962C8B-B14F-4D97-AF65-F5344CB8AC3E}">
        <p14:creationId xmlns:p14="http://schemas.microsoft.com/office/powerpoint/2010/main" val="7946704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BDA93C-D30D-4F09-987C-16D8EEEC7069}" type="slidenum">
              <a:rPr lang="en-US" smtClean="0"/>
              <a:t>2</a:t>
            </a:fld>
            <a:endParaRPr lang="en-US"/>
          </a:p>
        </p:txBody>
      </p:sp>
    </p:spTree>
    <p:extLst>
      <p:ext uri="{BB962C8B-B14F-4D97-AF65-F5344CB8AC3E}">
        <p14:creationId xmlns:p14="http://schemas.microsoft.com/office/powerpoint/2010/main" val="26627014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 separate communique from CanadaGAP provides users of the manuals with suggestions and guidance on updating their manual.</a:t>
            </a:r>
          </a:p>
          <a:p>
            <a:endParaRPr lang="en-US" dirty="0"/>
          </a:p>
        </p:txBody>
      </p:sp>
      <p:sp>
        <p:nvSpPr>
          <p:cNvPr id="4" name="Slide Number Placeholder 3"/>
          <p:cNvSpPr>
            <a:spLocks noGrp="1"/>
          </p:cNvSpPr>
          <p:nvPr>
            <p:ph type="sldNum" sz="quarter" idx="5"/>
          </p:nvPr>
        </p:nvSpPr>
        <p:spPr/>
        <p:txBody>
          <a:bodyPr/>
          <a:lstStyle/>
          <a:p>
            <a:fld id="{FDBDA93C-D30D-4F09-987C-16D8EEEC7069}" type="slidenum">
              <a:rPr lang="en-US" smtClean="0"/>
              <a:t>3</a:t>
            </a:fld>
            <a:endParaRPr lang="en-US"/>
          </a:p>
        </p:txBody>
      </p:sp>
    </p:spTree>
    <p:extLst>
      <p:ext uri="{BB962C8B-B14F-4D97-AF65-F5344CB8AC3E}">
        <p14:creationId xmlns:p14="http://schemas.microsoft.com/office/powerpoint/2010/main" val="33940566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A44EB70-A7CF-4B24-90EA-F3F156BFA565}" type="slidenum">
              <a:rPr lang="en-US" smtClean="0"/>
              <a:t>4</a:t>
            </a:fld>
            <a:endParaRPr lang="en-US"/>
          </a:p>
        </p:txBody>
      </p:sp>
    </p:spTree>
    <p:extLst>
      <p:ext uri="{BB962C8B-B14F-4D97-AF65-F5344CB8AC3E}">
        <p14:creationId xmlns:p14="http://schemas.microsoft.com/office/powerpoint/2010/main" val="15330127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AF914E-2CDE-843C-C67F-C949CA380C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3535BB-5324-5378-37A2-48842A662D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6C67B2-B848-DEA7-F366-3C7286567A23}"/>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76F6B166-C194-2627-8D1D-534B92F642CB}"/>
              </a:ext>
            </a:extLst>
          </p:cNvPr>
          <p:cNvSpPr>
            <a:spLocks noGrp="1"/>
          </p:cNvSpPr>
          <p:nvPr>
            <p:ph type="sldNum" sz="quarter" idx="5"/>
          </p:nvPr>
        </p:nvSpPr>
        <p:spPr/>
        <p:txBody>
          <a:bodyPr/>
          <a:lstStyle/>
          <a:p>
            <a:fld id="{FDBDA93C-D30D-4F09-987C-16D8EEEC7069}" type="slidenum">
              <a:rPr lang="en-US" smtClean="0"/>
              <a:t>5</a:t>
            </a:fld>
            <a:endParaRPr lang="en-US"/>
          </a:p>
        </p:txBody>
      </p:sp>
    </p:spTree>
    <p:extLst>
      <p:ext uri="{BB962C8B-B14F-4D97-AF65-F5344CB8AC3E}">
        <p14:creationId xmlns:p14="http://schemas.microsoft.com/office/powerpoint/2010/main" val="22709776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BDA93C-D30D-4F09-987C-16D8EEEC7069}" type="slidenum">
              <a:rPr lang="en-US" smtClean="0"/>
              <a:t>6</a:t>
            </a:fld>
            <a:endParaRPr lang="en-US"/>
          </a:p>
        </p:txBody>
      </p:sp>
    </p:spTree>
    <p:extLst>
      <p:ext uri="{BB962C8B-B14F-4D97-AF65-F5344CB8AC3E}">
        <p14:creationId xmlns:p14="http://schemas.microsoft.com/office/powerpoint/2010/main" val="28589895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FDBDA93C-D30D-4F09-987C-16D8EEEC7069}" type="slidenum">
              <a:rPr lang="en-US" smtClean="0"/>
              <a:t>7</a:t>
            </a:fld>
            <a:endParaRPr lang="en-US"/>
          </a:p>
        </p:txBody>
      </p:sp>
    </p:spTree>
    <p:extLst>
      <p:ext uri="{BB962C8B-B14F-4D97-AF65-F5344CB8AC3E}">
        <p14:creationId xmlns:p14="http://schemas.microsoft.com/office/powerpoint/2010/main" val="19732136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Definitions were revised for clarity and to account for changes in the manuals.</a:t>
            </a:r>
          </a:p>
          <a:p>
            <a:endParaRPr lang="en-CA" dirty="0"/>
          </a:p>
        </p:txBody>
      </p:sp>
      <p:sp>
        <p:nvSpPr>
          <p:cNvPr id="4" name="Slide Number Placeholder 3"/>
          <p:cNvSpPr>
            <a:spLocks noGrp="1"/>
          </p:cNvSpPr>
          <p:nvPr>
            <p:ph type="sldNum" sz="quarter" idx="5"/>
          </p:nvPr>
        </p:nvSpPr>
        <p:spPr/>
        <p:txBody>
          <a:bodyPr/>
          <a:lstStyle/>
          <a:p>
            <a:fld id="{FDBDA93C-D30D-4F09-987C-16D8EEEC7069}" type="slidenum">
              <a:rPr lang="en-US" smtClean="0"/>
              <a:t>8</a:t>
            </a:fld>
            <a:endParaRPr lang="en-US"/>
          </a:p>
        </p:txBody>
      </p:sp>
    </p:spTree>
    <p:extLst>
      <p:ext uri="{BB962C8B-B14F-4D97-AF65-F5344CB8AC3E}">
        <p14:creationId xmlns:p14="http://schemas.microsoft.com/office/powerpoint/2010/main" val="19732136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576649-7A3B-9D31-CF34-D5B208089F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59075B-903F-E6E4-A41A-58FA7E50BF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5BB09E-5977-4587-2A3A-1684384D2053}"/>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2DEB4373-B9B2-74E0-9778-2DD82FEACDB8}"/>
              </a:ext>
            </a:extLst>
          </p:cNvPr>
          <p:cNvSpPr>
            <a:spLocks noGrp="1"/>
          </p:cNvSpPr>
          <p:nvPr>
            <p:ph type="sldNum" sz="quarter" idx="5"/>
          </p:nvPr>
        </p:nvSpPr>
        <p:spPr/>
        <p:txBody>
          <a:bodyPr/>
          <a:lstStyle/>
          <a:p>
            <a:fld id="{FDBDA93C-D30D-4F09-987C-16D8EEEC7069}" type="slidenum">
              <a:rPr lang="en-US" smtClean="0"/>
              <a:t>9</a:t>
            </a:fld>
            <a:endParaRPr lang="en-US"/>
          </a:p>
        </p:txBody>
      </p:sp>
    </p:spTree>
    <p:extLst>
      <p:ext uri="{BB962C8B-B14F-4D97-AF65-F5344CB8AC3E}">
        <p14:creationId xmlns:p14="http://schemas.microsoft.com/office/powerpoint/2010/main" val="22339927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kern="1200" dirty="0">
                <a:solidFill>
                  <a:schemeClr val="tx1"/>
                </a:solidFill>
                <a:effectLst/>
                <a:latin typeface="+mn-lt"/>
                <a:ea typeface="+mn-ea"/>
                <a:cs typeface="+mn-cs"/>
              </a:rPr>
              <a:t>Terminology needed to be c</a:t>
            </a:r>
            <a:r>
              <a:rPr lang="en-US" sz="1200" kern="1200" dirty="0">
                <a:solidFill>
                  <a:schemeClr val="tx1"/>
                </a:solidFill>
                <a:effectLst/>
                <a:latin typeface="+mn-lt"/>
                <a:ea typeface="+mn-ea"/>
                <a:cs typeface="+mn-cs"/>
              </a:rPr>
              <a:t>hanged, because the terms ‘</a:t>
            </a:r>
            <a:r>
              <a:rPr lang="en-US" sz="1200" b="1" kern="1200" dirty="0">
                <a:solidFill>
                  <a:schemeClr val="tx1"/>
                </a:solidFill>
                <a:effectLst/>
                <a:latin typeface="+mn-lt"/>
                <a:ea typeface="+mn-ea"/>
                <a:cs typeface="+mn-cs"/>
              </a:rPr>
              <a:t>Plants with Novel Traits</a:t>
            </a:r>
            <a:r>
              <a:rPr lang="en-US" sz="1200" kern="1200" dirty="0">
                <a:solidFill>
                  <a:schemeClr val="tx1"/>
                </a:solidFill>
                <a:effectLst/>
                <a:latin typeface="+mn-lt"/>
                <a:ea typeface="+mn-ea"/>
                <a:cs typeface="+mn-cs"/>
              </a:rPr>
              <a:t>” and ‘</a:t>
            </a:r>
            <a:r>
              <a:rPr lang="en-US" sz="1200" b="1" kern="1200" dirty="0">
                <a:solidFill>
                  <a:schemeClr val="tx1"/>
                </a:solidFill>
                <a:effectLst/>
                <a:latin typeface="+mn-lt"/>
                <a:ea typeface="+mn-ea"/>
                <a:cs typeface="+mn-cs"/>
              </a:rPr>
              <a:t>Genetically Modified</a:t>
            </a:r>
            <a:r>
              <a:rPr lang="en-US" sz="1200" kern="1200" dirty="0">
                <a:solidFill>
                  <a:schemeClr val="tx1"/>
                </a:solidFill>
                <a:effectLst/>
                <a:latin typeface="+mn-lt"/>
                <a:ea typeface="+mn-ea"/>
                <a:cs typeface="+mn-cs"/>
              </a:rPr>
              <a:t>’ cannot be used interchangeably. The terminology now mirrors that which is used by CFIA.</a:t>
            </a:r>
          </a:p>
          <a:p>
            <a:endParaRPr lang="en-US" dirty="0"/>
          </a:p>
        </p:txBody>
      </p:sp>
      <p:sp>
        <p:nvSpPr>
          <p:cNvPr id="4" name="Slide Number Placeholder 3"/>
          <p:cNvSpPr>
            <a:spLocks noGrp="1"/>
          </p:cNvSpPr>
          <p:nvPr>
            <p:ph type="sldNum" sz="quarter" idx="5"/>
          </p:nvPr>
        </p:nvSpPr>
        <p:spPr/>
        <p:txBody>
          <a:bodyPr/>
          <a:lstStyle/>
          <a:p>
            <a:fld id="{FDBDA93C-D30D-4F09-987C-16D8EEEC7069}" type="slidenum">
              <a:rPr lang="en-US" smtClean="0"/>
              <a:t>10</a:t>
            </a:fld>
            <a:endParaRPr lang="en-US"/>
          </a:p>
        </p:txBody>
      </p:sp>
    </p:spTree>
    <p:extLst>
      <p:ext uri="{BB962C8B-B14F-4D97-AF65-F5344CB8AC3E}">
        <p14:creationId xmlns:p14="http://schemas.microsoft.com/office/powerpoint/2010/main" val="19990508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BDA93C-D30D-4F09-987C-16D8EEEC7069}" type="slidenum">
              <a:rPr lang="en-US" smtClean="0"/>
              <a:t>11</a:t>
            </a:fld>
            <a:endParaRPr lang="en-US"/>
          </a:p>
        </p:txBody>
      </p:sp>
    </p:spTree>
    <p:extLst>
      <p:ext uri="{BB962C8B-B14F-4D97-AF65-F5344CB8AC3E}">
        <p14:creationId xmlns:p14="http://schemas.microsoft.com/office/powerpoint/2010/main" val="8668943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001D12-6F04-9951-3522-9EF35EB0B7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0EBEB6-F8E4-B5C2-324B-DDDD594BBD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E707F7-22AB-49EF-70E5-B5F22B1CDDC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E4C1948-5F55-E37A-D55F-ED410CBF96B3}"/>
              </a:ext>
            </a:extLst>
          </p:cNvPr>
          <p:cNvSpPr>
            <a:spLocks noGrp="1"/>
          </p:cNvSpPr>
          <p:nvPr>
            <p:ph type="sldNum" sz="quarter" idx="5"/>
          </p:nvPr>
        </p:nvSpPr>
        <p:spPr/>
        <p:txBody>
          <a:bodyPr/>
          <a:lstStyle/>
          <a:p>
            <a:fld id="{FDBDA93C-D30D-4F09-987C-16D8EEEC7069}" type="slidenum">
              <a:rPr lang="en-US" smtClean="0"/>
              <a:t>12</a:t>
            </a:fld>
            <a:endParaRPr lang="en-US"/>
          </a:p>
        </p:txBody>
      </p:sp>
    </p:spTree>
    <p:extLst>
      <p:ext uri="{BB962C8B-B14F-4D97-AF65-F5344CB8AC3E}">
        <p14:creationId xmlns:p14="http://schemas.microsoft.com/office/powerpoint/2010/main" val="22947695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4966CF-8D11-E9E7-4F88-758A9EED5C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7E98C2-3264-591F-4643-37C08F3A27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3A2A91-3AD0-4A53-928C-670468DEA06D}"/>
              </a:ext>
            </a:extLst>
          </p:cNvPr>
          <p:cNvSpPr>
            <a:spLocks noGrp="1"/>
          </p:cNvSpPr>
          <p:nvPr>
            <p:ph type="body" idx="1"/>
          </p:nvPr>
        </p:nvSpPr>
        <p:spPr/>
        <p:txBody>
          <a:bodyPr/>
          <a:lstStyle/>
          <a:p>
            <a:r>
              <a:rPr lang="en-CA" sz="1200" kern="1200" dirty="0">
                <a:solidFill>
                  <a:schemeClr val="tx1"/>
                </a:solidFill>
                <a:effectLst/>
                <a:latin typeface="+mn-lt"/>
                <a:ea typeface="+mn-ea"/>
                <a:cs typeface="+mn-cs"/>
              </a:rPr>
              <a:t>A </a:t>
            </a:r>
            <a:r>
              <a:rPr lang="en-CA" sz="1200" b="1" kern="1200" dirty="0">
                <a:solidFill>
                  <a:schemeClr val="tx1"/>
                </a:solidFill>
                <a:effectLst/>
                <a:latin typeface="+mn-lt"/>
                <a:ea typeface="+mn-ea"/>
                <a:cs typeface="+mn-cs"/>
              </a:rPr>
              <a:t>frequency</a:t>
            </a:r>
            <a:r>
              <a:rPr lang="en-CA" sz="1200" kern="1200" dirty="0">
                <a:solidFill>
                  <a:schemeClr val="tx1"/>
                </a:solidFill>
                <a:effectLst/>
                <a:latin typeface="+mn-lt"/>
                <a:ea typeface="+mn-ea"/>
                <a:cs typeface="+mn-cs"/>
              </a:rPr>
              <a:t> was added to the requirement for greenhouse operations to receive a letter of assurance for their</a:t>
            </a:r>
            <a:r>
              <a:rPr lang="en-CA" sz="1200" b="1" kern="1200" dirty="0">
                <a:solidFill>
                  <a:schemeClr val="tx1"/>
                </a:solidFill>
                <a:effectLst/>
                <a:latin typeface="+mn-lt"/>
                <a:ea typeface="+mn-ea"/>
                <a:cs typeface="+mn-cs"/>
              </a:rPr>
              <a:t> growing medium</a:t>
            </a:r>
            <a:r>
              <a:rPr lang="en-CA" sz="1200" kern="1200" dirty="0">
                <a:solidFill>
                  <a:schemeClr val="tx1"/>
                </a:solidFill>
                <a:effectLst/>
                <a:latin typeface="+mn-lt"/>
                <a:ea typeface="+mn-ea"/>
                <a:cs typeface="+mn-cs"/>
              </a:rPr>
              <a:t> (one letter per supplier per season).</a:t>
            </a:r>
            <a:endParaRPr lang="en-US" dirty="0"/>
          </a:p>
        </p:txBody>
      </p:sp>
      <p:sp>
        <p:nvSpPr>
          <p:cNvPr id="4" name="Slide Number Placeholder 3">
            <a:extLst>
              <a:ext uri="{FF2B5EF4-FFF2-40B4-BE49-F238E27FC236}">
                <a16:creationId xmlns:a16="http://schemas.microsoft.com/office/drawing/2014/main" id="{7BAA1E9A-B8ED-5E72-C5FB-79797CF0B100}"/>
              </a:ext>
            </a:extLst>
          </p:cNvPr>
          <p:cNvSpPr>
            <a:spLocks noGrp="1"/>
          </p:cNvSpPr>
          <p:nvPr>
            <p:ph type="sldNum" sz="quarter" idx="5"/>
          </p:nvPr>
        </p:nvSpPr>
        <p:spPr/>
        <p:txBody>
          <a:bodyPr/>
          <a:lstStyle/>
          <a:p>
            <a:fld id="{FDBDA93C-D30D-4F09-987C-16D8EEEC7069}" type="slidenum">
              <a:rPr lang="en-US" smtClean="0"/>
              <a:t>13</a:t>
            </a:fld>
            <a:endParaRPr lang="en-US"/>
          </a:p>
        </p:txBody>
      </p:sp>
    </p:spTree>
    <p:extLst>
      <p:ext uri="{BB962C8B-B14F-4D97-AF65-F5344CB8AC3E}">
        <p14:creationId xmlns:p14="http://schemas.microsoft.com/office/powerpoint/2010/main" val="20325466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BDA93C-D30D-4F09-987C-16D8EEEC7069}" type="slidenum">
              <a:rPr lang="en-US" smtClean="0"/>
              <a:t>14</a:t>
            </a:fld>
            <a:endParaRPr lang="en-US"/>
          </a:p>
        </p:txBody>
      </p:sp>
    </p:spTree>
    <p:extLst>
      <p:ext uri="{BB962C8B-B14F-4D97-AF65-F5344CB8AC3E}">
        <p14:creationId xmlns:p14="http://schemas.microsoft.com/office/powerpoint/2010/main" val="23481105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57AECE-9264-537F-C6E5-E91D9DE271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974259-572B-28A2-829B-42079F9915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DFBDF4-DB3F-4150-82C8-46ACDD9DF5A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6B4F4AE-7C8A-0757-2A34-6864F160DDEE}"/>
              </a:ext>
            </a:extLst>
          </p:cNvPr>
          <p:cNvSpPr>
            <a:spLocks noGrp="1"/>
          </p:cNvSpPr>
          <p:nvPr>
            <p:ph type="sldNum" sz="quarter" idx="5"/>
          </p:nvPr>
        </p:nvSpPr>
        <p:spPr/>
        <p:txBody>
          <a:bodyPr/>
          <a:lstStyle/>
          <a:p>
            <a:fld id="{FDBDA93C-D30D-4F09-987C-16D8EEEC7069}" type="slidenum">
              <a:rPr lang="en-US" smtClean="0"/>
              <a:t>15</a:t>
            </a:fld>
            <a:endParaRPr lang="en-US"/>
          </a:p>
        </p:txBody>
      </p:sp>
    </p:spTree>
    <p:extLst>
      <p:ext uri="{BB962C8B-B14F-4D97-AF65-F5344CB8AC3E}">
        <p14:creationId xmlns:p14="http://schemas.microsoft.com/office/powerpoint/2010/main" val="20017487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68AE3E-D402-0183-652A-D5640A1C62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55D3C5-B762-AF6F-5DD8-A19281360F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CB18DB-17B8-15C5-2A94-71F36C1BA49C}"/>
              </a:ext>
            </a:extLst>
          </p:cNvPr>
          <p:cNvSpPr>
            <a:spLocks noGrp="1"/>
          </p:cNvSpPr>
          <p:nvPr>
            <p:ph type="body" idx="1"/>
          </p:nvPr>
        </p:nvSpPr>
        <p:spPr/>
        <p:txBody>
          <a:bodyPr/>
          <a:lstStyle/>
          <a:p>
            <a:endParaRPr lang="en-CA" u="none" dirty="0"/>
          </a:p>
        </p:txBody>
      </p:sp>
      <p:sp>
        <p:nvSpPr>
          <p:cNvPr id="4" name="Slide Number Placeholder 3">
            <a:extLst>
              <a:ext uri="{FF2B5EF4-FFF2-40B4-BE49-F238E27FC236}">
                <a16:creationId xmlns:a16="http://schemas.microsoft.com/office/drawing/2014/main" id="{FAFB2019-64B9-EF5D-FA36-0A680A92278C}"/>
              </a:ext>
            </a:extLst>
          </p:cNvPr>
          <p:cNvSpPr>
            <a:spLocks noGrp="1"/>
          </p:cNvSpPr>
          <p:nvPr>
            <p:ph type="sldNum" sz="quarter" idx="5"/>
          </p:nvPr>
        </p:nvSpPr>
        <p:spPr/>
        <p:txBody>
          <a:bodyPr/>
          <a:lstStyle/>
          <a:p>
            <a:fld id="{FDBDA93C-D30D-4F09-987C-16D8EEEC7069}" type="slidenum">
              <a:rPr lang="en-US" smtClean="0"/>
              <a:t>16</a:t>
            </a:fld>
            <a:endParaRPr lang="en-US"/>
          </a:p>
        </p:txBody>
      </p:sp>
    </p:spTree>
    <p:extLst>
      <p:ext uri="{BB962C8B-B14F-4D97-AF65-F5344CB8AC3E}">
        <p14:creationId xmlns:p14="http://schemas.microsoft.com/office/powerpoint/2010/main" val="36625897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u="none" dirty="0"/>
          </a:p>
        </p:txBody>
      </p:sp>
      <p:sp>
        <p:nvSpPr>
          <p:cNvPr id="4" name="Slide Number Placeholder 3"/>
          <p:cNvSpPr>
            <a:spLocks noGrp="1"/>
          </p:cNvSpPr>
          <p:nvPr>
            <p:ph type="sldNum" sz="quarter" idx="5"/>
          </p:nvPr>
        </p:nvSpPr>
        <p:spPr/>
        <p:txBody>
          <a:bodyPr/>
          <a:lstStyle/>
          <a:p>
            <a:fld id="{FDBDA93C-D30D-4F09-987C-16D8EEEC7069}" type="slidenum">
              <a:rPr lang="en-US" smtClean="0"/>
              <a:t>17</a:t>
            </a:fld>
            <a:endParaRPr lang="en-US"/>
          </a:p>
        </p:txBody>
      </p:sp>
    </p:spTree>
    <p:extLst>
      <p:ext uri="{BB962C8B-B14F-4D97-AF65-F5344CB8AC3E}">
        <p14:creationId xmlns:p14="http://schemas.microsoft.com/office/powerpoint/2010/main" val="31094486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BDA93C-D30D-4F09-987C-16D8EEEC7069}" type="slidenum">
              <a:rPr lang="en-US" smtClean="0"/>
              <a:t>18</a:t>
            </a:fld>
            <a:endParaRPr lang="en-US"/>
          </a:p>
        </p:txBody>
      </p:sp>
    </p:spTree>
    <p:extLst>
      <p:ext uri="{BB962C8B-B14F-4D97-AF65-F5344CB8AC3E}">
        <p14:creationId xmlns:p14="http://schemas.microsoft.com/office/powerpoint/2010/main" val="4479699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BDA93C-D30D-4F09-987C-16D8EEEC7069}" type="slidenum">
              <a:rPr lang="en-US" smtClean="0"/>
              <a:t>19</a:t>
            </a:fld>
            <a:endParaRPr lang="en-US"/>
          </a:p>
        </p:txBody>
      </p:sp>
    </p:spTree>
    <p:extLst>
      <p:ext uri="{BB962C8B-B14F-4D97-AF65-F5344CB8AC3E}">
        <p14:creationId xmlns:p14="http://schemas.microsoft.com/office/powerpoint/2010/main" val="15844403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775E80-4121-EFB2-4F82-95275853A4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1DBF88-ED6D-270A-F341-DD0B0D3C8F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E7C7E1-564F-7398-C089-BD86E336D293}"/>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E5E4C7F6-4DA4-981C-2586-F73D534521E2}"/>
              </a:ext>
            </a:extLst>
          </p:cNvPr>
          <p:cNvSpPr>
            <a:spLocks noGrp="1"/>
          </p:cNvSpPr>
          <p:nvPr>
            <p:ph type="sldNum" sz="quarter" idx="5"/>
          </p:nvPr>
        </p:nvSpPr>
        <p:spPr/>
        <p:txBody>
          <a:bodyPr/>
          <a:lstStyle/>
          <a:p>
            <a:fld id="{FDBDA93C-D30D-4F09-987C-16D8EEEC7069}" type="slidenum">
              <a:rPr lang="en-US" smtClean="0"/>
              <a:t>20</a:t>
            </a:fld>
            <a:endParaRPr lang="en-US"/>
          </a:p>
        </p:txBody>
      </p:sp>
    </p:spTree>
    <p:extLst>
      <p:ext uri="{BB962C8B-B14F-4D97-AF65-F5344CB8AC3E}">
        <p14:creationId xmlns:p14="http://schemas.microsoft.com/office/powerpoint/2010/main" val="30071788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FDBDA93C-D30D-4F09-987C-16D8EEEC7069}" type="slidenum">
              <a:rPr lang="en-US" smtClean="0"/>
              <a:t>21</a:t>
            </a:fld>
            <a:endParaRPr lang="en-US"/>
          </a:p>
        </p:txBody>
      </p:sp>
    </p:spTree>
    <p:extLst>
      <p:ext uri="{BB962C8B-B14F-4D97-AF65-F5344CB8AC3E}">
        <p14:creationId xmlns:p14="http://schemas.microsoft.com/office/powerpoint/2010/main" val="6484843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FDBDA93C-D30D-4F09-987C-16D8EEEC7069}" type="slidenum">
              <a:rPr lang="en-US" smtClean="0"/>
              <a:t>22</a:t>
            </a:fld>
            <a:endParaRPr lang="en-US"/>
          </a:p>
        </p:txBody>
      </p:sp>
    </p:spTree>
    <p:extLst>
      <p:ext uri="{BB962C8B-B14F-4D97-AF65-F5344CB8AC3E}">
        <p14:creationId xmlns:p14="http://schemas.microsoft.com/office/powerpoint/2010/main" val="19944274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3E2A44-AD96-D595-FA5D-BA872E8576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3B37D9-A99F-9A5B-B4DA-4313A9992E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143444-2F34-47F7-9E79-186053FC5897}"/>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247DA21D-E43C-CE91-F164-4B128711B6CD}"/>
              </a:ext>
            </a:extLst>
          </p:cNvPr>
          <p:cNvSpPr>
            <a:spLocks noGrp="1"/>
          </p:cNvSpPr>
          <p:nvPr>
            <p:ph type="sldNum" sz="quarter" idx="5"/>
          </p:nvPr>
        </p:nvSpPr>
        <p:spPr/>
        <p:txBody>
          <a:bodyPr/>
          <a:lstStyle/>
          <a:p>
            <a:fld id="{FDBDA93C-D30D-4F09-987C-16D8EEEC7069}" type="slidenum">
              <a:rPr lang="en-US" smtClean="0"/>
              <a:t>23</a:t>
            </a:fld>
            <a:endParaRPr lang="en-US"/>
          </a:p>
        </p:txBody>
      </p:sp>
    </p:spTree>
    <p:extLst>
      <p:ext uri="{BB962C8B-B14F-4D97-AF65-F5344CB8AC3E}">
        <p14:creationId xmlns:p14="http://schemas.microsoft.com/office/powerpoint/2010/main" val="12170199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C3C116A-EDD4-437F-BD2B-3C7B944A84C0}" type="slidenum">
              <a:rPr lang="en-CA" smtClean="0"/>
              <a:pPr/>
              <a:t>24</a:t>
            </a:fld>
            <a:endParaRPr lang="en-CA"/>
          </a:p>
        </p:txBody>
      </p:sp>
    </p:spTree>
    <p:extLst>
      <p:ext uri="{BB962C8B-B14F-4D97-AF65-F5344CB8AC3E}">
        <p14:creationId xmlns:p14="http://schemas.microsoft.com/office/powerpoint/2010/main" val="33635409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BDA93C-D30D-4F09-987C-16D8EEEC7069}" type="slidenum">
              <a:rPr lang="en-US" smtClean="0"/>
              <a:t>25</a:t>
            </a:fld>
            <a:endParaRPr lang="en-US"/>
          </a:p>
        </p:txBody>
      </p:sp>
    </p:spTree>
    <p:extLst>
      <p:ext uri="{BB962C8B-B14F-4D97-AF65-F5344CB8AC3E}">
        <p14:creationId xmlns:p14="http://schemas.microsoft.com/office/powerpoint/2010/main" val="7384192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76F9B2-0951-3C04-3C58-3CC669F5DC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D7F722-F9DF-EA81-6933-090A92E49E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72F670-A8DD-F00E-1BDB-FD1D282C077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EA88224-98EC-1C32-3351-3BDEBBC113D9}"/>
              </a:ext>
            </a:extLst>
          </p:cNvPr>
          <p:cNvSpPr>
            <a:spLocks noGrp="1"/>
          </p:cNvSpPr>
          <p:nvPr>
            <p:ph type="sldNum" sz="quarter" idx="5"/>
          </p:nvPr>
        </p:nvSpPr>
        <p:spPr/>
        <p:txBody>
          <a:bodyPr/>
          <a:lstStyle/>
          <a:p>
            <a:fld id="{FDBDA93C-D30D-4F09-987C-16D8EEEC7069}" type="slidenum">
              <a:rPr lang="en-US" smtClean="0"/>
              <a:t>26</a:t>
            </a:fld>
            <a:endParaRPr lang="en-US"/>
          </a:p>
        </p:txBody>
      </p:sp>
    </p:spTree>
    <p:extLst>
      <p:ext uri="{BB962C8B-B14F-4D97-AF65-F5344CB8AC3E}">
        <p14:creationId xmlns:p14="http://schemas.microsoft.com/office/powerpoint/2010/main" val="360687161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6A08C4-F68F-7EF5-4B75-3CA7D4C577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17753D-37C2-88B1-8C4B-6F1B942E45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9DEDC7-BA88-18DE-5DDD-67D5E9CB076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CA4BE8C-0A8B-D74D-1891-0AA21446F068}"/>
              </a:ext>
            </a:extLst>
          </p:cNvPr>
          <p:cNvSpPr>
            <a:spLocks noGrp="1"/>
          </p:cNvSpPr>
          <p:nvPr>
            <p:ph type="sldNum" sz="quarter" idx="10"/>
          </p:nvPr>
        </p:nvSpPr>
        <p:spPr/>
        <p:txBody>
          <a:bodyPr/>
          <a:lstStyle/>
          <a:p>
            <a:fld id="{DC3C116A-EDD4-437F-BD2B-3C7B944A84C0}" type="slidenum">
              <a:rPr lang="en-CA" smtClean="0"/>
              <a:pPr/>
              <a:t>27</a:t>
            </a:fld>
            <a:endParaRPr lang="en-CA"/>
          </a:p>
        </p:txBody>
      </p:sp>
    </p:spTree>
    <p:extLst>
      <p:ext uri="{BB962C8B-B14F-4D97-AF65-F5344CB8AC3E}">
        <p14:creationId xmlns:p14="http://schemas.microsoft.com/office/powerpoint/2010/main" val="388727903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C3C116A-EDD4-437F-BD2B-3C7B944A84C0}" type="slidenum">
              <a:rPr lang="en-CA" smtClean="0"/>
              <a:pPr/>
              <a:t>28</a:t>
            </a:fld>
            <a:endParaRPr lang="en-CA"/>
          </a:p>
        </p:txBody>
      </p:sp>
    </p:spTree>
    <p:extLst>
      <p:ext uri="{BB962C8B-B14F-4D97-AF65-F5344CB8AC3E}">
        <p14:creationId xmlns:p14="http://schemas.microsoft.com/office/powerpoint/2010/main" val="17645747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BDA93C-D30D-4F09-987C-16D8EEEC7069}" type="slidenum">
              <a:rPr lang="en-US" smtClean="0"/>
              <a:t>29</a:t>
            </a:fld>
            <a:endParaRPr lang="en-US"/>
          </a:p>
        </p:txBody>
      </p:sp>
    </p:spTree>
    <p:extLst>
      <p:ext uri="{BB962C8B-B14F-4D97-AF65-F5344CB8AC3E}">
        <p14:creationId xmlns:p14="http://schemas.microsoft.com/office/powerpoint/2010/main" val="38290477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sv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svg"/></Relationships>
</file>

<file path=ppt/slideLayouts/_rels/slideLayout1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svg"/></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sv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36DA9-BD05-B62F-42D9-5A44B65FC0F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6E5754B-4BD6-54AD-2B50-F3A8D6AD374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1798508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F8B61-1A2B-EE7E-3E93-CEDE4C9B53FB}"/>
              </a:ext>
            </a:extLst>
          </p:cNvPr>
          <p:cNvSpPr>
            <a:spLocks noGrp="1"/>
          </p:cNvSpPr>
          <p:nvPr>
            <p:ph type="title" hasCustomPrompt="1"/>
          </p:nvPr>
        </p:nvSpPr>
        <p:spPr/>
        <p:txBody>
          <a:bodyPr>
            <a:normAutofit/>
          </a:bodyPr>
          <a:lstStyle>
            <a:lvl1pPr>
              <a:defRPr sz="4000">
                <a:solidFill>
                  <a:srgbClr val="404B85"/>
                </a:solidFill>
                <a:latin typeface="Corbel" panose="020B0503020204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4E3FB62A-6D7D-543B-A5CC-24D770A43675}"/>
              </a:ext>
            </a:extLst>
          </p:cNvPr>
          <p:cNvSpPr>
            <a:spLocks noGrp="1"/>
          </p:cNvSpPr>
          <p:nvPr>
            <p:ph idx="1"/>
          </p:nvPr>
        </p:nvSpPr>
        <p:spPr/>
        <p:txBody>
          <a:bodyPr/>
          <a:lstStyle>
            <a:lvl1pPr>
              <a:defRPr>
                <a:solidFill>
                  <a:srgbClr val="404B85"/>
                </a:solidFill>
                <a:latin typeface="Corbel" panose="020B0503020204020204" pitchFamily="34" charset="0"/>
              </a:defRPr>
            </a:lvl1pPr>
            <a:lvl2pPr>
              <a:defRPr>
                <a:solidFill>
                  <a:srgbClr val="404B85"/>
                </a:solidFill>
                <a:latin typeface="Corbel" panose="020B0503020204020204" pitchFamily="34" charset="0"/>
              </a:defRPr>
            </a:lvl2pPr>
            <a:lvl3pPr>
              <a:defRPr>
                <a:solidFill>
                  <a:srgbClr val="404B85"/>
                </a:solidFill>
                <a:latin typeface="Corbel" panose="020B0503020204020204" pitchFamily="34" charset="0"/>
              </a:defRPr>
            </a:lvl3pPr>
            <a:lvl4pPr>
              <a:defRPr>
                <a:solidFill>
                  <a:srgbClr val="404B85"/>
                </a:solidFill>
                <a:latin typeface="Corbel" panose="020B0503020204020204" pitchFamily="34" charset="0"/>
              </a:defRPr>
            </a:lvl4pPr>
            <a:lvl5pPr>
              <a:defRPr>
                <a:solidFill>
                  <a:srgbClr val="404B85"/>
                </a:solidFill>
                <a:latin typeface="Corbel" panose="020B0503020204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2196F435-D0F7-EAD8-F953-E76DC6E7A812}"/>
              </a:ext>
            </a:extLst>
          </p:cNvPr>
          <p:cNvSpPr>
            <a:spLocks noGrp="1"/>
          </p:cNvSpPr>
          <p:nvPr>
            <p:ph type="dt" sz="half" idx="10"/>
          </p:nvPr>
        </p:nvSpPr>
        <p:spPr>
          <a:xfrm>
            <a:off x="838200" y="6356351"/>
            <a:ext cx="2743200" cy="365125"/>
          </a:xfrm>
          <a:prstGeom prst="rect">
            <a:avLst/>
          </a:prstGeom>
        </p:spPr>
        <p:txBody>
          <a:bodyPr/>
          <a:lstStyle/>
          <a:p>
            <a:fld id="{9525DEC0-F49E-456A-9F46-2731B7DB08EB}" type="datetimeFigureOut">
              <a:rPr lang="en-US" smtClean="0"/>
              <a:t>1/29/2026</a:t>
            </a:fld>
            <a:endParaRPr lang="en-US"/>
          </a:p>
        </p:txBody>
      </p:sp>
      <p:sp>
        <p:nvSpPr>
          <p:cNvPr id="5" name="Footer Placeholder 4">
            <a:extLst>
              <a:ext uri="{FF2B5EF4-FFF2-40B4-BE49-F238E27FC236}">
                <a16:creationId xmlns:a16="http://schemas.microsoft.com/office/drawing/2014/main" id="{DD693DA0-D3F1-EC1D-62A2-D7AACD5F0C40}"/>
              </a:ext>
            </a:extLst>
          </p:cNvPr>
          <p:cNvSpPr>
            <a:spLocks noGrp="1"/>
          </p:cNvSpPr>
          <p:nvPr>
            <p:ph type="ftr" sz="quarter" idx="11"/>
          </p:nvPr>
        </p:nvSpPr>
        <p:spPr>
          <a:xfrm>
            <a:off x="4038600" y="6356351"/>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1DE00438-F585-231D-0398-231EB8D9CB38}"/>
              </a:ext>
            </a:extLst>
          </p:cNvPr>
          <p:cNvSpPr>
            <a:spLocks noGrp="1"/>
          </p:cNvSpPr>
          <p:nvPr>
            <p:ph type="sldNum" sz="quarter" idx="12"/>
          </p:nvPr>
        </p:nvSpPr>
        <p:spPr>
          <a:xfrm>
            <a:off x="8610600" y="6356351"/>
            <a:ext cx="2743200" cy="365125"/>
          </a:xfrm>
          <a:prstGeom prst="rect">
            <a:avLst/>
          </a:prstGeom>
        </p:spPr>
        <p:txBody>
          <a:bodyPr/>
          <a:lstStyle/>
          <a:p>
            <a:fld id="{33974784-1C7C-42F9-9523-712009138553}" type="slidenum">
              <a:rPr lang="en-US" smtClean="0"/>
              <a:t>‹#›</a:t>
            </a:fld>
            <a:endParaRPr lang="en-US"/>
          </a:p>
        </p:txBody>
      </p:sp>
      <p:pic>
        <p:nvPicPr>
          <p:cNvPr id="11" name="Graphic 10" descr="Apple with solid fill">
            <a:extLst>
              <a:ext uri="{FF2B5EF4-FFF2-40B4-BE49-F238E27FC236}">
                <a16:creationId xmlns:a16="http://schemas.microsoft.com/office/drawing/2014/main" id="{5D319662-FFE0-4E89-FD6F-51F64F393CBB}"/>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351647" y="6176963"/>
            <a:ext cx="910795" cy="683096"/>
          </a:xfrm>
          <a:prstGeom prst="rect">
            <a:avLst/>
          </a:prstGeom>
        </p:spPr>
      </p:pic>
      <p:pic>
        <p:nvPicPr>
          <p:cNvPr id="13" name="Graphic 12" descr="Cherries with solid fill">
            <a:extLst>
              <a:ext uri="{FF2B5EF4-FFF2-40B4-BE49-F238E27FC236}">
                <a16:creationId xmlns:a16="http://schemas.microsoft.com/office/drawing/2014/main" id="{2FC701C7-A974-39D7-2783-7A6A85FDAE26}"/>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827204" y="6311900"/>
            <a:ext cx="769517" cy="577138"/>
          </a:xfrm>
          <a:prstGeom prst="rect">
            <a:avLst/>
          </a:prstGeom>
        </p:spPr>
      </p:pic>
      <p:pic>
        <p:nvPicPr>
          <p:cNvPr id="15" name="Graphic 14" descr="Eggplant with solid fill">
            <a:extLst>
              <a:ext uri="{FF2B5EF4-FFF2-40B4-BE49-F238E27FC236}">
                <a16:creationId xmlns:a16="http://schemas.microsoft.com/office/drawing/2014/main" id="{1E670CBB-B5A5-6E29-F77A-FF3B81A7392A}"/>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587635" y="6232090"/>
            <a:ext cx="843301" cy="632476"/>
          </a:xfrm>
          <a:prstGeom prst="rect">
            <a:avLst/>
          </a:prstGeom>
        </p:spPr>
      </p:pic>
      <p:pic>
        <p:nvPicPr>
          <p:cNvPr id="17" name="Graphic 16" descr="Corn with solid fill">
            <a:extLst>
              <a:ext uri="{FF2B5EF4-FFF2-40B4-BE49-F238E27FC236}">
                <a16:creationId xmlns:a16="http://schemas.microsoft.com/office/drawing/2014/main" id="{D3C139D5-42BE-0370-75BF-2EC71C38BFD4}"/>
              </a:ext>
            </a:extLst>
          </p:cNvPr>
          <p:cNvPicPr>
            <a:picLocks noChangeAspect="1"/>
          </p:cNvPicPr>
          <p:nvPr userDrawn="1"/>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1381547" y="5565910"/>
            <a:ext cx="835715" cy="626786"/>
          </a:xfrm>
          <a:prstGeom prst="rect">
            <a:avLst/>
          </a:prstGeom>
        </p:spPr>
      </p:pic>
    </p:spTree>
    <p:extLst>
      <p:ext uri="{BB962C8B-B14F-4D97-AF65-F5344CB8AC3E}">
        <p14:creationId xmlns:p14="http://schemas.microsoft.com/office/powerpoint/2010/main" val="33524389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F22D3-CD30-4273-9B66-8FD876DFF43C}"/>
              </a:ext>
            </a:extLst>
          </p:cNvPr>
          <p:cNvSpPr>
            <a:spLocks noGrp="1"/>
          </p:cNvSpPr>
          <p:nvPr>
            <p:ph type="title"/>
          </p:nvPr>
        </p:nvSpPr>
        <p:spPr>
          <a:xfrm>
            <a:off x="831851" y="1709739"/>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7AE68B7-E834-E6E8-195A-3D141FF28111}"/>
              </a:ext>
            </a:extLst>
          </p:cNvPr>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3E4A636-BAA2-8826-D72B-8AFFED57C104}"/>
              </a:ext>
            </a:extLst>
          </p:cNvPr>
          <p:cNvSpPr>
            <a:spLocks noGrp="1"/>
          </p:cNvSpPr>
          <p:nvPr>
            <p:ph type="dt" sz="half" idx="10"/>
          </p:nvPr>
        </p:nvSpPr>
        <p:spPr>
          <a:xfrm>
            <a:off x="838200" y="6356351"/>
            <a:ext cx="2743200" cy="365125"/>
          </a:xfrm>
          <a:prstGeom prst="rect">
            <a:avLst/>
          </a:prstGeom>
        </p:spPr>
        <p:txBody>
          <a:bodyPr/>
          <a:lstStyle/>
          <a:p>
            <a:fld id="{9525DEC0-F49E-456A-9F46-2731B7DB08EB}" type="datetimeFigureOut">
              <a:rPr lang="en-US" smtClean="0"/>
              <a:t>1/29/2026</a:t>
            </a:fld>
            <a:endParaRPr lang="en-US"/>
          </a:p>
        </p:txBody>
      </p:sp>
      <p:sp>
        <p:nvSpPr>
          <p:cNvPr id="5" name="Footer Placeholder 4">
            <a:extLst>
              <a:ext uri="{FF2B5EF4-FFF2-40B4-BE49-F238E27FC236}">
                <a16:creationId xmlns:a16="http://schemas.microsoft.com/office/drawing/2014/main" id="{776E9FF5-444D-1F46-A031-B5595790E13F}"/>
              </a:ext>
            </a:extLst>
          </p:cNvPr>
          <p:cNvSpPr>
            <a:spLocks noGrp="1"/>
          </p:cNvSpPr>
          <p:nvPr>
            <p:ph type="ftr" sz="quarter" idx="11"/>
          </p:nvPr>
        </p:nvSpPr>
        <p:spPr>
          <a:xfrm>
            <a:off x="4038600" y="6356351"/>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43F8F38D-271C-8E57-2676-F575CC11152C}"/>
              </a:ext>
            </a:extLst>
          </p:cNvPr>
          <p:cNvSpPr>
            <a:spLocks noGrp="1"/>
          </p:cNvSpPr>
          <p:nvPr>
            <p:ph type="sldNum" sz="quarter" idx="12"/>
          </p:nvPr>
        </p:nvSpPr>
        <p:spPr>
          <a:xfrm>
            <a:off x="8610600" y="6356351"/>
            <a:ext cx="2743200" cy="365125"/>
          </a:xfrm>
          <a:prstGeom prst="rect">
            <a:avLst/>
          </a:prstGeom>
        </p:spPr>
        <p:txBody>
          <a:bodyPr/>
          <a:lstStyle/>
          <a:p>
            <a:fld id="{33974784-1C7C-42F9-9523-712009138553}" type="slidenum">
              <a:rPr lang="en-US" smtClean="0"/>
              <a:t>‹#›</a:t>
            </a:fld>
            <a:endParaRPr lang="en-US"/>
          </a:p>
        </p:txBody>
      </p:sp>
    </p:spTree>
    <p:extLst>
      <p:ext uri="{BB962C8B-B14F-4D97-AF65-F5344CB8AC3E}">
        <p14:creationId xmlns:p14="http://schemas.microsoft.com/office/powerpoint/2010/main" val="36283976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99262-1390-7CC7-30E4-83BBAE55C91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DF9F87-3E0E-5990-9CC9-C80CEFBB052B}"/>
              </a:ext>
            </a:extLst>
          </p:cNvPr>
          <p:cNvSpPr>
            <a:spLocks noGrp="1"/>
          </p:cNvSpPr>
          <p:nvPr>
            <p:ph sz="half" idx="1"/>
          </p:nvPr>
        </p:nvSpPr>
        <p:spPr>
          <a:xfrm>
            <a:off x="838200" y="1825625"/>
            <a:ext cx="515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CC73C55-E7C4-34AA-CBDF-F3850D7CD2DF}"/>
              </a:ext>
            </a:extLst>
          </p:cNvPr>
          <p:cNvSpPr>
            <a:spLocks noGrp="1"/>
          </p:cNvSpPr>
          <p:nvPr>
            <p:ph sz="half" idx="2"/>
          </p:nvPr>
        </p:nvSpPr>
        <p:spPr>
          <a:xfrm>
            <a:off x="6197600" y="1825625"/>
            <a:ext cx="515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E447659-7B68-FE4D-5956-AB2DC09A0016}"/>
              </a:ext>
            </a:extLst>
          </p:cNvPr>
          <p:cNvSpPr>
            <a:spLocks noGrp="1"/>
          </p:cNvSpPr>
          <p:nvPr>
            <p:ph type="dt" sz="half" idx="10"/>
          </p:nvPr>
        </p:nvSpPr>
        <p:spPr>
          <a:xfrm>
            <a:off x="838200" y="6356351"/>
            <a:ext cx="2743200" cy="365125"/>
          </a:xfrm>
          <a:prstGeom prst="rect">
            <a:avLst/>
          </a:prstGeom>
        </p:spPr>
        <p:txBody>
          <a:bodyPr/>
          <a:lstStyle/>
          <a:p>
            <a:fld id="{9525DEC0-F49E-456A-9F46-2731B7DB08EB}" type="datetimeFigureOut">
              <a:rPr lang="en-US" smtClean="0"/>
              <a:t>1/29/2026</a:t>
            </a:fld>
            <a:endParaRPr lang="en-US"/>
          </a:p>
        </p:txBody>
      </p:sp>
      <p:sp>
        <p:nvSpPr>
          <p:cNvPr id="6" name="Footer Placeholder 5">
            <a:extLst>
              <a:ext uri="{FF2B5EF4-FFF2-40B4-BE49-F238E27FC236}">
                <a16:creationId xmlns:a16="http://schemas.microsoft.com/office/drawing/2014/main" id="{847A234D-E35D-5321-8409-1BA2E52F1D27}"/>
              </a:ext>
            </a:extLst>
          </p:cNvPr>
          <p:cNvSpPr>
            <a:spLocks noGrp="1"/>
          </p:cNvSpPr>
          <p:nvPr>
            <p:ph type="ftr" sz="quarter" idx="11"/>
          </p:nvPr>
        </p:nvSpPr>
        <p:spPr>
          <a:xfrm>
            <a:off x="4038600" y="6356351"/>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D070C03D-CB0C-3D8E-9BA0-7DF07396F759}"/>
              </a:ext>
            </a:extLst>
          </p:cNvPr>
          <p:cNvSpPr>
            <a:spLocks noGrp="1"/>
          </p:cNvSpPr>
          <p:nvPr>
            <p:ph type="sldNum" sz="quarter" idx="12"/>
          </p:nvPr>
        </p:nvSpPr>
        <p:spPr>
          <a:xfrm>
            <a:off x="8610600" y="6356351"/>
            <a:ext cx="2743200" cy="365125"/>
          </a:xfrm>
          <a:prstGeom prst="rect">
            <a:avLst/>
          </a:prstGeom>
        </p:spPr>
        <p:txBody>
          <a:bodyPr/>
          <a:lstStyle/>
          <a:p>
            <a:fld id="{33974784-1C7C-42F9-9523-712009138553}" type="slidenum">
              <a:rPr lang="en-US" smtClean="0"/>
              <a:t>‹#›</a:t>
            </a:fld>
            <a:endParaRPr lang="en-US"/>
          </a:p>
        </p:txBody>
      </p:sp>
    </p:spTree>
    <p:extLst>
      <p:ext uri="{BB962C8B-B14F-4D97-AF65-F5344CB8AC3E}">
        <p14:creationId xmlns:p14="http://schemas.microsoft.com/office/powerpoint/2010/main" val="40784579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F4A38-4FC2-322D-0EC1-63C9FE57FEBF}"/>
              </a:ext>
            </a:extLst>
          </p:cNvPr>
          <p:cNvSpPr>
            <a:spLocks noGrp="1"/>
          </p:cNvSpPr>
          <p:nvPr>
            <p:ph type="title"/>
          </p:nvPr>
        </p:nvSpPr>
        <p:spPr>
          <a:xfrm>
            <a:off x="840317" y="365126"/>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EB72F07-A783-3451-8B90-81CC365E1342}"/>
              </a:ext>
            </a:extLst>
          </p:cNvPr>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82336AF-88A1-41DD-9CE6-AE60E69F30E5}"/>
              </a:ext>
            </a:extLst>
          </p:cNvPr>
          <p:cNvSpPr>
            <a:spLocks noGrp="1"/>
          </p:cNvSpPr>
          <p:nvPr>
            <p:ph sz="half" idx="2"/>
          </p:nvPr>
        </p:nvSpPr>
        <p:spPr>
          <a:xfrm>
            <a:off x="840318" y="2505075"/>
            <a:ext cx="51583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939483F-3034-7FA2-A8C5-C8BCC07ED41A}"/>
              </a:ext>
            </a:extLst>
          </p:cNvPr>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F8BFDE1-E833-A4AE-2F19-7D4FA13646A2}"/>
              </a:ext>
            </a:extLst>
          </p:cNvPr>
          <p:cNvSpPr>
            <a:spLocks noGrp="1"/>
          </p:cNvSpPr>
          <p:nvPr>
            <p:ph sz="quarter" idx="4"/>
          </p:nvPr>
        </p:nvSpPr>
        <p:spPr>
          <a:xfrm>
            <a:off x="6172200" y="2505075"/>
            <a:ext cx="518371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B2E231F-8250-6371-D95F-A13385A41124}"/>
              </a:ext>
            </a:extLst>
          </p:cNvPr>
          <p:cNvSpPr>
            <a:spLocks noGrp="1"/>
          </p:cNvSpPr>
          <p:nvPr>
            <p:ph type="dt" sz="half" idx="10"/>
          </p:nvPr>
        </p:nvSpPr>
        <p:spPr>
          <a:xfrm>
            <a:off x="838200" y="6356351"/>
            <a:ext cx="2743200" cy="365125"/>
          </a:xfrm>
          <a:prstGeom prst="rect">
            <a:avLst/>
          </a:prstGeom>
        </p:spPr>
        <p:txBody>
          <a:bodyPr/>
          <a:lstStyle/>
          <a:p>
            <a:fld id="{9525DEC0-F49E-456A-9F46-2731B7DB08EB}" type="datetimeFigureOut">
              <a:rPr lang="en-US" smtClean="0"/>
              <a:t>1/29/2026</a:t>
            </a:fld>
            <a:endParaRPr lang="en-US"/>
          </a:p>
        </p:txBody>
      </p:sp>
      <p:sp>
        <p:nvSpPr>
          <p:cNvPr id="8" name="Footer Placeholder 7">
            <a:extLst>
              <a:ext uri="{FF2B5EF4-FFF2-40B4-BE49-F238E27FC236}">
                <a16:creationId xmlns:a16="http://schemas.microsoft.com/office/drawing/2014/main" id="{62E6714F-1CD6-3B1F-CB0F-3B54FC955F9E}"/>
              </a:ext>
            </a:extLst>
          </p:cNvPr>
          <p:cNvSpPr>
            <a:spLocks noGrp="1"/>
          </p:cNvSpPr>
          <p:nvPr>
            <p:ph type="ftr" sz="quarter" idx="11"/>
          </p:nvPr>
        </p:nvSpPr>
        <p:spPr>
          <a:xfrm>
            <a:off x="4038600" y="6356351"/>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70480C2E-4AE4-271A-9A3E-4E289FBE368E}"/>
              </a:ext>
            </a:extLst>
          </p:cNvPr>
          <p:cNvSpPr>
            <a:spLocks noGrp="1"/>
          </p:cNvSpPr>
          <p:nvPr>
            <p:ph type="sldNum" sz="quarter" idx="12"/>
          </p:nvPr>
        </p:nvSpPr>
        <p:spPr>
          <a:xfrm>
            <a:off x="8610600" y="6356351"/>
            <a:ext cx="2743200" cy="365125"/>
          </a:xfrm>
          <a:prstGeom prst="rect">
            <a:avLst/>
          </a:prstGeom>
        </p:spPr>
        <p:txBody>
          <a:bodyPr/>
          <a:lstStyle/>
          <a:p>
            <a:fld id="{33974784-1C7C-42F9-9523-712009138553}" type="slidenum">
              <a:rPr lang="en-US" smtClean="0"/>
              <a:t>‹#›</a:t>
            </a:fld>
            <a:endParaRPr lang="en-US"/>
          </a:p>
        </p:txBody>
      </p:sp>
    </p:spTree>
    <p:extLst>
      <p:ext uri="{BB962C8B-B14F-4D97-AF65-F5344CB8AC3E}">
        <p14:creationId xmlns:p14="http://schemas.microsoft.com/office/powerpoint/2010/main" val="9890259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CACBF-3769-443F-A063-5C3898770A3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A21D4CD-7294-118F-AFC0-3B8672195840}"/>
              </a:ext>
            </a:extLst>
          </p:cNvPr>
          <p:cNvSpPr>
            <a:spLocks noGrp="1"/>
          </p:cNvSpPr>
          <p:nvPr>
            <p:ph type="dt" sz="half" idx="10"/>
          </p:nvPr>
        </p:nvSpPr>
        <p:spPr>
          <a:xfrm>
            <a:off x="838200" y="6356351"/>
            <a:ext cx="2743200" cy="365125"/>
          </a:xfrm>
          <a:prstGeom prst="rect">
            <a:avLst/>
          </a:prstGeom>
        </p:spPr>
        <p:txBody>
          <a:bodyPr/>
          <a:lstStyle/>
          <a:p>
            <a:fld id="{9525DEC0-F49E-456A-9F46-2731B7DB08EB}" type="datetimeFigureOut">
              <a:rPr lang="en-US" smtClean="0"/>
              <a:t>1/29/2026</a:t>
            </a:fld>
            <a:endParaRPr lang="en-US"/>
          </a:p>
        </p:txBody>
      </p:sp>
      <p:sp>
        <p:nvSpPr>
          <p:cNvPr id="4" name="Footer Placeholder 3">
            <a:extLst>
              <a:ext uri="{FF2B5EF4-FFF2-40B4-BE49-F238E27FC236}">
                <a16:creationId xmlns:a16="http://schemas.microsoft.com/office/drawing/2014/main" id="{5F2F62AB-64B7-DCF7-AAC4-551D5E5CE7E5}"/>
              </a:ext>
            </a:extLst>
          </p:cNvPr>
          <p:cNvSpPr>
            <a:spLocks noGrp="1"/>
          </p:cNvSpPr>
          <p:nvPr>
            <p:ph type="ftr" sz="quarter" idx="11"/>
          </p:nvPr>
        </p:nvSpPr>
        <p:spPr>
          <a:xfrm>
            <a:off x="4038600" y="6356351"/>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39768A4E-C5E4-77C0-714B-4AAFDBBA5E25}"/>
              </a:ext>
            </a:extLst>
          </p:cNvPr>
          <p:cNvSpPr>
            <a:spLocks noGrp="1"/>
          </p:cNvSpPr>
          <p:nvPr>
            <p:ph type="sldNum" sz="quarter" idx="12"/>
          </p:nvPr>
        </p:nvSpPr>
        <p:spPr>
          <a:xfrm>
            <a:off x="8610600" y="6356351"/>
            <a:ext cx="2743200" cy="365125"/>
          </a:xfrm>
          <a:prstGeom prst="rect">
            <a:avLst/>
          </a:prstGeom>
        </p:spPr>
        <p:txBody>
          <a:bodyPr/>
          <a:lstStyle/>
          <a:p>
            <a:fld id="{33974784-1C7C-42F9-9523-712009138553}" type="slidenum">
              <a:rPr lang="en-US" smtClean="0"/>
              <a:t>‹#›</a:t>
            </a:fld>
            <a:endParaRPr lang="en-US"/>
          </a:p>
        </p:txBody>
      </p:sp>
    </p:spTree>
    <p:extLst>
      <p:ext uri="{BB962C8B-B14F-4D97-AF65-F5344CB8AC3E}">
        <p14:creationId xmlns:p14="http://schemas.microsoft.com/office/powerpoint/2010/main" val="2080315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00A1614-06EF-3306-FA5C-9248102A76DF}"/>
              </a:ext>
            </a:extLst>
          </p:cNvPr>
          <p:cNvSpPr>
            <a:spLocks noGrp="1"/>
          </p:cNvSpPr>
          <p:nvPr>
            <p:ph type="dt" sz="half" idx="10"/>
          </p:nvPr>
        </p:nvSpPr>
        <p:spPr>
          <a:xfrm>
            <a:off x="838200" y="6356351"/>
            <a:ext cx="2743200" cy="365125"/>
          </a:xfrm>
          <a:prstGeom prst="rect">
            <a:avLst/>
          </a:prstGeom>
        </p:spPr>
        <p:txBody>
          <a:bodyPr/>
          <a:lstStyle/>
          <a:p>
            <a:fld id="{9525DEC0-F49E-456A-9F46-2731B7DB08EB}" type="datetimeFigureOut">
              <a:rPr lang="en-US" smtClean="0"/>
              <a:t>1/29/2026</a:t>
            </a:fld>
            <a:endParaRPr lang="en-US"/>
          </a:p>
        </p:txBody>
      </p:sp>
      <p:sp>
        <p:nvSpPr>
          <p:cNvPr id="3" name="Footer Placeholder 2">
            <a:extLst>
              <a:ext uri="{FF2B5EF4-FFF2-40B4-BE49-F238E27FC236}">
                <a16:creationId xmlns:a16="http://schemas.microsoft.com/office/drawing/2014/main" id="{18E7B28A-DD8B-F30B-80FB-E9488D88B3A2}"/>
              </a:ext>
            </a:extLst>
          </p:cNvPr>
          <p:cNvSpPr>
            <a:spLocks noGrp="1"/>
          </p:cNvSpPr>
          <p:nvPr>
            <p:ph type="ftr" sz="quarter" idx="11"/>
          </p:nvPr>
        </p:nvSpPr>
        <p:spPr>
          <a:xfrm>
            <a:off x="4038600" y="6356351"/>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15A8C0AB-1E03-8251-FC16-5C7145F21D2A}"/>
              </a:ext>
            </a:extLst>
          </p:cNvPr>
          <p:cNvSpPr>
            <a:spLocks noGrp="1"/>
          </p:cNvSpPr>
          <p:nvPr>
            <p:ph type="sldNum" sz="quarter" idx="12"/>
          </p:nvPr>
        </p:nvSpPr>
        <p:spPr>
          <a:xfrm>
            <a:off x="8610600" y="6356351"/>
            <a:ext cx="2743200" cy="365125"/>
          </a:xfrm>
          <a:prstGeom prst="rect">
            <a:avLst/>
          </a:prstGeom>
        </p:spPr>
        <p:txBody>
          <a:bodyPr/>
          <a:lstStyle/>
          <a:p>
            <a:fld id="{33974784-1C7C-42F9-9523-712009138553}" type="slidenum">
              <a:rPr lang="en-US" smtClean="0"/>
              <a:t>‹#›</a:t>
            </a:fld>
            <a:endParaRPr lang="en-US"/>
          </a:p>
        </p:txBody>
      </p:sp>
    </p:spTree>
    <p:extLst>
      <p:ext uri="{BB962C8B-B14F-4D97-AF65-F5344CB8AC3E}">
        <p14:creationId xmlns:p14="http://schemas.microsoft.com/office/powerpoint/2010/main" val="1905293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944A0-9927-158E-02A5-31D4A4AD1579}"/>
              </a:ext>
            </a:extLst>
          </p:cNvPr>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6D2B466-A7EB-5951-040C-0204CFD35C21}"/>
              </a:ext>
            </a:extLst>
          </p:cNvPr>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2B97C73-B0F8-CEA2-B3F4-886E235B6795}"/>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B413CE5-B7B4-7F4C-4092-64AD519243F2}"/>
              </a:ext>
            </a:extLst>
          </p:cNvPr>
          <p:cNvSpPr>
            <a:spLocks noGrp="1"/>
          </p:cNvSpPr>
          <p:nvPr>
            <p:ph type="dt" sz="half" idx="10"/>
          </p:nvPr>
        </p:nvSpPr>
        <p:spPr>
          <a:xfrm>
            <a:off x="838200" y="6356351"/>
            <a:ext cx="2743200" cy="365125"/>
          </a:xfrm>
          <a:prstGeom prst="rect">
            <a:avLst/>
          </a:prstGeom>
        </p:spPr>
        <p:txBody>
          <a:bodyPr/>
          <a:lstStyle/>
          <a:p>
            <a:fld id="{9525DEC0-F49E-456A-9F46-2731B7DB08EB}" type="datetimeFigureOut">
              <a:rPr lang="en-US" smtClean="0"/>
              <a:t>1/29/2026</a:t>
            </a:fld>
            <a:endParaRPr lang="en-US"/>
          </a:p>
        </p:txBody>
      </p:sp>
      <p:sp>
        <p:nvSpPr>
          <p:cNvPr id="6" name="Footer Placeholder 5">
            <a:extLst>
              <a:ext uri="{FF2B5EF4-FFF2-40B4-BE49-F238E27FC236}">
                <a16:creationId xmlns:a16="http://schemas.microsoft.com/office/drawing/2014/main" id="{D0D3C2EE-5474-5AFE-D69E-0BF8544E4225}"/>
              </a:ext>
            </a:extLst>
          </p:cNvPr>
          <p:cNvSpPr>
            <a:spLocks noGrp="1"/>
          </p:cNvSpPr>
          <p:nvPr>
            <p:ph type="ftr" sz="quarter" idx="11"/>
          </p:nvPr>
        </p:nvSpPr>
        <p:spPr>
          <a:xfrm>
            <a:off x="4038600" y="6356351"/>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705CFCE0-32FC-234D-502E-3B6A99F94FB3}"/>
              </a:ext>
            </a:extLst>
          </p:cNvPr>
          <p:cNvSpPr>
            <a:spLocks noGrp="1"/>
          </p:cNvSpPr>
          <p:nvPr>
            <p:ph type="sldNum" sz="quarter" idx="12"/>
          </p:nvPr>
        </p:nvSpPr>
        <p:spPr>
          <a:xfrm>
            <a:off x="8610600" y="6356351"/>
            <a:ext cx="2743200" cy="365125"/>
          </a:xfrm>
          <a:prstGeom prst="rect">
            <a:avLst/>
          </a:prstGeom>
        </p:spPr>
        <p:txBody>
          <a:bodyPr/>
          <a:lstStyle/>
          <a:p>
            <a:fld id="{33974784-1C7C-42F9-9523-712009138553}" type="slidenum">
              <a:rPr lang="en-US" smtClean="0"/>
              <a:t>‹#›</a:t>
            </a:fld>
            <a:endParaRPr lang="en-US"/>
          </a:p>
        </p:txBody>
      </p:sp>
    </p:spTree>
    <p:extLst>
      <p:ext uri="{BB962C8B-B14F-4D97-AF65-F5344CB8AC3E}">
        <p14:creationId xmlns:p14="http://schemas.microsoft.com/office/powerpoint/2010/main" val="41307066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03243-FC3D-A7FF-4B39-5F798FF5158F}"/>
              </a:ext>
            </a:extLst>
          </p:cNvPr>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2F6BD1F-A741-E92C-5ACC-F2D68E9BA87C}"/>
              </a:ext>
            </a:extLst>
          </p:cNvPr>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0F097AB-3797-76F7-90E9-56DFD626AE61}"/>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1E82357-5F19-4F4C-E6DC-EFA104717FBF}"/>
              </a:ext>
            </a:extLst>
          </p:cNvPr>
          <p:cNvSpPr>
            <a:spLocks noGrp="1"/>
          </p:cNvSpPr>
          <p:nvPr>
            <p:ph type="dt" sz="half" idx="10"/>
          </p:nvPr>
        </p:nvSpPr>
        <p:spPr>
          <a:xfrm>
            <a:off x="838200" y="6356351"/>
            <a:ext cx="2743200" cy="365125"/>
          </a:xfrm>
          <a:prstGeom prst="rect">
            <a:avLst/>
          </a:prstGeom>
        </p:spPr>
        <p:txBody>
          <a:bodyPr/>
          <a:lstStyle/>
          <a:p>
            <a:fld id="{9525DEC0-F49E-456A-9F46-2731B7DB08EB}" type="datetimeFigureOut">
              <a:rPr lang="en-US" smtClean="0"/>
              <a:t>1/29/2026</a:t>
            </a:fld>
            <a:endParaRPr lang="en-US"/>
          </a:p>
        </p:txBody>
      </p:sp>
      <p:sp>
        <p:nvSpPr>
          <p:cNvPr id="6" name="Footer Placeholder 5">
            <a:extLst>
              <a:ext uri="{FF2B5EF4-FFF2-40B4-BE49-F238E27FC236}">
                <a16:creationId xmlns:a16="http://schemas.microsoft.com/office/drawing/2014/main" id="{CBC926A2-62C9-E067-C46A-69DE24E57B1A}"/>
              </a:ext>
            </a:extLst>
          </p:cNvPr>
          <p:cNvSpPr>
            <a:spLocks noGrp="1"/>
          </p:cNvSpPr>
          <p:nvPr>
            <p:ph type="ftr" sz="quarter" idx="11"/>
          </p:nvPr>
        </p:nvSpPr>
        <p:spPr>
          <a:xfrm>
            <a:off x="4038600" y="6356351"/>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0FF96081-B9A5-32BA-9FEC-2A91CFB4E8BB}"/>
              </a:ext>
            </a:extLst>
          </p:cNvPr>
          <p:cNvSpPr>
            <a:spLocks noGrp="1"/>
          </p:cNvSpPr>
          <p:nvPr>
            <p:ph type="sldNum" sz="quarter" idx="12"/>
          </p:nvPr>
        </p:nvSpPr>
        <p:spPr>
          <a:xfrm>
            <a:off x="8610600" y="6356351"/>
            <a:ext cx="2743200" cy="365125"/>
          </a:xfrm>
          <a:prstGeom prst="rect">
            <a:avLst/>
          </a:prstGeom>
        </p:spPr>
        <p:txBody>
          <a:bodyPr/>
          <a:lstStyle/>
          <a:p>
            <a:fld id="{33974784-1C7C-42F9-9523-712009138553}" type="slidenum">
              <a:rPr lang="en-US" smtClean="0"/>
              <a:t>‹#›</a:t>
            </a:fld>
            <a:endParaRPr lang="en-US"/>
          </a:p>
        </p:txBody>
      </p:sp>
    </p:spTree>
    <p:extLst>
      <p:ext uri="{BB962C8B-B14F-4D97-AF65-F5344CB8AC3E}">
        <p14:creationId xmlns:p14="http://schemas.microsoft.com/office/powerpoint/2010/main" val="616483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0DAF2-C36E-F98C-4D66-1A808443F3E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C85A10-BDC5-CBDF-C846-25106823949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E679D99-E023-A7E8-06ED-C858E582F4BD}"/>
              </a:ext>
            </a:extLst>
          </p:cNvPr>
          <p:cNvSpPr>
            <a:spLocks noGrp="1"/>
          </p:cNvSpPr>
          <p:nvPr>
            <p:ph type="dt" sz="half" idx="10"/>
          </p:nvPr>
        </p:nvSpPr>
        <p:spPr>
          <a:xfrm>
            <a:off x="838200" y="6356351"/>
            <a:ext cx="2743200" cy="365125"/>
          </a:xfrm>
          <a:prstGeom prst="rect">
            <a:avLst/>
          </a:prstGeom>
        </p:spPr>
        <p:txBody>
          <a:bodyPr/>
          <a:lstStyle/>
          <a:p>
            <a:fld id="{9525DEC0-F49E-456A-9F46-2731B7DB08EB}" type="datetimeFigureOut">
              <a:rPr lang="en-US" smtClean="0"/>
              <a:t>1/29/2026</a:t>
            </a:fld>
            <a:endParaRPr lang="en-US"/>
          </a:p>
        </p:txBody>
      </p:sp>
      <p:sp>
        <p:nvSpPr>
          <p:cNvPr id="5" name="Footer Placeholder 4">
            <a:extLst>
              <a:ext uri="{FF2B5EF4-FFF2-40B4-BE49-F238E27FC236}">
                <a16:creationId xmlns:a16="http://schemas.microsoft.com/office/drawing/2014/main" id="{8C9EF196-409F-2D6F-9344-4577BBC43F02}"/>
              </a:ext>
            </a:extLst>
          </p:cNvPr>
          <p:cNvSpPr>
            <a:spLocks noGrp="1"/>
          </p:cNvSpPr>
          <p:nvPr>
            <p:ph type="ftr" sz="quarter" idx="11"/>
          </p:nvPr>
        </p:nvSpPr>
        <p:spPr>
          <a:xfrm>
            <a:off x="4038600" y="6356351"/>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0CC6F11B-19EC-72AD-A011-051EAC5627AE}"/>
              </a:ext>
            </a:extLst>
          </p:cNvPr>
          <p:cNvSpPr>
            <a:spLocks noGrp="1"/>
          </p:cNvSpPr>
          <p:nvPr>
            <p:ph type="sldNum" sz="quarter" idx="12"/>
          </p:nvPr>
        </p:nvSpPr>
        <p:spPr>
          <a:xfrm>
            <a:off x="8610600" y="6356351"/>
            <a:ext cx="2743200" cy="365125"/>
          </a:xfrm>
          <a:prstGeom prst="rect">
            <a:avLst/>
          </a:prstGeom>
        </p:spPr>
        <p:txBody>
          <a:bodyPr/>
          <a:lstStyle/>
          <a:p>
            <a:fld id="{33974784-1C7C-42F9-9523-712009138553}" type="slidenum">
              <a:rPr lang="en-US" smtClean="0"/>
              <a:t>‹#›</a:t>
            </a:fld>
            <a:endParaRPr lang="en-US"/>
          </a:p>
        </p:txBody>
      </p:sp>
    </p:spTree>
    <p:extLst>
      <p:ext uri="{BB962C8B-B14F-4D97-AF65-F5344CB8AC3E}">
        <p14:creationId xmlns:p14="http://schemas.microsoft.com/office/powerpoint/2010/main" val="20136714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EABC668-165F-F8DB-5EE2-807BA355CA30}"/>
              </a:ext>
            </a:extLst>
          </p:cNvPr>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8D512AB-1407-4EC7-FF53-8815F021EDBD}"/>
              </a:ext>
            </a:extLst>
          </p:cNvPr>
          <p:cNvSpPr>
            <a:spLocks noGrp="1"/>
          </p:cNvSpPr>
          <p:nvPr>
            <p:ph type="body" orient="vert" idx="1"/>
          </p:nvPr>
        </p:nvSpPr>
        <p:spPr>
          <a:xfrm>
            <a:off x="838201" y="365125"/>
            <a:ext cx="76835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BEFC6D-CDAB-69F0-F9B8-CE2CAC2BF70C}"/>
              </a:ext>
            </a:extLst>
          </p:cNvPr>
          <p:cNvSpPr>
            <a:spLocks noGrp="1"/>
          </p:cNvSpPr>
          <p:nvPr>
            <p:ph type="dt" sz="half" idx="10"/>
          </p:nvPr>
        </p:nvSpPr>
        <p:spPr>
          <a:xfrm>
            <a:off x="838200" y="6356351"/>
            <a:ext cx="2743200" cy="365125"/>
          </a:xfrm>
          <a:prstGeom prst="rect">
            <a:avLst/>
          </a:prstGeom>
        </p:spPr>
        <p:txBody>
          <a:bodyPr/>
          <a:lstStyle/>
          <a:p>
            <a:fld id="{9525DEC0-F49E-456A-9F46-2731B7DB08EB}" type="datetimeFigureOut">
              <a:rPr lang="en-US" smtClean="0"/>
              <a:t>1/29/2026</a:t>
            </a:fld>
            <a:endParaRPr lang="en-US"/>
          </a:p>
        </p:txBody>
      </p:sp>
      <p:sp>
        <p:nvSpPr>
          <p:cNvPr id="5" name="Footer Placeholder 4">
            <a:extLst>
              <a:ext uri="{FF2B5EF4-FFF2-40B4-BE49-F238E27FC236}">
                <a16:creationId xmlns:a16="http://schemas.microsoft.com/office/drawing/2014/main" id="{AE7AA99A-A2CE-3A06-FAF3-FD18742D7A7C}"/>
              </a:ext>
            </a:extLst>
          </p:cNvPr>
          <p:cNvSpPr>
            <a:spLocks noGrp="1"/>
          </p:cNvSpPr>
          <p:nvPr>
            <p:ph type="ftr" sz="quarter" idx="11"/>
          </p:nvPr>
        </p:nvSpPr>
        <p:spPr>
          <a:xfrm>
            <a:off x="4038600" y="6356351"/>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8609F0B6-756A-3B40-1859-01E3FD235C0B}"/>
              </a:ext>
            </a:extLst>
          </p:cNvPr>
          <p:cNvSpPr>
            <a:spLocks noGrp="1"/>
          </p:cNvSpPr>
          <p:nvPr>
            <p:ph type="sldNum" sz="quarter" idx="12"/>
          </p:nvPr>
        </p:nvSpPr>
        <p:spPr>
          <a:xfrm>
            <a:off x="8610600" y="6356351"/>
            <a:ext cx="2743200" cy="365125"/>
          </a:xfrm>
          <a:prstGeom prst="rect">
            <a:avLst/>
          </a:prstGeom>
        </p:spPr>
        <p:txBody>
          <a:bodyPr/>
          <a:lstStyle/>
          <a:p>
            <a:fld id="{33974784-1C7C-42F9-9523-712009138553}" type="slidenum">
              <a:rPr lang="en-US" smtClean="0"/>
              <a:t>‹#›</a:t>
            </a:fld>
            <a:endParaRPr lang="en-US"/>
          </a:p>
        </p:txBody>
      </p:sp>
    </p:spTree>
    <p:extLst>
      <p:ext uri="{BB962C8B-B14F-4D97-AF65-F5344CB8AC3E}">
        <p14:creationId xmlns:p14="http://schemas.microsoft.com/office/powerpoint/2010/main" val="42621467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1227839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title"/>
          </p:nvPr>
        </p:nvSpPr>
        <p:spPr>
          <a:xfrm>
            <a:off x="581192" y="702156"/>
            <a:ext cx="11029616" cy="1013800"/>
          </a:xfrm>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581192" y="2180496"/>
            <a:ext cx="11029615" cy="45168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8" name="Graphic 7" descr="Apple with solid fill">
            <a:extLst>
              <a:ext uri="{FF2B5EF4-FFF2-40B4-BE49-F238E27FC236}">
                <a16:creationId xmlns:a16="http://schemas.microsoft.com/office/drawing/2014/main" id="{A2FE1A7D-F91A-A08B-0146-FACF90763890}"/>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351647" y="6176963"/>
            <a:ext cx="910795" cy="683096"/>
          </a:xfrm>
          <a:prstGeom prst="rect">
            <a:avLst/>
          </a:prstGeom>
        </p:spPr>
      </p:pic>
      <p:pic>
        <p:nvPicPr>
          <p:cNvPr id="9" name="Graphic 8" descr="Cherries with solid fill">
            <a:extLst>
              <a:ext uri="{FF2B5EF4-FFF2-40B4-BE49-F238E27FC236}">
                <a16:creationId xmlns:a16="http://schemas.microsoft.com/office/drawing/2014/main" id="{A3E4DB54-E6A3-118B-1955-1042C576613E}"/>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827204" y="6311900"/>
            <a:ext cx="769517" cy="577138"/>
          </a:xfrm>
          <a:prstGeom prst="rect">
            <a:avLst/>
          </a:prstGeom>
        </p:spPr>
      </p:pic>
      <p:pic>
        <p:nvPicPr>
          <p:cNvPr id="10" name="Graphic 9" descr="Eggplant with solid fill">
            <a:extLst>
              <a:ext uri="{FF2B5EF4-FFF2-40B4-BE49-F238E27FC236}">
                <a16:creationId xmlns:a16="http://schemas.microsoft.com/office/drawing/2014/main" id="{8324EA87-FF60-4ADE-694D-0B82D1C7E282}"/>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587635" y="6232090"/>
            <a:ext cx="843301" cy="632476"/>
          </a:xfrm>
          <a:prstGeom prst="rect">
            <a:avLst/>
          </a:prstGeom>
        </p:spPr>
      </p:pic>
      <p:pic>
        <p:nvPicPr>
          <p:cNvPr id="11" name="Graphic 10" descr="Corn with solid fill">
            <a:extLst>
              <a:ext uri="{FF2B5EF4-FFF2-40B4-BE49-F238E27FC236}">
                <a16:creationId xmlns:a16="http://schemas.microsoft.com/office/drawing/2014/main" id="{5FFFAB59-4E55-1277-150B-8133A6B64D7B}"/>
              </a:ext>
            </a:extLst>
          </p:cNvPr>
          <p:cNvPicPr>
            <a:picLocks noChangeAspect="1"/>
          </p:cNvPicPr>
          <p:nvPr userDrawn="1"/>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1381547" y="5565910"/>
            <a:ext cx="835715" cy="626786"/>
          </a:xfrm>
          <a:prstGeom prst="rect">
            <a:avLst/>
          </a:prstGeom>
        </p:spPr>
      </p:pic>
    </p:spTree>
    <p:extLst>
      <p:ext uri="{BB962C8B-B14F-4D97-AF65-F5344CB8AC3E}">
        <p14:creationId xmlns:p14="http://schemas.microsoft.com/office/powerpoint/2010/main" val="26027357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rgbClr val="FFCC00"/>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title"/>
          </p:nvPr>
        </p:nvSpPr>
        <p:spPr>
          <a:xfrm>
            <a:off x="581192" y="702156"/>
            <a:ext cx="11029616" cy="1013800"/>
          </a:xfrm>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581192" y="2180496"/>
            <a:ext cx="11029615" cy="45168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8" name="Graphic 7" descr="Apple with solid fill">
            <a:extLst>
              <a:ext uri="{FF2B5EF4-FFF2-40B4-BE49-F238E27FC236}">
                <a16:creationId xmlns:a16="http://schemas.microsoft.com/office/drawing/2014/main" id="{A2FE1A7D-F91A-A08B-0146-FACF90763890}"/>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351647" y="6176963"/>
            <a:ext cx="910795" cy="683096"/>
          </a:xfrm>
          <a:prstGeom prst="rect">
            <a:avLst/>
          </a:prstGeom>
        </p:spPr>
      </p:pic>
      <p:pic>
        <p:nvPicPr>
          <p:cNvPr id="9" name="Graphic 8" descr="Cherries with solid fill">
            <a:extLst>
              <a:ext uri="{FF2B5EF4-FFF2-40B4-BE49-F238E27FC236}">
                <a16:creationId xmlns:a16="http://schemas.microsoft.com/office/drawing/2014/main" id="{A3E4DB54-E6A3-118B-1955-1042C576613E}"/>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827204" y="6311900"/>
            <a:ext cx="769517" cy="577138"/>
          </a:xfrm>
          <a:prstGeom prst="rect">
            <a:avLst/>
          </a:prstGeom>
        </p:spPr>
      </p:pic>
      <p:pic>
        <p:nvPicPr>
          <p:cNvPr id="10" name="Graphic 9" descr="Eggplant with solid fill">
            <a:extLst>
              <a:ext uri="{FF2B5EF4-FFF2-40B4-BE49-F238E27FC236}">
                <a16:creationId xmlns:a16="http://schemas.microsoft.com/office/drawing/2014/main" id="{8324EA87-FF60-4ADE-694D-0B82D1C7E282}"/>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587635" y="6232090"/>
            <a:ext cx="843301" cy="632476"/>
          </a:xfrm>
          <a:prstGeom prst="rect">
            <a:avLst/>
          </a:prstGeom>
        </p:spPr>
      </p:pic>
      <p:pic>
        <p:nvPicPr>
          <p:cNvPr id="11" name="Graphic 10" descr="Corn with solid fill">
            <a:extLst>
              <a:ext uri="{FF2B5EF4-FFF2-40B4-BE49-F238E27FC236}">
                <a16:creationId xmlns:a16="http://schemas.microsoft.com/office/drawing/2014/main" id="{5FFFAB59-4E55-1277-150B-8133A6B64D7B}"/>
              </a:ext>
            </a:extLst>
          </p:cNvPr>
          <p:cNvPicPr>
            <a:picLocks noChangeAspect="1"/>
          </p:cNvPicPr>
          <p:nvPr userDrawn="1"/>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1381547" y="5565910"/>
            <a:ext cx="835715" cy="626786"/>
          </a:xfrm>
          <a:prstGeom prst="rect">
            <a:avLst/>
          </a:prstGeom>
        </p:spPr>
      </p:pic>
    </p:spTree>
    <p:extLst>
      <p:ext uri="{BB962C8B-B14F-4D97-AF65-F5344CB8AC3E}">
        <p14:creationId xmlns:p14="http://schemas.microsoft.com/office/powerpoint/2010/main" val="19042330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title"/>
          </p:nvPr>
        </p:nvSpPr>
        <p:spPr>
          <a:xfrm>
            <a:off x="581192" y="702156"/>
            <a:ext cx="11029616" cy="1013800"/>
          </a:xfrm>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581192" y="2180496"/>
            <a:ext cx="11029615" cy="45168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8" name="Graphic 7" descr="Apple with solid fill">
            <a:extLst>
              <a:ext uri="{FF2B5EF4-FFF2-40B4-BE49-F238E27FC236}">
                <a16:creationId xmlns:a16="http://schemas.microsoft.com/office/drawing/2014/main" id="{A2FE1A7D-F91A-A08B-0146-FACF90763890}"/>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351647" y="6176963"/>
            <a:ext cx="910795" cy="683096"/>
          </a:xfrm>
          <a:prstGeom prst="rect">
            <a:avLst/>
          </a:prstGeom>
        </p:spPr>
      </p:pic>
      <p:pic>
        <p:nvPicPr>
          <p:cNvPr id="9" name="Graphic 8" descr="Cherries with solid fill">
            <a:extLst>
              <a:ext uri="{FF2B5EF4-FFF2-40B4-BE49-F238E27FC236}">
                <a16:creationId xmlns:a16="http://schemas.microsoft.com/office/drawing/2014/main" id="{A3E4DB54-E6A3-118B-1955-1042C576613E}"/>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827204" y="6311900"/>
            <a:ext cx="769517" cy="577138"/>
          </a:xfrm>
          <a:prstGeom prst="rect">
            <a:avLst/>
          </a:prstGeom>
        </p:spPr>
      </p:pic>
      <p:pic>
        <p:nvPicPr>
          <p:cNvPr id="10" name="Graphic 9" descr="Eggplant with solid fill">
            <a:extLst>
              <a:ext uri="{FF2B5EF4-FFF2-40B4-BE49-F238E27FC236}">
                <a16:creationId xmlns:a16="http://schemas.microsoft.com/office/drawing/2014/main" id="{8324EA87-FF60-4ADE-694D-0B82D1C7E282}"/>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587635" y="6232090"/>
            <a:ext cx="843301" cy="632476"/>
          </a:xfrm>
          <a:prstGeom prst="rect">
            <a:avLst/>
          </a:prstGeom>
        </p:spPr>
      </p:pic>
      <p:pic>
        <p:nvPicPr>
          <p:cNvPr id="11" name="Graphic 10" descr="Corn with solid fill">
            <a:extLst>
              <a:ext uri="{FF2B5EF4-FFF2-40B4-BE49-F238E27FC236}">
                <a16:creationId xmlns:a16="http://schemas.microsoft.com/office/drawing/2014/main" id="{5FFFAB59-4E55-1277-150B-8133A6B64D7B}"/>
              </a:ext>
            </a:extLst>
          </p:cNvPr>
          <p:cNvPicPr>
            <a:picLocks noChangeAspect="1"/>
          </p:cNvPicPr>
          <p:nvPr userDrawn="1"/>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1381547" y="5565910"/>
            <a:ext cx="835715" cy="626786"/>
          </a:xfrm>
          <a:prstGeom prst="rect">
            <a:avLst/>
          </a:prstGeom>
        </p:spPr>
      </p:pic>
    </p:spTree>
    <p:extLst>
      <p:ext uri="{BB962C8B-B14F-4D97-AF65-F5344CB8AC3E}">
        <p14:creationId xmlns:p14="http://schemas.microsoft.com/office/powerpoint/2010/main" val="7476674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3626838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title"/>
          </p:nvPr>
        </p:nvSpPr>
        <p:spPr>
          <a:xfrm>
            <a:off x="581193" y="729658"/>
            <a:ext cx="11029616" cy="988332"/>
          </a:xfrm>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sz="half" idx="1"/>
          </p:nvPr>
        </p:nvSpPr>
        <p:spPr>
          <a:xfrm>
            <a:off x="581193" y="2228003"/>
            <a:ext cx="5422390" cy="449407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449407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99420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7605951" y="5956137"/>
            <a:ext cx="2844799" cy="365125"/>
          </a:xfrm>
          <a:prstGeom prst="rect">
            <a:avLst/>
          </a:prstGeom>
        </p:spPr>
        <p:txBody>
          <a:bodyPr/>
          <a:lstStyle/>
          <a:p>
            <a:fld id="{9525DEC0-F49E-456A-9F46-2731B7DB08EB}" type="datetimeFigureOut">
              <a:rPr lang="en-US" smtClean="0"/>
              <a:t>1/29/2026</a:t>
            </a:fld>
            <a:endParaRPr lang="en-US"/>
          </a:p>
        </p:txBody>
      </p:sp>
      <p:sp>
        <p:nvSpPr>
          <p:cNvPr id="8" name="Footer Placeholder 7"/>
          <p:cNvSpPr>
            <a:spLocks noGrp="1"/>
          </p:cNvSpPr>
          <p:nvPr>
            <p:ph type="ftr" sz="quarter" idx="11"/>
          </p:nvPr>
        </p:nvSpPr>
        <p:spPr>
          <a:xfrm>
            <a:off x="581192" y="5951811"/>
            <a:ext cx="691721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10558300" y="5956137"/>
            <a:ext cx="1052510" cy="365125"/>
          </a:xfrm>
          <a:prstGeom prst="rect">
            <a:avLst/>
          </a:prstGeom>
        </p:spPr>
        <p:txBody>
          <a:bodyPr/>
          <a:lstStyle/>
          <a:p>
            <a:fld id="{33974784-1C7C-42F9-9523-712009138553}" type="slidenum">
              <a:rPr lang="en-US" smtClean="0"/>
              <a:t>‹#›</a:t>
            </a:fld>
            <a:endParaRPr lang="en-US"/>
          </a:p>
        </p:txBody>
      </p:sp>
    </p:spTree>
    <p:extLst>
      <p:ext uri="{BB962C8B-B14F-4D97-AF65-F5344CB8AC3E}">
        <p14:creationId xmlns:p14="http://schemas.microsoft.com/office/powerpoint/2010/main" val="171782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a:xfrm>
            <a:off x="7605951" y="5956137"/>
            <a:ext cx="2844799" cy="365125"/>
          </a:xfrm>
          <a:prstGeom prst="rect">
            <a:avLst/>
          </a:prstGeom>
        </p:spPr>
        <p:txBody>
          <a:bodyPr/>
          <a:lstStyle/>
          <a:p>
            <a:fld id="{9525DEC0-F49E-456A-9F46-2731B7DB08EB}" type="datetimeFigureOut">
              <a:rPr lang="en-US" smtClean="0"/>
              <a:t>1/29/2026</a:t>
            </a:fld>
            <a:endParaRPr lang="en-US"/>
          </a:p>
        </p:txBody>
      </p:sp>
      <p:sp>
        <p:nvSpPr>
          <p:cNvPr id="4" name="Footer Placeholder 3"/>
          <p:cNvSpPr>
            <a:spLocks noGrp="1"/>
          </p:cNvSpPr>
          <p:nvPr>
            <p:ph type="ftr" sz="quarter" idx="11"/>
          </p:nvPr>
        </p:nvSpPr>
        <p:spPr>
          <a:xfrm>
            <a:off x="581192" y="5951811"/>
            <a:ext cx="691721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10558300" y="5956137"/>
            <a:ext cx="1052510" cy="365125"/>
          </a:xfrm>
          <a:prstGeom prst="rect">
            <a:avLst/>
          </a:prstGeom>
        </p:spPr>
        <p:txBody>
          <a:bodyPr/>
          <a:lstStyle/>
          <a:p>
            <a:fld id="{33974784-1C7C-42F9-9523-712009138553}" type="slidenum">
              <a:rPr lang="en-US" smtClean="0"/>
              <a:t>‹#›</a:t>
            </a:fld>
            <a:endParaRPr lang="en-US"/>
          </a:p>
        </p:txBody>
      </p:sp>
    </p:spTree>
    <p:extLst>
      <p:ext uri="{BB962C8B-B14F-4D97-AF65-F5344CB8AC3E}">
        <p14:creationId xmlns:p14="http://schemas.microsoft.com/office/powerpoint/2010/main" val="27859147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7605951" y="5956137"/>
            <a:ext cx="2844799" cy="365125"/>
          </a:xfrm>
          <a:prstGeom prst="rect">
            <a:avLst/>
          </a:prstGeom>
        </p:spPr>
        <p:txBody>
          <a:bodyPr/>
          <a:lstStyle/>
          <a:p>
            <a:fld id="{9525DEC0-F49E-456A-9F46-2731B7DB08EB}" type="datetimeFigureOut">
              <a:rPr lang="en-US" smtClean="0"/>
              <a:t>1/29/2026</a:t>
            </a:fld>
            <a:endParaRPr lang="en-US"/>
          </a:p>
        </p:txBody>
      </p:sp>
      <p:sp>
        <p:nvSpPr>
          <p:cNvPr id="3" name="Footer Placeholder 2"/>
          <p:cNvSpPr>
            <a:spLocks noGrp="1"/>
          </p:cNvSpPr>
          <p:nvPr>
            <p:ph type="ftr" sz="quarter" idx="11"/>
          </p:nvPr>
        </p:nvSpPr>
        <p:spPr>
          <a:xfrm>
            <a:off x="581192" y="5951811"/>
            <a:ext cx="691721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10558300" y="5956137"/>
            <a:ext cx="1052510" cy="365125"/>
          </a:xfrm>
          <a:prstGeom prst="rect">
            <a:avLst/>
          </a:prstGeom>
        </p:spPr>
        <p:txBody>
          <a:bodyPr/>
          <a:lstStyle/>
          <a:p>
            <a:fld id="{33974784-1C7C-42F9-9523-712009138553}" type="slidenum">
              <a:rPr lang="en-US" smtClean="0"/>
              <a:t>‹#›</a:t>
            </a:fld>
            <a:endParaRPr lang="en-US"/>
          </a:p>
        </p:txBody>
      </p:sp>
    </p:spTree>
    <p:extLst>
      <p:ext uri="{BB962C8B-B14F-4D97-AF65-F5344CB8AC3E}">
        <p14:creationId xmlns:p14="http://schemas.microsoft.com/office/powerpoint/2010/main" val="229799714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7605951" y="5956137"/>
            <a:ext cx="2844799" cy="365125"/>
          </a:xfrm>
          <a:prstGeom prst="rect">
            <a:avLst/>
          </a:prstGeom>
        </p:spPr>
        <p:txBody>
          <a:bodyPr/>
          <a:lstStyle>
            <a:lvl1pPr>
              <a:defRPr>
                <a:solidFill>
                  <a:schemeClr val="accent1">
                    <a:lumMod val="75000"/>
                    <a:lumOff val="25000"/>
                  </a:schemeClr>
                </a:solidFill>
              </a:defRPr>
            </a:lvl1pPr>
          </a:lstStyle>
          <a:p>
            <a:fld id="{9525DEC0-F49E-456A-9F46-2731B7DB08EB}" type="datetimeFigureOut">
              <a:rPr lang="en-US" smtClean="0"/>
              <a:t>1/29/2026</a:t>
            </a:fld>
            <a:endParaRPr lang="en-US"/>
          </a:p>
        </p:txBody>
      </p:sp>
      <p:sp>
        <p:nvSpPr>
          <p:cNvPr id="6" name="Footer Placeholder 5"/>
          <p:cNvSpPr>
            <a:spLocks noGrp="1"/>
          </p:cNvSpPr>
          <p:nvPr>
            <p:ph type="ftr" sz="quarter" idx="11"/>
          </p:nvPr>
        </p:nvSpPr>
        <p:spPr>
          <a:xfrm>
            <a:off x="581192" y="5951811"/>
            <a:ext cx="6917210" cy="365125"/>
          </a:xfrm>
          <a:prstGeom prst="rect">
            <a:avLst/>
          </a:prstGeom>
        </p:spPr>
        <p:txBody>
          <a:bodyPr/>
          <a:lstStyle>
            <a:lvl1pPr>
              <a:defRPr>
                <a:solidFill>
                  <a:schemeClr val="accent1">
                    <a:lumMod val="75000"/>
                    <a:lumOff val="25000"/>
                  </a:schemeClr>
                </a:solidFill>
              </a:defRPr>
            </a:lvl1pPr>
          </a:lstStyle>
          <a:p>
            <a:endParaRPr lang="en-US"/>
          </a:p>
        </p:txBody>
      </p:sp>
      <p:sp>
        <p:nvSpPr>
          <p:cNvPr id="7" name="Slide Number Placeholder 6"/>
          <p:cNvSpPr>
            <a:spLocks noGrp="1"/>
          </p:cNvSpPr>
          <p:nvPr>
            <p:ph type="sldNum" sz="quarter" idx="12"/>
          </p:nvPr>
        </p:nvSpPr>
        <p:spPr>
          <a:xfrm>
            <a:off x="10558300" y="5956137"/>
            <a:ext cx="1052510" cy="365125"/>
          </a:xfrm>
          <a:prstGeom prst="rect">
            <a:avLst/>
          </a:prstGeom>
        </p:spPr>
        <p:txBody>
          <a:bodyPr/>
          <a:lstStyle>
            <a:lvl1pPr>
              <a:defRPr>
                <a:solidFill>
                  <a:schemeClr val="accent1">
                    <a:lumMod val="75000"/>
                    <a:lumOff val="25000"/>
                  </a:schemeClr>
                </a:solidFill>
              </a:defRPr>
            </a:lvl1pPr>
          </a:lstStyle>
          <a:p>
            <a:fld id="{33974784-1C7C-42F9-9523-712009138553}" type="slidenum">
              <a:rPr lang="en-US" smtClean="0"/>
              <a:t>‹#›</a:t>
            </a:fld>
            <a:endParaRPr lang="en-US"/>
          </a:p>
        </p:txBody>
      </p:sp>
    </p:spTree>
    <p:extLst>
      <p:ext uri="{BB962C8B-B14F-4D97-AF65-F5344CB8AC3E}">
        <p14:creationId xmlns:p14="http://schemas.microsoft.com/office/powerpoint/2010/main" val="23138430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7605951" y="5956137"/>
            <a:ext cx="2844799" cy="365125"/>
          </a:xfrm>
          <a:prstGeom prst="rect">
            <a:avLst/>
          </a:prstGeom>
        </p:spPr>
        <p:txBody>
          <a:bodyPr/>
          <a:lstStyle/>
          <a:p>
            <a:fld id="{9525DEC0-F49E-456A-9F46-2731B7DB08EB}" type="datetimeFigureOut">
              <a:rPr lang="en-US" smtClean="0"/>
              <a:t>1/29/2026</a:t>
            </a:fld>
            <a:endParaRPr lang="en-US"/>
          </a:p>
        </p:txBody>
      </p:sp>
      <p:sp>
        <p:nvSpPr>
          <p:cNvPr id="6" name="Footer Placeholder 5"/>
          <p:cNvSpPr>
            <a:spLocks noGrp="1"/>
          </p:cNvSpPr>
          <p:nvPr>
            <p:ph type="ftr" sz="quarter" idx="11"/>
          </p:nvPr>
        </p:nvSpPr>
        <p:spPr>
          <a:xfrm>
            <a:off x="581192" y="5951811"/>
            <a:ext cx="691721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10558300" y="5956137"/>
            <a:ext cx="1052510" cy="365125"/>
          </a:xfrm>
          <a:prstGeom prst="rect">
            <a:avLst/>
          </a:prstGeom>
        </p:spPr>
        <p:txBody>
          <a:bodyPr/>
          <a:lstStyle/>
          <a:p>
            <a:fld id="{33974784-1C7C-42F9-9523-712009138553}" type="slidenum">
              <a:rPr lang="en-US" smtClean="0"/>
              <a:t>‹#›</a:t>
            </a:fld>
            <a:endParaRPr lang="en-US"/>
          </a:p>
        </p:txBody>
      </p:sp>
    </p:spTree>
    <p:extLst>
      <p:ext uri="{BB962C8B-B14F-4D97-AF65-F5344CB8AC3E}">
        <p14:creationId xmlns:p14="http://schemas.microsoft.com/office/powerpoint/2010/main" val="129695821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605951" y="5956137"/>
            <a:ext cx="2844799" cy="365125"/>
          </a:xfrm>
          <a:prstGeom prst="rect">
            <a:avLst/>
          </a:prstGeom>
        </p:spPr>
        <p:txBody>
          <a:bodyPr/>
          <a:lstStyle/>
          <a:p>
            <a:fld id="{9525DEC0-F49E-456A-9F46-2731B7DB08EB}" type="datetimeFigureOut">
              <a:rPr lang="en-US" smtClean="0"/>
              <a:t>1/29/2026</a:t>
            </a:fld>
            <a:endParaRPr lang="en-US"/>
          </a:p>
        </p:txBody>
      </p:sp>
      <p:sp>
        <p:nvSpPr>
          <p:cNvPr id="5" name="Footer Placeholder 4"/>
          <p:cNvSpPr>
            <a:spLocks noGrp="1"/>
          </p:cNvSpPr>
          <p:nvPr>
            <p:ph type="ftr" sz="quarter" idx="11"/>
          </p:nvPr>
        </p:nvSpPr>
        <p:spPr>
          <a:xfrm>
            <a:off x="581192" y="5951811"/>
            <a:ext cx="691721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10558300" y="5956137"/>
            <a:ext cx="1052510" cy="365125"/>
          </a:xfrm>
          <a:prstGeom prst="rect">
            <a:avLst/>
          </a:prstGeom>
        </p:spPr>
        <p:txBody>
          <a:bodyPr/>
          <a:lstStyle/>
          <a:p>
            <a:fld id="{33974784-1C7C-42F9-9523-712009138553}" type="slidenum">
              <a:rPr lang="en-US" smtClean="0"/>
              <a:t>‹#›</a:t>
            </a:fld>
            <a:endParaRPr lang="en-US"/>
          </a:p>
        </p:txBody>
      </p:sp>
    </p:spTree>
    <p:extLst>
      <p:ext uri="{BB962C8B-B14F-4D97-AF65-F5344CB8AC3E}">
        <p14:creationId xmlns:p14="http://schemas.microsoft.com/office/powerpoint/2010/main" val="159118781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a:prstGeom prst="rect">
            <a:avLst/>
          </a:prstGeom>
        </p:spPr>
        <p:txBody>
          <a:bodyPr/>
          <a:lstStyle>
            <a:lvl1pPr>
              <a:defRPr>
                <a:solidFill>
                  <a:schemeClr val="accent1">
                    <a:lumMod val="75000"/>
                    <a:lumOff val="25000"/>
                  </a:schemeClr>
                </a:solidFill>
              </a:defRPr>
            </a:lvl1pPr>
          </a:lstStyle>
          <a:p>
            <a:fld id="{9525DEC0-F49E-456A-9F46-2731B7DB08EB}" type="datetimeFigureOut">
              <a:rPr lang="en-US" smtClean="0"/>
              <a:t>1/29/2026</a:t>
            </a:fld>
            <a:endParaRPr lang="en-US"/>
          </a:p>
        </p:txBody>
      </p:sp>
      <p:sp>
        <p:nvSpPr>
          <p:cNvPr id="5" name="Footer Placeholder 4"/>
          <p:cNvSpPr>
            <a:spLocks noGrp="1"/>
          </p:cNvSpPr>
          <p:nvPr>
            <p:ph type="ftr" sz="quarter" idx="11"/>
          </p:nvPr>
        </p:nvSpPr>
        <p:spPr>
          <a:xfrm>
            <a:off x="774923" y="5951811"/>
            <a:ext cx="7896279"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10446615" y="5956137"/>
            <a:ext cx="1164195" cy="365125"/>
          </a:xfrm>
          <a:prstGeom prst="rect">
            <a:avLst/>
          </a:prstGeom>
        </p:spPr>
        <p:txBody>
          <a:bodyPr/>
          <a:lstStyle>
            <a:lvl1pPr>
              <a:defRPr>
                <a:solidFill>
                  <a:schemeClr val="accent1">
                    <a:lumMod val="75000"/>
                    <a:lumOff val="25000"/>
                  </a:schemeClr>
                </a:solidFill>
              </a:defRPr>
            </a:lvl1pPr>
          </a:lstStyle>
          <a:p>
            <a:fld id="{33974784-1C7C-42F9-9523-712009138553}" type="slidenum">
              <a:rPr lang="en-US" smtClean="0"/>
              <a:t>‹#›</a:t>
            </a:fld>
            <a:endParaRPr lang="en-US"/>
          </a:p>
        </p:txBody>
      </p:sp>
    </p:spTree>
    <p:extLst>
      <p:ext uri="{BB962C8B-B14F-4D97-AF65-F5344CB8AC3E}">
        <p14:creationId xmlns:p14="http://schemas.microsoft.com/office/powerpoint/2010/main" val="647303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D6E7AF1-0A56-65C4-63DF-ECC802EBC239}"/>
              </a:ext>
            </a:extLst>
          </p:cNvPr>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F4AB958-E23B-568C-ED74-4BF8F5B21B6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86918495"/>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4303694"/>
          </a:xfrm>
          <a:prstGeom prst="rect">
            <a:avLst/>
          </a:prstGeom>
        </p:spPr>
        <p:txBody>
          <a:bodyPr vert="horz" lIns="91440" tIns="45720" rIns="91440" bIns="45720" rtlCol="0" anchor="ct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 name="Rectangle 10"/>
          <p:cNvSpPr/>
          <p:nvPr/>
        </p:nvSpPr>
        <p:spPr>
          <a:xfrm>
            <a:off x="4241830" y="457200"/>
            <a:ext cx="3703320" cy="91440"/>
          </a:xfrm>
          <a:prstGeom prst="rect">
            <a:avLst/>
          </a:prstGeom>
          <a:solidFill>
            <a:srgbClr val="FFCC00"/>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2633367067"/>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94" r:id="rId3"/>
    <p:sldLayoutId id="2147483795" r:id="rId4"/>
    <p:sldLayoutId id="2147483783" r:id="rId5"/>
    <p:sldLayoutId id="2147483784" r:id="rId6"/>
    <p:sldLayoutId id="2147483785" r:id="rId7"/>
    <p:sldLayoutId id="2147483786" r:id="rId8"/>
    <p:sldLayoutId id="2147483787" r:id="rId9"/>
    <p:sldLayoutId id="2147483788" r:id="rId10"/>
    <p:sldLayoutId id="2147483789" r:id="rId11"/>
    <p:sldLayoutId id="2147483790" r:id="rId12"/>
    <p:sldLayoutId id="2147483791" r:id="rId13"/>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Arial" panose="020B0604020202020204" pitchFamily="34" charset="0"/>
          <a:ea typeface="+mn-ea"/>
          <a:cs typeface="Arial" panose="020B0604020202020204" pitchFamily="34" charset="0"/>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Arial" panose="020B0604020202020204" pitchFamily="34" charset="0"/>
          <a:ea typeface="+mn-ea"/>
          <a:cs typeface="Arial" panose="020B0604020202020204" pitchFamily="34" charset="0"/>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Arial" panose="020B0604020202020204" pitchFamily="34" charset="0"/>
          <a:ea typeface="+mn-ea"/>
          <a:cs typeface="Arial" panose="020B0604020202020204" pitchFamily="34" charset="0"/>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Arial" panose="020B0604020202020204" pitchFamily="34" charset="0"/>
          <a:ea typeface="+mn-ea"/>
          <a:cs typeface="Arial" panose="020B0604020202020204" pitchFamily="34" charset="0"/>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Arial" panose="020B0604020202020204" pitchFamily="34" charset="0"/>
          <a:ea typeface="+mn-ea"/>
          <a:cs typeface="Arial" panose="020B0604020202020204" pitchFamily="34" charset="0"/>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hyperlink" Target="http://www.canadagap.ca/" TargetMode="External"/><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15.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2.xml"/><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6.xml"/><Relationship Id="rId1" Type="http://schemas.openxmlformats.org/officeDocument/2006/relationships/slideLayout" Target="../slideLayouts/slideLayout15.xml"/><Relationship Id="rId4" Type="http://schemas.openxmlformats.org/officeDocument/2006/relationships/image" Target="../media/image30.png"/></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7.xml"/><Relationship Id="rId1" Type="http://schemas.openxmlformats.org/officeDocument/2006/relationships/slideLayout" Target="../slideLayouts/slideLayout12.xml"/><Relationship Id="rId4" Type="http://schemas.openxmlformats.org/officeDocument/2006/relationships/image" Target="../media/image32.jpe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9.xml"/><Relationship Id="rId1" Type="http://schemas.openxmlformats.org/officeDocument/2006/relationships/slideLayout" Target="../slideLayouts/slideLayout13.xml"/><Relationship Id="rId5" Type="http://schemas.openxmlformats.org/officeDocument/2006/relationships/hyperlink" Target="http://www.canadagap.ca/" TargetMode="External"/><Relationship Id="rId4" Type="http://schemas.openxmlformats.org/officeDocument/2006/relationships/hyperlink" Target="mailto:info@canadagap.c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8D4A2-74B2-4649-86A3-AFE74C890402}"/>
              </a:ext>
            </a:extLst>
          </p:cNvPr>
          <p:cNvSpPr>
            <a:spLocks noGrp="1"/>
          </p:cNvSpPr>
          <p:nvPr>
            <p:ph type="ctrTitle"/>
          </p:nvPr>
        </p:nvSpPr>
        <p:spPr>
          <a:xfrm>
            <a:off x="581191" y="754212"/>
            <a:ext cx="10993549" cy="1475013"/>
          </a:xfrm>
        </p:spPr>
        <p:txBody>
          <a:bodyPr>
            <a:noAutofit/>
          </a:bodyPr>
          <a:lstStyle/>
          <a:p>
            <a:r>
              <a:rPr lang="en-US" sz="4400" dirty="0"/>
              <a:t>Main Changes to CanadaGAP Food Safety Manuals</a:t>
            </a:r>
          </a:p>
        </p:txBody>
      </p:sp>
      <p:sp>
        <p:nvSpPr>
          <p:cNvPr id="3" name="Subtitle 2">
            <a:extLst>
              <a:ext uri="{FF2B5EF4-FFF2-40B4-BE49-F238E27FC236}">
                <a16:creationId xmlns:a16="http://schemas.microsoft.com/office/drawing/2014/main" id="{9778EEEE-13E3-08D0-16AF-C09709BADA60}"/>
              </a:ext>
            </a:extLst>
          </p:cNvPr>
          <p:cNvSpPr>
            <a:spLocks noGrp="1"/>
          </p:cNvSpPr>
          <p:nvPr>
            <p:ph type="subTitle" idx="1"/>
          </p:nvPr>
        </p:nvSpPr>
        <p:spPr>
          <a:xfrm>
            <a:off x="599227" y="5323446"/>
            <a:ext cx="10993546" cy="856541"/>
          </a:xfrm>
        </p:spPr>
        <p:txBody>
          <a:bodyPr>
            <a:normAutofit/>
          </a:bodyPr>
          <a:lstStyle/>
          <a:p>
            <a:r>
              <a:rPr lang="en-US" sz="3000" dirty="0">
                <a:solidFill>
                  <a:schemeClr val="bg1"/>
                </a:solidFill>
              </a:rPr>
              <a:t>(Version 11.0)  2026</a:t>
            </a:r>
          </a:p>
        </p:txBody>
      </p:sp>
      <p:pic>
        <p:nvPicPr>
          <p:cNvPr id="4" name="Picture 3">
            <a:extLst>
              <a:ext uri="{FF2B5EF4-FFF2-40B4-BE49-F238E27FC236}">
                <a16:creationId xmlns:a16="http://schemas.microsoft.com/office/drawing/2014/main" id="{FE65BFE5-F3BE-4AD1-A00E-867F8D075A8D}"/>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496516" y="2402246"/>
            <a:ext cx="4078224" cy="512626"/>
          </a:xfrm>
          <a:prstGeom prst="rect">
            <a:avLst/>
          </a:prstGeom>
        </p:spPr>
      </p:pic>
      <p:pic>
        <p:nvPicPr>
          <p:cNvPr id="7" name="Picture 6" descr="A purple eggplant with slices&#10;&#10;AI-generated content may be incorrect.">
            <a:extLst>
              <a:ext uri="{FF2B5EF4-FFF2-40B4-BE49-F238E27FC236}">
                <a16:creationId xmlns:a16="http://schemas.microsoft.com/office/drawing/2014/main" id="{9A62C2C8-10AC-9344-CDE4-8DD8D239E94F}"/>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311091" y="4894112"/>
            <a:ext cx="2952750" cy="1285875"/>
          </a:xfrm>
          <a:prstGeom prst="rect">
            <a:avLst/>
          </a:prstGeom>
        </p:spPr>
      </p:pic>
    </p:spTree>
    <p:extLst>
      <p:ext uri="{BB962C8B-B14F-4D97-AF65-F5344CB8AC3E}">
        <p14:creationId xmlns:p14="http://schemas.microsoft.com/office/powerpoint/2010/main" val="21204424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719D01B-E306-486F-A44A-E1BEE6B8C6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382724" y="702156"/>
            <a:ext cx="7225075" cy="1013800"/>
          </a:xfrm>
        </p:spPr>
        <p:txBody>
          <a:bodyPr>
            <a:normAutofit/>
          </a:bodyPr>
          <a:lstStyle/>
          <a:p>
            <a:r>
              <a:rPr lang="en-CA" sz="3800" dirty="0">
                <a:solidFill>
                  <a:schemeClr val="accent1"/>
                </a:solidFill>
              </a:rPr>
              <a:t>Presentation Overview</a:t>
            </a:r>
          </a:p>
        </p:txBody>
      </p:sp>
      <p:grpSp>
        <p:nvGrpSpPr>
          <p:cNvPr id="12" name="Group 11">
            <a:extLst>
              <a:ext uri="{FF2B5EF4-FFF2-40B4-BE49-F238E27FC236}">
                <a16:creationId xmlns:a16="http://schemas.microsoft.com/office/drawing/2014/main" id="{E3ECE2A1-BE02-45E8-80D2-40668675E1B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13" name="Rectangle 12">
              <a:extLst>
                <a:ext uri="{FF2B5EF4-FFF2-40B4-BE49-F238E27FC236}">
                  <a16:creationId xmlns:a16="http://schemas.microsoft.com/office/drawing/2014/main" id="{75B00F21-D7A1-4DBD-B786-86D98FF333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Rectangle 13">
              <a:extLst>
                <a:ext uri="{FF2B5EF4-FFF2-40B4-BE49-F238E27FC236}">
                  <a16:creationId xmlns:a16="http://schemas.microsoft.com/office/drawing/2014/main" id="{75971E3D-EBA2-4F5A-BA90-F41CC7B480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Rectangle 14">
              <a:extLst>
                <a:ext uri="{FF2B5EF4-FFF2-40B4-BE49-F238E27FC236}">
                  <a16:creationId xmlns:a16="http://schemas.microsoft.com/office/drawing/2014/main" id="{81CED36D-BAED-48CA-A871-F98A330546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pic>
        <p:nvPicPr>
          <p:cNvPr id="5" name="Picture 4" descr="A group of fruits and vegetables&#10;&#10;AI-generated content may be incorrect.">
            <a:extLst>
              <a:ext uri="{FF2B5EF4-FFF2-40B4-BE49-F238E27FC236}">
                <a16:creationId xmlns:a16="http://schemas.microsoft.com/office/drawing/2014/main" id="{808F4664-6C46-A7AA-FC61-D084C7FACB3C}"/>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448732" y="600075"/>
            <a:ext cx="3683001" cy="5775325"/>
          </a:xfrm>
          <a:prstGeom prst="rect">
            <a:avLst/>
          </a:prstGeom>
        </p:spPr>
      </p:pic>
      <p:sp>
        <p:nvSpPr>
          <p:cNvPr id="3" name="Content Placeholder 2"/>
          <p:cNvSpPr>
            <a:spLocks noGrp="1"/>
          </p:cNvSpPr>
          <p:nvPr>
            <p:ph idx="1"/>
          </p:nvPr>
        </p:nvSpPr>
        <p:spPr>
          <a:xfrm>
            <a:off x="4382726" y="1896533"/>
            <a:ext cx="7225074" cy="3962266"/>
          </a:xfrm>
        </p:spPr>
        <p:txBody>
          <a:bodyPr vert="horz" lIns="91440" tIns="45720" rIns="91440" bIns="45720" rtlCol="0">
            <a:normAutofit/>
          </a:bodyPr>
          <a:lstStyle/>
          <a:p>
            <a:pPr>
              <a:buFont typeface="Wingdings" panose="05000000000000000000" pitchFamily="2" charset="2"/>
              <a:buChar char="ü"/>
            </a:pPr>
            <a:r>
              <a:rPr lang="en-CA" sz="2200" dirty="0"/>
              <a:t>Release of CanadaGAP Manuals for 2026</a:t>
            </a:r>
          </a:p>
          <a:p>
            <a:pPr>
              <a:buFont typeface="Wingdings" panose="05000000000000000000" pitchFamily="2" charset="2"/>
              <a:buChar char="ü"/>
            </a:pPr>
            <a:r>
              <a:rPr lang="en-CA" sz="2200" dirty="0"/>
              <a:t>Main changes to CanadaGAP Manuals (Version 11.0)</a:t>
            </a:r>
          </a:p>
          <a:p>
            <a:pPr>
              <a:buFont typeface="Wingdings" panose="05000000000000000000" pitchFamily="2" charset="2"/>
              <a:buChar char="ü"/>
            </a:pPr>
            <a:r>
              <a:rPr lang="en-CA" sz="2200" dirty="0"/>
              <a:t>Updates to CanadaGAP Record-Keeping Templates (Forms)</a:t>
            </a:r>
          </a:p>
          <a:p>
            <a:pPr>
              <a:buFont typeface="Wingdings" panose="05000000000000000000" pitchFamily="2" charset="2"/>
              <a:buChar char="ü"/>
            </a:pPr>
            <a:r>
              <a:rPr lang="en-CA" sz="2200" dirty="0"/>
              <a:t>Main changes to CanadaGAP Appendices (Version 11.0)</a:t>
            </a:r>
          </a:p>
          <a:p>
            <a:pPr>
              <a:buFont typeface="Wingdings" panose="05000000000000000000" pitchFamily="2" charset="2"/>
              <a:buChar char="ü"/>
            </a:pPr>
            <a:r>
              <a:rPr lang="en-CA" sz="2200"/>
              <a:t>Q</a:t>
            </a:r>
            <a:r>
              <a:rPr lang="en-CA" sz="2200" dirty="0"/>
              <a:t>&amp;A</a:t>
            </a:r>
          </a:p>
        </p:txBody>
      </p:sp>
    </p:spTree>
    <p:extLst>
      <p:ext uri="{BB962C8B-B14F-4D97-AF65-F5344CB8AC3E}">
        <p14:creationId xmlns:p14="http://schemas.microsoft.com/office/powerpoint/2010/main" val="40557332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192" y="786821"/>
            <a:ext cx="11029616" cy="1013800"/>
          </a:xfrm>
        </p:spPr>
        <p:txBody>
          <a:bodyPr>
            <a:noAutofit/>
          </a:bodyPr>
          <a:lstStyle/>
          <a:p>
            <a:r>
              <a:rPr lang="en-CA" sz="3800" noProof="0" dirty="0"/>
              <a:t>Release of CanadaGAP Manuals </a:t>
            </a:r>
            <a:br>
              <a:rPr lang="en-CA" sz="3800" dirty="0"/>
            </a:br>
            <a:r>
              <a:rPr lang="en-CA" sz="3800" noProof="0" dirty="0"/>
              <a:t>for 2026</a:t>
            </a:r>
          </a:p>
        </p:txBody>
      </p:sp>
      <p:sp>
        <p:nvSpPr>
          <p:cNvPr id="3" name="Content Placeholder 2"/>
          <p:cNvSpPr>
            <a:spLocks noGrp="1"/>
          </p:cNvSpPr>
          <p:nvPr>
            <p:ph idx="1"/>
          </p:nvPr>
        </p:nvSpPr>
        <p:spPr>
          <a:xfrm>
            <a:off x="581193" y="2413850"/>
            <a:ext cx="11029615" cy="4516866"/>
          </a:xfrm>
        </p:spPr>
        <p:txBody>
          <a:bodyPr>
            <a:normAutofit/>
          </a:bodyPr>
          <a:lstStyle/>
          <a:p>
            <a:pPr marL="0" indent="0">
              <a:lnSpc>
                <a:spcPct val="100000"/>
              </a:lnSpc>
              <a:buNone/>
            </a:pPr>
            <a:r>
              <a:rPr lang="en-CA" sz="2400" dirty="0"/>
              <a:t>                 Manuals are published in January</a:t>
            </a:r>
          </a:p>
          <a:p>
            <a:pPr marL="0" indent="0">
              <a:lnSpc>
                <a:spcPct val="100000"/>
              </a:lnSpc>
              <a:buNone/>
            </a:pPr>
            <a:r>
              <a:rPr lang="en-CA" sz="2400" dirty="0"/>
              <a:t>                 Changes are for the </a:t>
            </a:r>
            <a:r>
              <a:rPr lang="en-CA" sz="2400" b="1" dirty="0"/>
              <a:t>2026</a:t>
            </a:r>
            <a:r>
              <a:rPr lang="en-CA" sz="2400" dirty="0"/>
              <a:t> season</a:t>
            </a:r>
          </a:p>
          <a:p>
            <a:pPr lvl="1">
              <a:lnSpc>
                <a:spcPct val="100000"/>
              </a:lnSpc>
            </a:pPr>
            <a:endParaRPr lang="en-CA" dirty="0"/>
          </a:p>
          <a:p>
            <a:pPr lvl="1">
              <a:lnSpc>
                <a:spcPct val="100000"/>
              </a:lnSpc>
            </a:pPr>
            <a:endParaRPr lang="en-CA" dirty="0"/>
          </a:p>
          <a:p>
            <a:pPr lvl="1">
              <a:lnSpc>
                <a:spcPct val="100000"/>
              </a:lnSpc>
            </a:pPr>
            <a:r>
              <a:rPr lang="en-CA" sz="2200" dirty="0"/>
              <a:t>The updated manuals take effect </a:t>
            </a:r>
            <a:r>
              <a:rPr lang="en-CA" sz="2200" b="1" dirty="0"/>
              <a:t>April 1</a:t>
            </a:r>
            <a:r>
              <a:rPr lang="en-CA" sz="2200" b="1" baseline="30000" dirty="0"/>
              <a:t>st </a:t>
            </a:r>
            <a:r>
              <a:rPr lang="en-CA" sz="2200" b="1" dirty="0"/>
              <a:t>2026, </a:t>
            </a:r>
            <a:r>
              <a:rPr lang="en-CA" sz="2200" dirty="0"/>
              <a:t>which gives operations      </a:t>
            </a:r>
          </a:p>
          <a:p>
            <a:pPr marL="324000" lvl="1" indent="0">
              <a:lnSpc>
                <a:spcPct val="100000"/>
              </a:lnSpc>
              <a:buNone/>
            </a:pPr>
            <a:r>
              <a:rPr lang="en-CA" sz="2200" dirty="0"/>
              <a:t>time to update their manuals, implement changes, and retrain as needed.</a:t>
            </a:r>
          </a:p>
          <a:p>
            <a:pPr lvl="1">
              <a:lnSpc>
                <a:spcPct val="100000"/>
              </a:lnSpc>
            </a:pPr>
            <a:endParaRPr lang="en-CA" sz="2200" dirty="0"/>
          </a:p>
          <a:p>
            <a:pPr lvl="1">
              <a:lnSpc>
                <a:spcPct val="100000"/>
              </a:lnSpc>
            </a:pPr>
            <a:r>
              <a:rPr lang="en-CA" sz="2200" dirty="0"/>
              <a:t>Audits on or after April 1</a:t>
            </a:r>
            <a:r>
              <a:rPr lang="en-CA" sz="2200" baseline="30000" dirty="0"/>
              <a:t>st</a:t>
            </a:r>
            <a:r>
              <a:rPr lang="en-CA" sz="2200" dirty="0"/>
              <a:t> 2026 will be based on the updated requirements.</a:t>
            </a:r>
          </a:p>
          <a:p>
            <a:pPr>
              <a:lnSpc>
                <a:spcPct val="100000"/>
              </a:lnSpc>
            </a:pPr>
            <a:endParaRPr lang="en-CA" sz="2400" dirty="0">
              <a:latin typeface="Abadi" panose="020B0604020104020204" pitchFamily="34" charset="0"/>
            </a:endParaRPr>
          </a:p>
        </p:txBody>
      </p:sp>
      <p:sp>
        <p:nvSpPr>
          <p:cNvPr id="4" name="Arrow: Right 3">
            <a:extLst>
              <a:ext uri="{FF2B5EF4-FFF2-40B4-BE49-F238E27FC236}">
                <a16:creationId xmlns:a16="http://schemas.microsoft.com/office/drawing/2014/main" id="{2243DB40-C49C-EBF1-8DC8-B31D5CF2902F}"/>
              </a:ext>
            </a:extLst>
          </p:cNvPr>
          <p:cNvSpPr/>
          <p:nvPr/>
        </p:nvSpPr>
        <p:spPr>
          <a:xfrm>
            <a:off x="899771" y="2546886"/>
            <a:ext cx="978408"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rrow: Right 4">
            <a:extLst>
              <a:ext uri="{FF2B5EF4-FFF2-40B4-BE49-F238E27FC236}">
                <a16:creationId xmlns:a16="http://schemas.microsoft.com/office/drawing/2014/main" id="{9388FFAC-DDAC-1A1A-DEDE-A8FD1CFA6190}"/>
              </a:ext>
            </a:extLst>
          </p:cNvPr>
          <p:cNvSpPr/>
          <p:nvPr/>
        </p:nvSpPr>
        <p:spPr>
          <a:xfrm>
            <a:off x="899771" y="3105656"/>
            <a:ext cx="978408"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Graphical user interface&#10;&#10;Description automatically generated">
            <a:extLst>
              <a:ext uri="{FF2B5EF4-FFF2-40B4-BE49-F238E27FC236}">
                <a16:creationId xmlns:a16="http://schemas.microsoft.com/office/drawing/2014/main" id="{0ED2D26A-DD64-FD1D-4172-517EC82B198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621237">
            <a:off x="8494362" y="2081246"/>
            <a:ext cx="3169908" cy="2325106"/>
          </a:xfrm>
          <a:prstGeom prst="rect">
            <a:avLst/>
          </a:prstGeom>
          <a:noFill/>
          <a:effectLst/>
          <a:scene3d>
            <a:camera prst="orthographicFront"/>
            <a:lightRig rig="threePt" dir="t"/>
          </a:scene3d>
          <a:sp3d extrusionH="76200">
            <a:extrusionClr>
              <a:schemeClr val="bg1"/>
            </a:extrusionClr>
          </a:sp3d>
        </p:spPr>
      </p:pic>
    </p:spTree>
    <p:extLst>
      <p:ext uri="{BB962C8B-B14F-4D97-AF65-F5344CB8AC3E}">
        <p14:creationId xmlns:p14="http://schemas.microsoft.com/office/powerpoint/2010/main" val="40972939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92989FB-1024-49B7-BDF1-B3CE27D486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1"/>
          </a:xfrm>
          <a:prstGeom prst="rect">
            <a:avLst/>
          </a:prstGeom>
          <a:solidFill>
            <a:srgbClr val="FFF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46534" y="1073231"/>
            <a:ext cx="3703320" cy="4711539"/>
          </a:xfrm>
        </p:spPr>
        <p:txBody>
          <a:bodyPr anchor="ctr">
            <a:normAutofit/>
          </a:bodyPr>
          <a:lstStyle/>
          <a:p>
            <a:r>
              <a:rPr lang="en-CA" sz="3800" noProof="0" dirty="0">
                <a:solidFill>
                  <a:schemeClr val="accent1"/>
                </a:solidFill>
              </a:rPr>
              <a:t>Main changes to the Manuals     </a:t>
            </a:r>
            <a:br>
              <a:rPr lang="en-CA" sz="3800" noProof="0" dirty="0">
                <a:solidFill>
                  <a:schemeClr val="accent1"/>
                </a:solidFill>
              </a:rPr>
            </a:br>
            <a:r>
              <a:rPr lang="en-CA" sz="3800" noProof="0" dirty="0">
                <a:solidFill>
                  <a:schemeClr val="accent1"/>
                </a:solidFill>
              </a:rPr>
              <a:t>               Version 11.0</a:t>
            </a:r>
          </a:p>
        </p:txBody>
      </p:sp>
      <p:sp>
        <p:nvSpPr>
          <p:cNvPr id="10" name="Rectangle 9">
            <a:extLst>
              <a:ext uri="{FF2B5EF4-FFF2-40B4-BE49-F238E27FC236}">
                <a16:creationId xmlns:a16="http://schemas.microsoft.com/office/drawing/2014/main" id="{DFEE959E-BF10-4204-9556-D1707088D4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DDD17B6A-CB37-4005-9681-A20AFCDC78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Rectangle 13">
            <a:extLst>
              <a:ext uri="{FF2B5EF4-FFF2-40B4-BE49-F238E27FC236}">
                <a16:creationId xmlns:a16="http://schemas.microsoft.com/office/drawing/2014/main" id="{3B7BBDE9-DAED-40B0-A640-503C918D1C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Rectangle 15">
            <a:extLst>
              <a:ext uri="{FF2B5EF4-FFF2-40B4-BE49-F238E27FC236}">
                <a16:creationId xmlns:a16="http://schemas.microsoft.com/office/drawing/2014/main" id="{7BC7EA7B-802E-41F4-8926-C4475287AA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6851" y="723898"/>
            <a:ext cx="7498616" cy="567690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 name="Content Placeholder 2"/>
          <p:cNvSpPr>
            <a:spLocks noGrp="1"/>
          </p:cNvSpPr>
          <p:nvPr>
            <p:ph idx="1"/>
          </p:nvPr>
        </p:nvSpPr>
        <p:spPr>
          <a:xfrm>
            <a:off x="4702629" y="1073231"/>
            <a:ext cx="6599582" cy="4711539"/>
          </a:xfrm>
        </p:spPr>
        <p:txBody>
          <a:bodyPr>
            <a:normAutofit lnSpcReduction="10000"/>
          </a:bodyPr>
          <a:lstStyle/>
          <a:p>
            <a:pPr marL="0" indent="0">
              <a:buNone/>
            </a:pPr>
            <a:r>
              <a:rPr lang="en-CA" sz="2400" dirty="0">
                <a:solidFill>
                  <a:srgbClr val="FFFFFF"/>
                </a:solidFill>
              </a:rPr>
              <a:t>New manuals are published on the CanadaGAP website at: </a:t>
            </a:r>
            <a:r>
              <a:rPr lang="en-CA" sz="2400" dirty="0">
                <a:solidFill>
                  <a:srgbClr val="FFFFFF"/>
                </a:solidFill>
                <a:hlinkClick r:id="rId3">
                  <a:extLst>
                    <a:ext uri="{A12FA001-AC4F-418D-AE19-62706E023703}">
                      <ahyp:hlinkClr xmlns:ahyp="http://schemas.microsoft.com/office/drawing/2018/hyperlinkcolor" val="tx"/>
                    </a:ext>
                  </a:extLst>
                </a:hlinkClick>
              </a:rPr>
              <a:t>www.canadagap.ca</a:t>
            </a:r>
            <a:endParaRPr lang="en-CA" sz="2400" dirty="0">
              <a:solidFill>
                <a:srgbClr val="FFFFFF"/>
              </a:solidFill>
            </a:endParaRPr>
          </a:p>
          <a:p>
            <a:endParaRPr lang="en-CA" sz="2400" dirty="0">
              <a:solidFill>
                <a:srgbClr val="FFFFFF"/>
              </a:solidFill>
            </a:endParaRPr>
          </a:p>
          <a:p>
            <a:pPr lvl="1">
              <a:buFont typeface="Wingdings" panose="05000000000000000000" pitchFamily="2" charset="2"/>
              <a:buChar char="ü"/>
            </a:pPr>
            <a:r>
              <a:rPr lang="en-CA" sz="2400" noProof="0" dirty="0">
                <a:solidFill>
                  <a:srgbClr val="FFFFFF"/>
                </a:solidFill>
              </a:rPr>
              <a:t> Background</a:t>
            </a:r>
          </a:p>
          <a:p>
            <a:pPr lvl="1">
              <a:buFont typeface="Wingdings" panose="05000000000000000000" pitchFamily="2" charset="2"/>
              <a:buChar char="ü"/>
            </a:pPr>
            <a:r>
              <a:rPr lang="en-CA" sz="2400" dirty="0">
                <a:solidFill>
                  <a:srgbClr val="FFFFFF"/>
                </a:solidFill>
              </a:rPr>
              <a:t> </a:t>
            </a:r>
            <a:r>
              <a:rPr lang="en-CA" sz="2400" noProof="0" dirty="0">
                <a:solidFill>
                  <a:srgbClr val="FFFFFF"/>
                </a:solidFill>
              </a:rPr>
              <a:t>Scope </a:t>
            </a:r>
          </a:p>
          <a:p>
            <a:pPr lvl="1">
              <a:buFont typeface="Wingdings" panose="05000000000000000000" pitchFamily="2" charset="2"/>
              <a:buChar char="ü"/>
            </a:pPr>
            <a:r>
              <a:rPr lang="en-CA" sz="2400" noProof="0" dirty="0">
                <a:solidFill>
                  <a:srgbClr val="FFFFFF"/>
                </a:solidFill>
              </a:rPr>
              <a:t> How Do I Use This Manual?</a:t>
            </a:r>
          </a:p>
          <a:p>
            <a:pPr lvl="1">
              <a:buFont typeface="Wingdings" panose="05000000000000000000" pitchFamily="2" charset="2"/>
              <a:buChar char="ü"/>
            </a:pPr>
            <a:r>
              <a:rPr lang="en-CA" sz="2400" dirty="0">
                <a:solidFill>
                  <a:srgbClr val="FFFFFF"/>
                </a:solidFill>
              </a:rPr>
              <a:t> </a:t>
            </a:r>
            <a:r>
              <a:rPr lang="en-CA" sz="2400" noProof="0" dirty="0">
                <a:solidFill>
                  <a:srgbClr val="FFFFFF"/>
                </a:solidFill>
              </a:rPr>
              <a:t>Glossary definitions</a:t>
            </a:r>
          </a:p>
          <a:p>
            <a:pPr lvl="1">
              <a:buFont typeface="Wingdings" panose="05000000000000000000" pitchFamily="2" charset="2"/>
              <a:buChar char="ü"/>
            </a:pPr>
            <a:r>
              <a:rPr lang="en-CA" sz="2400" noProof="0" dirty="0">
                <a:solidFill>
                  <a:srgbClr val="FFFFFF"/>
                </a:solidFill>
              </a:rPr>
              <a:t> Sections 1-24</a:t>
            </a:r>
          </a:p>
          <a:p>
            <a:pPr lvl="1">
              <a:buFont typeface="Wingdings" panose="05000000000000000000" pitchFamily="2" charset="2"/>
              <a:buChar char="ü"/>
            </a:pPr>
            <a:r>
              <a:rPr lang="en-CA" sz="2400" noProof="0" dirty="0">
                <a:solidFill>
                  <a:srgbClr val="FFFFFF"/>
                </a:solidFill>
              </a:rPr>
              <a:t> Record-Keeping Forms</a:t>
            </a:r>
          </a:p>
          <a:p>
            <a:pPr lvl="1">
              <a:buFont typeface="Wingdings" panose="05000000000000000000" pitchFamily="2" charset="2"/>
              <a:buChar char="ü"/>
            </a:pPr>
            <a:r>
              <a:rPr lang="en-CA" sz="2400" noProof="0" dirty="0">
                <a:solidFill>
                  <a:srgbClr val="FFFFFF"/>
                </a:solidFill>
              </a:rPr>
              <a:t> Appendices</a:t>
            </a:r>
          </a:p>
          <a:p>
            <a:pPr marL="0" indent="0">
              <a:buNone/>
            </a:pPr>
            <a:endParaRPr lang="en-CA" sz="2000" noProof="0" dirty="0">
              <a:solidFill>
                <a:srgbClr val="FFFFFF"/>
              </a:solidFill>
              <a:latin typeface="Abadi" panose="020B0604020104020204" pitchFamily="34" charset="0"/>
            </a:endParaRPr>
          </a:p>
        </p:txBody>
      </p:sp>
    </p:spTree>
    <p:extLst>
      <p:ext uri="{BB962C8B-B14F-4D97-AF65-F5344CB8AC3E}">
        <p14:creationId xmlns:p14="http://schemas.microsoft.com/office/powerpoint/2010/main" val="7822374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52F697F-F9E6-82BD-9289-D7E00AB1C1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ED1A11-5BE3-59A8-B5FF-E2D88B3E99A2}"/>
              </a:ext>
            </a:extLst>
          </p:cNvPr>
          <p:cNvSpPr>
            <a:spLocks noGrp="1"/>
          </p:cNvSpPr>
          <p:nvPr>
            <p:ph type="title"/>
          </p:nvPr>
        </p:nvSpPr>
        <p:spPr>
          <a:xfrm>
            <a:off x="581192" y="702156"/>
            <a:ext cx="11029616" cy="1013800"/>
          </a:xfrm>
        </p:spPr>
        <p:txBody>
          <a:bodyPr>
            <a:normAutofit/>
          </a:bodyPr>
          <a:lstStyle/>
          <a:p>
            <a:r>
              <a:rPr lang="en-US" sz="3800" dirty="0">
                <a:solidFill>
                  <a:srgbClr val="FFFFFF"/>
                </a:solidFill>
              </a:rPr>
              <a:t>Background</a:t>
            </a:r>
            <a:r>
              <a:rPr lang="en-US" dirty="0">
                <a:solidFill>
                  <a:srgbClr val="FFFFFF"/>
                </a:solidFill>
                <a:latin typeface="Abadi" panose="020B0604020104020204" pitchFamily="34" charset="0"/>
              </a:rPr>
              <a:t> </a:t>
            </a:r>
          </a:p>
        </p:txBody>
      </p:sp>
      <p:sp>
        <p:nvSpPr>
          <p:cNvPr id="3" name="Content Placeholder 2">
            <a:extLst>
              <a:ext uri="{FF2B5EF4-FFF2-40B4-BE49-F238E27FC236}">
                <a16:creationId xmlns:a16="http://schemas.microsoft.com/office/drawing/2014/main" id="{246A05FA-EB3A-A995-FBA5-8B60A4BECF39}"/>
              </a:ext>
            </a:extLst>
          </p:cNvPr>
          <p:cNvSpPr>
            <a:spLocks noGrp="1"/>
          </p:cNvSpPr>
          <p:nvPr>
            <p:ph idx="1"/>
          </p:nvPr>
        </p:nvSpPr>
        <p:spPr>
          <a:xfrm>
            <a:off x="581192" y="2180496"/>
            <a:ext cx="7225075" cy="3975348"/>
          </a:xfrm>
        </p:spPr>
        <p:txBody>
          <a:bodyPr>
            <a:normAutofit/>
          </a:bodyPr>
          <a:lstStyle/>
          <a:p>
            <a:pPr marL="0" marR="0">
              <a:buNone/>
            </a:pPr>
            <a:r>
              <a:rPr lang="en-US" sz="2200" dirty="0">
                <a:effectLst/>
                <a:latin typeface="Arial" panose="020B0604020202020204" pitchFamily="34" charset="0"/>
                <a:ea typeface="Calibri" panose="020F0502020204030204" pitchFamily="34" charset="0"/>
                <a:cs typeface="Times New Roman" panose="02020603050405020304" pitchFamily="18" charset="0"/>
              </a:rPr>
              <a:t>The following sentence (in red) was added to satisfy a GFSI requirement (the intent remains the same):</a:t>
            </a:r>
          </a:p>
          <a:p>
            <a:pPr>
              <a:buNone/>
            </a:pPr>
            <a:r>
              <a:rPr lang="en-US" sz="2200" i="1" dirty="0">
                <a:effectLst/>
                <a:latin typeface="Arial" panose="020B0604020202020204" pitchFamily="34" charset="0"/>
                <a:ea typeface="Calibri" panose="020F0502020204030204" pitchFamily="34" charset="0"/>
                <a:cs typeface="Times New Roman" panose="02020603050405020304" pitchFamily="18" charset="0"/>
              </a:rPr>
              <a:t>The CanadaGAP Food Safety Manual for Fresh Fruits and Vegetables has been developed based on a Generic Food Safety Hazard Analysis and Critical Control Points (HACCP) Model. </a:t>
            </a:r>
            <a:r>
              <a:rPr lang="en-CA" sz="2200" i="1"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There shall be commitment from senior management for implementation of the aforementioned effective HACCP system…</a:t>
            </a:r>
            <a:endParaRPr lang="en-CA" sz="2200" dirty="0">
              <a:solidFill>
                <a:srgbClr val="FF0000"/>
              </a:solidFill>
              <a:latin typeface="Abadi" panose="020B0604020104020204" pitchFamily="34" charset="0"/>
            </a:endParaRPr>
          </a:p>
        </p:txBody>
      </p:sp>
      <p:pic>
        <p:nvPicPr>
          <p:cNvPr id="4" name="Picture 3" descr="A group of fruits and vegetables&#10;&#10;AI-generated content may be incorrect.">
            <a:extLst>
              <a:ext uri="{FF2B5EF4-FFF2-40B4-BE49-F238E27FC236}">
                <a16:creationId xmlns:a16="http://schemas.microsoft.com/office/drawing/2014/main" id="{05F09715-2A34-8822-9727-C1E7AB3ABCD8}"/>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8051799" y="1871133"/>
            <a:ext cx="3683001" cy="4504267"/>
          </a:xfrm>
          <a:prstGeom prst="rect">
            <a:avLst/>
          </a:prstGeom>
        </p:spPr>
      </p:pic>
    </p:spTree>
    <p:extLst>
      <p:ext uri="{BB962C8B-B14F-4D97-AF65-F5344CB8AC3E}">
        <p14:creationId xmlns:p14="http://schemas.microsoft.com/office/powerpoint/2010/main" val="7123187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F3939-849A-505C-6F7E-649D29B9A6E8}"/>
              </a:ext>
            </a:extLst>
          </p:cNvPr>
          <p:cNvSpPr>
            <a:spLocks noGrp="1"/>
          </p:cNvSpPr>
          <p:nvPr>
            <p:ph type="title"/>
          </p:nvPr>
        </p:nvSpPr>
        <p:spPr/>
        <p:txBody>
          <a:bodyPr>
            <a:normAutofit/>
          </a:bodyPr>
          <a:lstStyle/>
          <a:p>
            <a:r>
              <a:rPr lang="en-US" sz="3800" dirty="0"/>
              <a:t>Scope</a:t>
            </a:r>
          </a:p>
        </p:txBody>
      </p:sp>
      <p:sp>
        <p:nvSpPr>
          <p:cNvPr id="3" name="Content Placeholder 2">
            <a:extLst>
              <a:ext uri="{FF2B5EF4-FFF2-40B4-BE49-F238E27FC236}">
                <a16:creationId xmlns:a16="http://schemas.microsoft.com/office/drawing/2014/main" id="{8266EA10-7C07-FF4B-7063-8579B27BEF7C}"/>
              </a:ext>
            </a:extLst>
          </p:cNvPr>
          <p:cNvSpPr>
            <a:spLocks noGrp="1"/>
          </p:cNvSpPr>
          <p:nvPr>
            <p:ph idx="1"/>
          </p:nvPr>
        </p:nvSpPr>
        <p:spPr>
          <a:xfrm>
            <a:off x="581192" y="2180496"/>
            <a:ext cx="10069875" cy="4516866"/>
          </a:xfrm>
        </p:spPr>
        <p:txBody>
          <a:bodyPr>
            <a:normAutofit/>
          </a:bodyPr>
          <a:lstStyle/>
          <a:p>
            <a:pPr marL="57150" marR="0" indent="0">
              <a:buNone/>
            </a:pPr>
            <a:r>
              <a:rPr lang="en-US" sz="2400" dirty="0">
                <a:latin typeface="Arial" panose="020B0604020202020204" pitchFamily="34" charset="0"/>
                <a:ea typeface="Calibri" panose="020F0502020204030204" pitchFamily="34" charset="0"/>
                <a:cs typeface="Times New Roman" panose="02020603050405020304" pitchFamily="18" charset="0"/>
              </a:rPr>
              <a:t>1) </a:t>
            </a:r>
            <a:r>
              <a:rPr lang="en-US" sz="2400" dirty="0">
                <a:effectLst/>
                <a:latin typeface="Arial" panose="020B0604020202020204" pitchFamily="34" charset="0"/>
                <a:ea typeface="Calibri" panose="020F0502020204030204" pitchFamily="34" charset="0"/>
                <a:cs typeface="Times New Roman" panose="02020603050405020304" pitchFamily="18" charset="0"/>
              </a:rPr>
              <a:t>The following wording was added to clarify that </a:t>
            </a:r>
            <a:r>
              <a:rPr lang="en-US" sz="2400" b="1" dirty="0">
                <a:effectLst/>
                <a:latin typeface="Arial" panose="020B0604020202020204" pitchFamily="34" charset="0"/>
                <a:ea typeface="Calibri" panose="020F0502020204030204" pitchFamily="34" charset="0"/>
                <a:cs typeface="Times New Roman" panose="02020603050405020304" pitchFamily="18" charset="0"/>
              </a:rPr>
              <a:t>minimally processed products</a:t>
            </a:r>
            <a:r>
              <a:rPr lang="en-US" sz="2400" dirty="0">
                <a:effectLst/>
                <a:latin typeface="Arial" panose="020B0604020202020204" pitchFamily="34" charset="0"/>
                <a:ea typeface="Calibri" panose="020F0502020204030204" pitchFamily="34" charset="0"/>
                <a:cs typeface="Times New Roman" panose="02020603050405020304" pitchFamily="18" charset="0"/>
              </a:rPr>
              <a:t> are NOT included in the production, packing and storage scopes:</a:t>
            </a:r>
          </a:p>
          <a:p>
            <a:pPr>
              <a:buNone/>
            </a:pPr>
            <a:r>
              <a:rPr lang="en-CA" sz="2400" i="1"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Minimally processed fruits and vegetables (see glossary definition) are NOT included in the production/packing/storage scope.</a:t>
            </a:r>
          </a:p>
          <a:p>
            <a:pPr>
              <a:buNone/>
            </a:pPr>
            <a:endParaRPr lang="en-CA" sz="2400" i="1"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endParaRPr>
          </a:p>
          <a:p>
            <a:pPr marL="57150" indent="0">
              <a:buNone/>
            </a:pPr>
            <a:r>
              <a:rPr lang="en-CA" sz="2400" dirty="0">
                <a:effectLst/>
                <a:latin typeface="Arial" panose="020B0604020202020204" pitchFamily="34" charset="0"/>
                <a:ea typeface="Calibri" panose="020F0502020204030204" pitchFamily="34" charset="0"/>
                <a:cs typeface="Times New Roman" panose="02020603050405020304" pitchFamily="18" charset="0"/>
              </a:rPr>
              <a:t>2) </a:t>
            </a:r>
            <a:r>
              <a:rPr lang="en-CA" sz="2400" b="1" dirty="0">
                <a:effectLst/>
                <a:latin typeface="Arial" panose="020B0604020202020204" pitchFamily="34" charset="0"/>
                <a:ea typeface="Calibri" panose="020F0502020204030204" pitchFamily="34" charset="0"/>
                <a:cs typeface="Times New Roman" panose="02020603050405020304" pitchFamily="18" charset="0"/>
              </a:rPr>
              <a:t>Ground cherries </a:t>
            </a:r>
            <a:r>
              <a:rPr lang="en-CA" sz="2400" dirty="0">
                <a:effectLst/>
                <a:latin typeface="Arial" panose="020B0604020202020204" pitchFamily="34" charset="0"/>
                <a:ea typeface="Calibri" panose="020F0502020204030204" pitchFamily="34" charset="0"/>
                <a:cs typeface="Times New Roman" panose="02020603050405020304" pitchFamily="18" charset="0"/>
              </a:rPr>
              <a:t>and </a:t>
            </a:r>
            <a:r>
              <a:rPr lang="en-CA" sz="2400" b="1" dirty="0">
                <a:effectLst/>
                <a:latin typeface="Arial" panose="020B0604020202020204" pitchFamily="34" charset="0"/>
                <a:ea typeface="Calibri" panose="020F0502020204030204" pitchFamily="34" charset="0"/>
                <a:cs typeface="Times New Roman" panose="02020603050405020304" pitchFamily="18" charset="0"/>
              </a:rPr>
              <a:t>tomatillos</a:t>
            </a:r>
            <a:r>
              <a:rPr lang="en-CA" sz="2400" dirty="0">
                <a:effectLst/>
                <a:latin typeface="Arial" panose="020B0604020202020204" pitchFamily="34" charset="0"/>
                <a:ea typeface="Calibri" panose="020F0502020204030204" pitchFamily="34" charset="0"/>
                <a:cs typeface="Times New Roman" panose="02020603050405020304" pitchFamily="18" charset="0"/>
              </a:rPr>
              <a:t> have always been included in the scope of the program but are now specifically listed so it is clear they are different commodities, and that they both fall under the ‘fruiting vegetable’ crop grouping.</a:t>
            </a:r>
            <a:endParaRPr lang="en-US" sz="2400" dirty="0">
              <a:latin typeface="Abadi" panose="020B0604020104020204" pitchFamily="34" charset="0"/>
            </a:endParaRPr>
          </a:p>
        </p:txBody>
      </p:sp>
      <p:pic>
        <p:nvPicPr>
          <p:cNvPr id="5" name="Picture 4" descr="Two fruit with leaves on it&#10;&#10;AI-generated content may be incorrect.">
            <a:extLst>
              <a:ext uri="{FF2B5EF4-FFF2-40B4-BE49-F238E27FC236}">
                <a16:creationId xmlns:a16="http://schemas.microsoft.com/office/drawing/2014/main" id="{54294D9A-5CE2-D87B-B9A9-299ED3481C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906000" y="2912534"/>
            <a:ext cx="2404533" cy="2404533"/>
          </a:xfrm>
          <a:prstGeom prst="rect">
            <a:avLst/>
          </a:prstGeom>
        </p:spPr>
      </p:pic>
    </p:spTree>
    <p:extLst>
      <p:ext uri="{BB962C8B-B14F-4D97-AF65-F5344CB8AC3E}">
        <p14:creationId xmlns:p14="http://schemas.microsoft.com/office/powerpoint/2010/main" val="5381134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79A26B8-6C4E-452B-ADD3-ED324A7AB7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B4167E1-E2B0-4192-8DA2-6967DDFF87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2377" y="614407"/>
            <a:ext cx="5609967" cy="561177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2720948D-A1BA-40DC-9F56-126166340612}"/>
              </a:ext>
            </a:extLst>
          </p:cNvPr>
          <p:cNvSpPr>
            <a:spLocks noGrp="1"/>
          </p:cNvSpPr>
          <p:nvPr>
            <p:ph type="title"/>
          </p:nvPr>
        </p:nvSpPr>
        <p:spPr>
          <a:xfrm>
            <a:off x="762121" y="960723"/>
            <a:ext cx="4968489" cy="1013800"/>
          </a:xfrm>
        </p:spPr>
        <p:txBody>
          <a:bodyPr>
            <a:noAutofit/>
          </a:bodyPr>
          <a:lstStyle/>
          <a:p>
            <a:r>
              <a:rPr lang="en-US" sz="3800" dirty="0">
                <a:solidFill>
                  <a:srgbClr val="FFFFFF"/>
                </a:solidFill>
              </a:rPr>
              <a:t>How Do I USE This Manual?</a:t>
            </a:r>
          </a:p>
        </p:txBody>
      </p:sp>
      <p:sp>
        <p:nvSpPr>
          <p:cNvPr id="13" name="Rectangle 12">
            <a:extLst>
              <a:ext uri="{FF2B5EF4-FFF2-40B4-BE49-F238E27FC236}">
                <a16:creationId xmlns:a16="http://schemas.microsoft.com/office/drawing/2014/main" id="{D03E4FEE-2E6A-44AB-B6BA-C1AD0CD6D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560581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Rectangle 14">
            <a:extLst>
              <a:ext uri="{FF2B5EF4-FFF2-40B4-BE49-F238E27FC236}">
                <a16:creationId xmlns:a16="http://schemas.microsoft.com/office/drawing/2014/main" id="{0817EB59-13B3-43DA-9B91-A7CC174A60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44318" y="457200"/>
            <a:ext cx="5600007"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0105621F-F829-45FE-86C8-6264C65DDD32}"/>
              </a:ext>
            </a:extLst>
          </p:cNvPr>
          <p:cNvSpPr>
            <a:spLocks noGrp="1"/>
          </p:cNvSpPr>
          <p:nvPr>
            <p:ph idx="1"/>
          </p:nvPr>
        </p:nvSpPr>
        <p:spPr>
          <a:xfrm>
            <a:off x="783387" y="2254102"/>
            <a:ext cx="4947221" cy="3650344"/>
          </a:xfrm>
        </p:spPr>
        <p:txBody>
          <a:bodyPr>
            <a:normAutofit/>
          </a:bodyPr>
          <a:lstStyle/>
          <a:p>
            <a:r>
              <a:rPr lang="en-CA" sz="2200" dirty="0">
                <a:solidFill>
                  <a:srgbClr val="FFFFFF"/>
                </a:solidFill>
                <a:effectLst/>
                <a:latin typeface="Arial" panose="020B0604020202020204" pitchFamily="34" charset="0"/>
                <a:ea typeface="Calibri" panose="020F0502020204030204" pitchFamily="34" charset="0"/>
                <a:cs typeface="Times New Roman" panose="02020603050405020304" pitchFamily="18" charset="0"/>
              </a:rPr>
              <a:t>The important note regarding </a:t>
            </a:r>
            <a:r>
              <a:rPr lang="en-CA" sz="2200" b="1" dirty="0">
                <a:solidFill>
                  <a:srgbClr val="FFFFFF"/>
                </a:solidFill>
                <a:effectLst/>
                <a:latin typeface="Arial" panose="020B0604020202020204" pitchFamily="34" charset="0"/>
                <a:ea typeface="Calibri" panose="020F0502020204030204" pitchFamily="34" charset="0"/>
                <a:cs typeface="Times New Roman" panose="02020603050405020304" pitchFamily="18" charset="0"/>
              </a:rPr>
              <a:t>prevailing legislation </a:t>
            </a:r>
            <a:r>
              <a:rPr lang="en-CA" sz="2200" dirty="0">
                <a:solidFill>
                  <a:srgbClr val="FFFFFF"/>
                </a:solidFill>
                <a:effectLst/>
                <a:latin typeface="Arial" panose="020B0604020202020204" pitchFamily="34" charset="0"/>
                <a:ea typeface="Calibri" panose="020F0502020204030204" pitchFamily="34" charset="0"/>
                <a:cs typeface="Times New Roman" panose="02020603050405020304" pitchFamily="18" charset="0"/>
              </a:rPr>
              <a:t>has been reorganized and some additional wording has been added for clarification and to ensure the intent is clear. </a:t>
            </a:r>
          </a:p>
          <a:p>
            <a:endParaRPr lang="en-US" i="1" dirty="0">
              <a:solidFill>
                <a:srgbClr val="FFFFFF"/>
              </a:solidFill>
              <a:latin typeface="Abadi" panose="020B0604020104020204" pitchFamily="34" charset="0"/>
            </a:endParaRPr>
          </a:p>
        </p:txBody>
      </p:sp>
      <p:pic>
        <p:nvPicPr>
          <p:cNvPr id="4" name="Picture 3">
            <a:extLst>
              <a:ext uri="{FF2B5EF4-FFF2-40B4-BE49-F238E27FC236}">
                <a16:creationId xmlns:a16="http://schemas.microsoft.com/office/drawing/2014/main" id="{7D07EA83-58B8-12D5-5737-5F655DB1CE16}"/>
              </a:ext>
            </a:extLst>
          </p:cNvPr>
          <p:cNvPicPr>
            <a:picLocks noChangeAspect="1"/>
          </p:cNvPicPr>
          <p:nvPr/>
        </p:nvPicPr>
        <p:blipFill>
          <a:blip r:embed="rId3"/>
          <a:srcRect b="12174"/>
          <a:stretch>
            <a:fillRect/>
          </a:stretch>
        </p:blipFill>
        <p:spPr>
          <a:xfrm>
            <a:off x="6139658" y="115746"/>
            <a:ext cx="6141082" cy="6650811"/>
          </a:xfrm>
          <a:prstGeom prst="rect">
            <a:avLst/>
          </a:prstGeom>
          <a:solidFill>
            <a:schemeClr val="tx1"/>
          </a:solidFill>
        </p:spPr>
      </p:pic>
    </p:spTree>
    <p:extLst>
      <p:ext uri="{BB962C8B-B14F-4D97-AF65-F5344CB8AC3E}">
        <p14:creationId xmlns:p14="http://schemas.microsoft.com/office/powerpoint/2010/main" val="1414889954"/>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42AC7AAA-F039-4011-98DE-17464A67B2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720948D-A1BA-40DC-9F56-126166340612}"/>
              </a:ext>
            </a:extLst>
          </p:cNvPr>
          <p:cNvSpPr>
            <a:spLocks noGrp="1"/>
          </p:cNvSpPr>
          <p:nvPr>
            <p:ph type="title"/>
          </p:nvPr>
        </p:nvSpPr>
        <p:spPr>
          <a:xfrm>
            <a:off x="446534" y="702156"/>
            <a:ext cx="7498616" cy="1013800"/>
          </a:xfrm>
        </p:spPr>
        <p:txBody>
          <a:bodyPr>
            <a:noAutofit/>
          </a:bodyPr>
          <a:lstStyle/>
          <a:p>
            <a:r>
              <a:rPr lang="en-US" sz="3600" dirty="0">
                <a:solidFill>
                  <a:schemeClr val="accent1"/>
                </a:solidFill>
              </a:rPr>
              <a:t>Glossary – new Definitions</a:t>
            </a:r>
          </a:p>
        </p:txBody>
      </p:sp>
      <p:grpSp>
        <p:nvGrpSpPr>
          <p:cNvPr id="13" name="Group 12">
            <a:extLst>
              <a:ext uri="{FF2B5EF4-FFF2-40B4-BE49-F238E27FC236}">
                <a16:creationId xmlns:a16="http://schemas.microsoft.com/office/drawing/2014/main" id="{85EBB90B-3A54-4B2B-9FA6-7B47E1075FE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14" name="Rectangle 13">
              <a:extLst>
                <a:ext uri="{FF2B5EF4-FFF2-40B4-BE49-F238E27FC236}">
                  <a16:creationId xmlns:a16="http://schemas.microsoft.com/office/drawing/2014/main" id="{E04116F5-E398-4593-B279-7099177A09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Rectangle 14">
              <a:extLst>
                <a:ext uri="{FF2B5EF4-FFF2-40B4-BE49-F238E27FC236}">
                  <a16:creationId xmlns:a16="http://schemas.microsoft.com/office/drawing/2014/main" id="{DC1AD6AE-28AC-4C67-A749-1BC18D86C3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Rectangle 15">
              <a:extLst>
                <a:ext uri="{FF2B5EF4-FFF2-40B4-BE49-F238E27FC236}">
                  <a16:creationId xmlns:a16="http://schemas.microsoft.com/office/drawing/2014/main" id="{D122DC0F-D6EF-4A88-9742-855D48E4E2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3" name="Content Placeholder 2">
            <a:extLst>
              <a:ext uri="{FF2B5EF4-FFF2-40B4-BE49-F238E27FC236}">
                <a16:creationId xmlns:a16="http://schemas.microsoft.com/office/drawing/2014/main" id="{0105621F-F829-45FE-86C8-6264C65DDD32}"/>
              </a:ext>
            </a:extLst>
          </p:cNvPr>
          <p:cNvSpPr>
            <a:spLocks noGrp="1"/>
          </p:cNvSpPr>
          <p:nvPr>
            <p:ph idx="1"/>
          </p:nvPr>
        </p:nvSpPr>
        <p:spPr>
          <a:xfrm>
            <a:off x="581194" y="1896533"/>
            <a:ext cx="7225074" cy="3962266"/>
          </a:xfrm>
        </p:spPr>
        <p:txBody>
          <a:bodyPr>
            <a:normAutofit/>
          </a:bodyPr>
          <a:lstStyle/>
          <a:p>
            <a:pPr marL="0" marR="0">
              <a:buNone/>
            </a:pPr>
            <a:r>
              <a:rPr lang="en-CA" sz="2000" b="1" dirty="0">
                <a:effectLst/>
                <a:latin typeface="Arial" panose="020B0604020202020204" pitchFamily="34" charset="0"/>
                <a:ea typeface="Times New Roman" panose="02020603050405020304" pitchFamily="18" charset="0"/>
                <a:cs typeface="Times New Roman" panose="02020603050405020304" pitchFamily="18" charset="0"/>
              </a:rPr>
              <a:t>Laundered</a:t>
            </a:r>
            <a:r>
              <a:rPr lang="en-CA" sz="2000" dirty="0">
                <a:effectLst/>
                <a:latin typeface="Arial" panose="020B0604020202020204" pitchFamily="34" charset="0"/>
                <a:ea typeface="Times New Roman" panose="02020603050405020304" pitchFamily="18" charset="0"/>
                <a:cs typeface="Times New Roman" panose="02020603050405020304" pitchFamily="18" charset="0"/>
              </a:rPr>
              <a:t>: Cleaned in a way that ensures the items (e.g., working effects such as gloves/aprons, cloths used for wiping product, etc.) will not contaminate product, packaging materials, etc. This cleaning must be under the operation’s control (such as sending it to a third-party laundry service, laundering items on-site, outsourcing the cleaning to an appropriate person, etc.)</a:t>
            </a:r>
          </a:p>
          <a:p>
            <a:pPr marL="0" marR="0">
              <a:buNone/>
            </a:pPr>
            <a:r>
              <a:rPr lang="en-CA" sz="2000" b="1" dirty="0">
                <a:effectLst/>
                <a:latin typeface="Arial" panose="020B0604020202020204" pitchFamily="34" charset="0"/>
                <a:ea typeface="Times New Roman" panose="02020603050405020304" pitchFamily="18" charset="0"/>
                <a:cs typeface="Times New Roman" panose="02020603050405020304" pitchFamily="18" charset="0"/>
              </a:rPr>
              <a:t>Lubrication water: </a:t>
            </a:r>
            <a:r>
              <a:rPr lang="en-CA" sz="2000" dirty="0">
                <a:effectLst/>
                <a:latin typeface="Arial" panose="020B0604020202020204" pitchFamily="34" charset="0"/>
                <a:ea typeface="Times New Roman" panose="02020603050405020304" pitchFamily="18" charset="0"/>
                <a:cs typeface="Times New Roman" panose="02020603050405020304" pitchFamily="18" charset="0"/>
              </a:rPr>
              <a:t>Water used for the lubrication of product (e.g., potatoes) before packing. This water may be a fine spray/mist. </a:t>
            </a: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p>
            <a:endParaRPr lang="en-CA" dirty="0">
              <a:latin typeface="Abadi" panose="020B0604020104020204" pitchFamily="34" charset="0"/>
            </a:endParaRPr>
          </a:p>
          <a:p>
            <a:endParaRPr lang="en-CA" dirty="0">
              <a:latin typeface="Abadi" panose="020B0604020104020204" pitchFamily="34" charset="0"/>
            </a:endParaRPr>
          </a:p>
        </p:txBody>
      </p:sp>
      <p:pic>
        <p:nvPicPr>
          <p:cNvPr id="6" name="Picture 5" descr="Pile of pink clothes in washing basket">
            <a:extLst>
              <a:ext uri="{FF2B5EF4-FFF2-40B4-BE49-F238E27FC236}">
                <a16:creationId xmlns:a16="http://schemas.microsoft.com/office/drawing/2014/main" id="{883FE37D-8617-63ED-7F4F-B9DEDDD9C1DA}"/>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8042147" y="600075"/>
            <a:ext cx="3695828" cy="5792788"/>
          </a:xfrm>
          <a:prstGeom prst="rect">
            <a:avLst/>
          </a:prstGeom>
        </p:spPr>
      </p:pic>
    </p:spTree>
    <p:extLst>
      <p:ext uri="{BB962C8B-B14F-4D97-AF65-F5344CB8AC3E}">
        <p14:creationId xmlns:p14="http://schemas.microsoft.com/office/powerpoint/2010/main" val="32171930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27E0E6-B480-589A-290C-2C8ACE3478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FDFB84-45E0-B8AF-C453-573D90BFFC1C}"/>
              </a:ext>
            </a:extLst>
          </p:cNvPr>
          <p:cNvSpPr>
            <a:spLocks noGrp="1"/>
          </p:cNvSpPr>
          <p:nvPr>
            <p:ph type="title"/>
          </p:nvPr>
        </p:nvSpPr>
        <p:spPr/>
        <p:txBody>
          <a:bodyPr>
            <a:normAutofit/>
          </a:bodyPr>
          <a:lstStyle/>
          <a:p>
            <a:r>
              <a:rPr lang="en-US" sz="3800" dirty="0"/>
              <a:t>Glossary – revised definitions</a:t>
            </a:r>
          </a:p>
        </p:txBody>
      </p:sp>
      <p:sp>
        <p:nvSpPr>
          <p:cNvPr id="3" name="Content Placeholder 2">
            <a:extLst>
              <a:ext uri="{FF2B5EF4-FFF2-40B4-BE49-F238E27FC236}">
                <a16:creationId xmlns:a16="http://schemas.microsoft.com/office/drawing/2014/main" id="{EA860CB2-DA39-B97B-3BD4-E166674258D5}"/>
              </a:ext>
            </a:extLst>
          </p:cNvPr>
          <p:cNvSpPr>
            <a:spLocks noGrp="1"/>
          </p:cNvSpPr>
          <p:nvPr>
            <p:ph idx="1"/>
          </p:nvPr>
        </p:nvSpPr>
        <p:spPr>
          <a:xfrm>
            <a:off x="423334" y="1862667"/>
            <a:ext cx="11187474" cy="4834695"/>
          </a:xfrm>
        </p:spPr>
        <p:txBody>
          <a:bodyPr>
            <a:normAutofit/>
          </a:bodyPr>
          <a:lstStyle/>
          <a:p>
            <a:r>
              <a:rPr lang="en-US" sz="2400" b="1" dirty="0"/>
              <a:t>Final rinse water: </a:t>
            </a:r>
            <a:r>
              <a:rPr lang="en-US" sz="2400" dirty="0"/>
              <a:t>Water used in the final step of the cleaning process that covers all surfaces of the product (i.e., high volume spray/shower that drenches the entire product). </a:t>
            </a:r>
            <a:r>
              <a:rPr lang="en-US" sz="2400" strike="sngStrike" dirty="0">
                <a:solidFill>
                  <a:srgbClr val="FF0000"/>
                </a:solidFill>
              </a:rPr>
              <a:t>If water is used for lubrication of product (e.g., potatoes) before packing, either after the final rinse or without a final rinse, this water is also considered here, although it may be a fine spray/mist.</a:t>
            </a:r>
            <a:endParaRPr lang="en-CA" sz="2400" strike="sngStrike" dirty="0">
              <a:solidFill>
                <a:srgbClr val="FF0000"/>
              </a:solidFill>
            </a:endParaRPr>
          </a:p>
          <a:p>
            <a:r>
              <a:rPr lang="en-US" sz="2400" b="1" dirty="0"/>
              <a:t>Market product: </a:t>
            </a:r>
            <a:r>
              <a:rPr lang="en-US" sz="2400" dirty="0"/>
              <a:t>Produce that is in market ready packaging materials. It may be packed in the production site or packed/repacked in the packinghouse. </a:t>
            </a:r>
            <a:r>
              <a:rPr lang="en-US" sz="2400" dirty="0">
                <a:solidFill>
                  <a:srgbClr val="FF0000"/>
                </a:solidFill>
              </a:rPr>
              <a:t>This would also include produce ready for market, but that is not sold/distributed in market ready packaging materials (e.g., bundled leeks on pallets going to food service, retail, customer, repacking, etc.)</a:t>
            </a:r>
            <a:endParaRPr lang="en-CA" sz="2400" dirty="0">
              <a:solidFill>
                <a:srgbClr val="FF0000"/>
              </a:solidFill>
            </a:endParaRPr>
          </a:p>
        </p:txBody>
      </p:sp>
    </p:spTree>
    <p:extLst>
      <p:ext uri="{BB962C8B-B14F-4D97-AF65-F5344CB8AC3E}">
        <p14:creationId xmlns:p14="http://schemas.microsoft.com/office/powerpoint/2010/main" val="997849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D8D8A-D104-4EBF-BAC4-0EA2675FBA51}"/>
              </a:ext>
            </a:extLst>
          </p:cNvPr>
          <p:cNvSpPr>
            <a:spLocks noGrp="1"/>
          </p:cNvSpPr>
          <p:nvPr>
            <p:ph type="title"/>
          </p:nvPr>
        </p:nvSpPr>
        <p:spPr/>
        <p:txBody>
          <a:bodyPr>
            <a:noAutofit/>
          </a:bodyPr>
          <a:lstStyle/>
          <a:p>
            <a:r>
              <a:rPr lang="en-US" sz="3600" dirty="0"/>
              <a:t>Section 1 – Commodity Starter Products</a:t>
            </a:r>
          </a:p>
        </p:txBody>
      </p:sp>
      <p:sp>
        <p:nvSpPr>
          <p:cNvPr id="3" name="Content Placeholder 2">
            <a:extLst>
              <a:ext uri="{FF2B5EF4-FFF2-40B4-BE49-F238E27FC236}">
                <a16:creationId xmlns:a16="http://schemas.microsoft.com/office/drawing/2014/main" id="{2A8F6AE6-2BA9-47A9-9ECE-CB862A179E69}"/>
              </a:ext>
            </a:extLst>
          </p:cNvPr>
          <p:cNvSpPr>
            <a:spLocks noGrp="1"/>
          </p:cNvSpPr>
          <p:nvPr>
            <p:ph idx="1"/>
          </p:nvPr>
        </p:nvSpPr>
        <p:spPr/>
        <p:txBody>
          <a:bodyPr>
            <a:normAutofit/>
          </a:bodyPr>
          <a:lstStyle/>
          <a:p>
            <a:pPr marL="0" indent="0">
              <a:spcBef>
                <a:spcPts val="0"/>
              </a:spcBef>
              <a:spcAft>
                <a:spcPts val="0"/>
              </a:spcAft>
              <a:buNone/>
              <a:tabLst>
                <a:tab pos="228600" algn="l"/>
                <a:tab pos="457200" algn="l"/>
              </a:tabLst>
            </a:pPr>
            <a:r>
              <a:rPr lang="en-US" sz="2800" i="1" dirty="0">
                <a:solidFill>
                  <a:schemeClr val="tx1"/>
                </a:solidFill>
                <a:latin typeface="Abadi" panose="020B0604020104020204" pitchFamily="34" charset="0"/>
              </a:rPr>
              <a:t>Terminology changed</a:t>
            </a:r>
            <a:r>
              <a:rPr lang="en-US" sz="2300" i="1" dirty="0">
                <a:solidFill>
                  <a:srgbClr val="FF0000"/>
                </a:solidFill>
                <a:latin typeface="Abadi" panose="020B0604020104020204" pitchFamily="34" charset="0"/>
              </a:rPr>
              <a:t> </a:t>
            </a:r>
          </a:p>
        </p:txBody>
      </p:sp>
      <p:pic>
        <p:nvPicPr>
          <p:cNvPr id="13" name="Picture 12">
            <a:extLst>
              <a:ext uri="{FF2B5EF4-FFF2-40B4-BE49-F238E27FC236}">
                <a16:creationId xmlns:a16="http://schemas.microsoft.com/office/drawing/2014/main" id="{14A88D6A-0707-28B1-F94C-4105FA70DCF1}"/>
              </a:ext>
            </a:extLst>
          </p:cNvPr>
          <p:cNvPicPr>
            <a:picLocks noChangeAspect="1"/>
          </p:cNvPicPr>
          <p:nvPr/>
        </p:nvPicPr>
        <p:blipFill>
          <a:blip r:embed="rId3"/>
          <a:stretch>
            <a:fillRect/>
          </a:stretch>
        </p:blipFill>
        <p:spPr>
          <a:xfrm>
            <a:off x="420654" y="2103045"/>
            <a:ext cx="11350689" cy="2651910"/>
          </a:xfrm>
          <a:prstGeom prst="rect">
            <a:avLst/>
          </a:prstGeom>
        </p:spPr>
      </p:pic>
      <p:pic>
        <p:nvPicPr>
          <p:cNvPr id="5" name="Picture 4" descr="A close up of a head of lettuce&#10;&#10;AI-generated content may be incorrect.">
            <a:extLst>
              <a:ext uri="{FF2B5EF4-FFF2-40B4-BE49-F238E27FC236}">
                <a16:creationId xmlns:a16="http://schemas.microsoft.com/office/drawing/2014/main" id="{51988955-0DB2-795B-BC0C-5DCB31C70529}"/>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9493481" y="4754955"/>
            <a:ext cx="2438400" cy="1905000"/>
          </a:xfrm>
          <a:prstGeom prst="rect">
            <a:avLst/>
          </a:prstGeom>
        </p:spPr>
      </p:pic>
    </p:spTree>
    <p:extLst>
      <p:ext uri="{BB962C8B-B14F-4D97-AF65-F5344CB8AC3E}">
        <p14:creationId xmlns:p14="http://schemas.microsoft.com/office/powerpoint/2010/main" val="17752814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D8D8A-D104-4EBF-BAC4-0EA2675FBA51}"/>
              </a:ext>
            </a:extLst>
          </p:cNvPr>
          <p:cNvSpPr>
            <a:spLocks noGrp="1"/>
          </p:cNvSpPr>
          <p:nvPr>
            <p:ph type="title"/>
          </p:nvPr>
        </p:nvSpPr>
        <p:spPr/>
        <p:txBody>
          <a:bodyPr>
            <a:normAutofit/>
          </a:bodyPr>
          <a:lstStyle/>
          <a:p>
            <a:r>
              <a:rPr lang="en-US" sz="3800" dirty="0"/>
              <a:t>Section 2 – Premises </a:t>
            </a:r>
          </a:p>
        </p:txBody>
      </p:sp>
      <p:sp>
        <p:nvSpPr>
          <p:cNvPr id="3" name="Content Placeholder 2">
            <a:extLst>
              <a:ext uri="{FF2B5EF4-FFF2-40B4-BE49-F238E27FC236}">
                <a16:creationId xmlns:a16="http://schemas.microsoft.com/office/drawing/2014/main" id="{2A8F6AE6-2BA9-47A9-9ECE-CB862A179E69}"/>
              </a:ext>
            </a:extLst>
          </p:cNvPr>
          <p:cNvSpPr>
            <a:spLocks noGrp="1"/>
          </p:cNvSpPr>
          <p:nvPr>
            <p:ph idx="1"/>
          </p:nvPr>
        </p:nvSpPr>
        <p:spPr>
          <a:xfrm>
            <a:off x="581192" y="1940321"/>
            <a:ext cx="11029615" cy="3699443"/>
          </a:xfrm>
        </p:spPr>
        <p:txBody>
          <a:bodyPr>
            <a:normAutofit/>
          </a:bodyPr>
          <a:lstStyle/>
          <a:p>
            <a:pPr marL="0" marR="0" indent="0">
              <a:buNone/>
              <a:tabLst>
                <a:tab pos="228600" algn="l"/>
                <a:tab pos="457200" algn="l"/>
              </a:tabLst>
            </a:pPr>
            <a:r>
              <a:rPr lang="en-CA" sz="2400" dirty="0">
                <a:effectLst/>
                <a:latin typeface="Arial" panose="020B0604020202020204" pitchFamily="34" charset="0"/>
                <a:ea typeface="Times New Roman" panose="02020603050405020304" pitchFamily="18" charset="0"/>
                <a:cs typeface="Times New Roman" panose="02020603050405020304" pitchFamily="18" charset="0"/>
              </a:rPr>
              <a:t>Deletion of the following text (in red) regarding the </a:t>
            </a:r>
            <a:r>
              <a:rPr lang="en-CA" sz="2400" b="1" dirty="0">
                <a:effectLst/>
                <a:latin typeface="Arial" panose="020B0604020202020204" pitchFamily="34" charset="0"/>
                <a:ea typeface="Times New Roman" panose="02020603050405020304" pitchFamily="18" charset="0"/>
                <a:cs typeface="Times New Roman" panose="02020603050405020304" pitchFamily="18" charset="0"/>
              </a:rPr>
              <a:t>production site assessment</a:t>
            </a:r>
            <a:r>
              <a:rPr lang="en-CA" sz="2400" dirty="0">
                <a:effectLst/>
                <a:latin typeface="Arial" panose="020B0604020202020204" pitchFamily="34" charset="0"/>
                <a:ea typeface="Times New Roman" panose="02020603050405020304" pitchFamily="18" charset="0"/>
                <a:cs typeface="Times New Roman" panose="02020603050405020304" pitchFamily="18" charset="0"/>
              </a:rPr>
              <a:t> for clarity:</a:t>
            </a:r>
            <a:endParaRPr lang="en-US" sz="3200" dirty="0">
              <a:effectLst/>
              <a:latin typeface="Arial" panose="020B0604020202020204" pitchFamily="34" charset="0"/>
              <a:ea typeface="Times New Roman" panose="02020603050405020304" pitchFamily="18" charset="0"/>
              <a:cs typeface="Times New Roman" panose="02020603050405020304" pitchFamily="18" charset="0"/>
            </a:endParaRPr>
          </a:p>
          <a:p>
            <a:pPr>
              <a:buNone/>
            </a:pPr>
            <a:r>
              <a:rPr lang="en-CA" sz="2400" i="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t>
            </a:r>
            <a:r>
              <a:rPr lang="en-CA" sz="2400" i="1" dirty="0">
                <a:effectLst/>
                <a:latin typeface="Arial" panose="020B0604020202020204" pitchFamily="34" charset="0"/>
                <a:ea typeface="Calibri" panose="020F0502020204030204" pitchFamily="34" charset="0"/>
                <a:cs typeface="Times New Roman" panose="02020603050405020304" pitchFamily="18" charset="0"/>
              </a:rPr>
              <a:t>Annually [prior to using the production site </a:t>
            </a:r>
            <a:r>
              <a:rPr lang="en-CA" sz="2400" i="1" strike="sngStrike" dirty="0">
                <a:solidFill>
                  <a:srgbClr val="EE0000"/>
                </a:solidFill>
                <a:effectLst/>
                <a:latin typeface="Arial" panose="020B0604020202020204" pitchFamily="34" charset="0"/>
                <a:ea typeface="Calibri" panose="020F0502020204030204" pitchFamily="34" charset="0"/>
                <a:cs typeface="Times New Roman" panose="02020603050405020304" pitchFamily="18" charset="0"/>
              </a:rPr>
              <a:t>(regardless of whether it’s first time use or not)</a:t>
            </a:r>
            <a:r>
              <a:rPr lang="en-CA" sz="2400" i="1" dirty="0">
                <a:effectLst/>
                <a:latin typeface="Arial" panose="020B0604020202020204" pitchFamily="34" charset="0"/>
                <a:ea typeface="Calibri" panose="020F0502020204030204" pitchFamily="34" charset="0"/>
                <a:cs typeface="Times New Roman" panose="02020603050405020304" pitchFamily="18" charset="0"/>
              </a:rPr>
              <a:t>] – The person responsible conducts an assessment of ALL production sites…</a:t>
            </a:r>
            <a:endParaRPr lang="en-US" sz="2300" i="1" dirty="0">
              <a:solidFill>
                <a:srgbClr val="FF0000"/>
              </a:solidFill>
              <a:latin typeface="Abadi" panose="020B0604020104020204" pitchFamily="34" charset="0"/>
            </a:endParaRPr>
          </a:p>
        </p:txBody>
      </p:sp>
      <p:pic>
        <p:nvPicPr>
          <p:cNvPr id="5" name="Picture 4" descr="A pile of potatoes with a cut slice&#10;&#10;AI-generated content may be incorrect.">
            <a:extLst>
              <a:ext uri="{FF2B5EF4-FFF2-40B4-BE49-F238E27FC236}">
                <a16:creationId xmlns:a16="http://schemas.microsoft.com/office/drawing/2014/main" id="{BF6B3F16-39F5-19FA-F243-3C339D5FC883}"/>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756428" y="4787277"/>
            <a:ext cx="2619375" cy="1704975"/>
          </a:xfrm>
          <a:prstGeom prst="rect">
            <a:avLst/>
          </a:prstGeom>
        </p:spPr>
      </p:pic>
    </p:spTree>
    <p:extLst>
      <p:ext uri="{BB962C8B-B14F-4D97-AF65-F5344CB8AC3E}">
        <p14:creationId xmlns:p14="http://schemas.microsoft.com/office/powerpoint/2010/main" val="5085431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D7D9FD-15F9-6300-E722-A380A6F8CC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31107A-B5C6-F7B4-97A4-0AA0F3688DA7}"/>
              </a:ext>
            </a:extLst>
          </p:cNvPr>
          <p:cNvSpPr>
            <a:spLocks noGrp="1"/>
          </p:cNvSpPr>
          <p:nvPr>
            <p:ph type="title"/>
          </p:nvPr>
        </p:nvSpPr>
        <p:spPr/>
        <p:txBody>
          <a:bodyPr>
            <a:normAutofit/>
          </a:bodyPr>
          <a:lstStyle/>
          <a:p>
            <a:r>
              <a:rPr lang="en-US" sz="3800" dirty="0"/>
              <a:t>Section 2 – Premises </a:t>
            </a:r>
          </a:p>
        </p:txBody>
      </p:sp>
      <p:sp>
        <p:nvSpPr>
          <p:cNvPr id="3" name="Content Placeholder 2">
            <a:extLst>
              <a:ext uri="{FF2B5EF4-FFF2-40B4-BE49-F238E27FC236}">
                <a16:creationId xmlns:a16="http://schemas.microsoft.com/office/drawing/2014/main" id="{60A4B134-350D-FA8F-6EB1-B2130B8D31E1}"/>
              </a:ext>
            </a:extLst>
          </p:cNvPr>
          <p:cNvSpPr>
            <a:spLocks noGrp="1"/>
          </p:cNvSpPr>
          <p:nvPr>
            <p:ph idx="1"/>
          </p:nvPr>
        </p:nvSpPr>
        <p:spPr/>
        <p:txBody>
          <a:bodyPr>
            <a:normAutofit/>
          </a:bodyPr>
          <a:lstStyle/>
          <a:p>
            <a:pPr marL="0" marR="0" indent="0">
              <a:buNone/>
              <a:tabLst>
                <a:tab pos="228600" algn="l"/>
                <a:tab pos="457200" algn="l"/>
              </a:tabLst>
            </a:pPr>
            <a:r>
              <a:rPr lang="en-CA" sz="2400" b="1" dirty="0">
                <a:effectLst/>
                <a:latin typeface="Arial" panose="020B0604020202020204" pitchFamily="34" charset="0"/>
                <a:ea typeface="Times New Roman" panose="02020603050405020304" pitchFamily="18" charset="0"/>
                <a:cs typeface="Times New Roman" panose="02020603050405020304" pitchFamily="18" charset="0"/>
              </a:rPr>
              <a:t>Section 2.2</a:t>
            </a:r>
          </a:p>
          <a:p>
            <a:pPr marL="0" marR="0" indent="0">
              <a:buNone/>
              <a:tabLst>
                <a:tab pos="228600" algn="l"/>
                <a:tab pos="457200" algn="l"/>
              </a:tabLst>
            </a:pPr>
            <a:r>
              <a:rPr lang="en-CA" sz="2400" dirty="0">
                <a:effectLst/>
                <a:latin typeface="Arial" panose="020B0604020202020204" pitchFamily="34" charset="0"/>
                <a:ea typeface="Times New Roman" panose="02020603050405020304" pitchFamily="18" charset="0"/>
                <a:cs typeface="Times New Roman" panose="02020603050405020304" pitchFamily="18" charset="0"/>
              </a:rPr>
              <a:t>The following requirement was </a:t>
            </a:r>
            <a:r>
              <a:rPr lang="en-CA" sz="2400" b="1" i="1" dirty="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rPr>
              <a:t>removed</a:t>
            </a:r>
            <a:r>
              <a:rPr lang="en-CA" sz="2400" dirty="0">
                <a:effectLst/>
                <a:latin typeface="Arial" panose="020B0604020202020204" pitchFamily="34" charset="0"/>
                <a:ea typeface="Times New Roman" panose="02020603050405020304" pitchFamily="18" charset="0"/>
                <a:cs typeface="Times New Roman" panose="02020603050405020304" pitchFamily="18" charset="0"/>
              </a:rPr>
              <a:t> since there are no food safety related </a:t>
            </a:r>
            <a:r>
              <a:rPr lang="en-CA" sz="2400" b="1" dirty="0">
                <a:effectLst/>
                <a:latin typeface="Arial" panose="020B0604020202020204" pitchFamily="34" charset="0"/>
                <a:ea typeface="Times New Roman" panose="02020603050405020304" pitchFamily="18" charset="0"/>
                <a:cs typeface="Times New Roman" panose="02020603050405020304" pitchFamily="18" charset="0"/>
              </a:rPr>
              <a:t>building codes </a:t>
            </a:r>
            <a:r>
              <a:rPr lang="en-CA" sz="2400" dirty="0">
                <a:effectLst/>
                <a:latin typeface="Arial" panose="020B0604020202020204" pitchFamily="34" charset="0"/>
                <a:ea typeface="Times New Roman" panose="02020603050405020304" pitchFamily="18" charset="0"/>
                <a:cs typeface="Times New Roman" panose="02020603050405020304" pitchFamily="18" charset="0"/>
              </a:rPr>
              <a:t>that would be applicable:</a:t>
            </a:r>
          </a:p>
          <a:p>
            <a:pPr marL="0" marR="0" indent="0">
              <a:buNone/>
              <a:tabLst>
                <a:tab pos="228600" algn="l"/>
                <a:tab pos="457200" algn="l"/>
              </a:tabLst>
            </a:pPr>
            <a:endParaRPr lang="en-US" sz="3200" dirty="0">
              <a:effectLst/>
              <a:latin typeface="Arial" panose="020B0604020202020204" pitchFamily="34" charset="0"/>
              <a:ea typeface="Times New Roman" panose="02020603050405020304" pitchFamily="18" charset="0"/>
              <a:cs typeface="Times New Roman" panose="02020603050405020304" pitchFamily="18" charset="0"/>
            </a:endParaRPr>
          </a:p>
          <a:p>
            <a:pPr>
              <a:buNone/>
            </a:pPr>
            <a:r>
              <a:rPr lang="en-CA" sz="2400" i="1" dirty="0">
                <a:effectLst/>
                <a:latin typeface="Arial" panose="020B0604020202020204" pitchFamily="34" charset="0"/>
                <a:ea typeface="Calibri" panose="020F0502020204030204" pitchFamily="34" charset="0"/>
                <a:cs typeface="Times New Roman" panose="02020603050405020304" pitchFamily="18" charset="0"/>
              </a:rPr>
              <a:t> The person responsible ensures that any new buildings or modifications/ renovations to existing buildings meet applicable (e.g., federal, provincial, state, local, etc.) building codes with respect to food safety</a:t>
            </a:r>
            <a:endParaRPr lang="en-US" sz="2300" i="1" dirty="0">
              <a:solidFill>
                <a:srgbClr val="FF0000"/>
              </a:solidFill>
              <a:latin typeface="Abadi" panose="020B0604020104020204" pitchFamily="34" charset="0"/>
            </a:endParaRPr>
          </a:p>
        </p:txBody>
      </p:sp>
    </p:spTree>
    <p:extLst>
      <p:ext uri="{BB962C8B-B14F-4D97-AF65-F5344CB8AC3E}">
        <p14:creationId xmlns:p14="http://schemas.microsoft.com/office/powerpoint/2010/main" val="6339352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8295AD-222F-2E71-DAC3-6438C6DE75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ADB8D2-11C4-2173-035F-85D07564C5D8}"/>
              </a:ext>
            </a:extLst>
          </p:cNvPr>
          <p:cNvSpPr>
            <a:spLocks noGrp="1"/>
          </p:cNvSpPr>
          <p:nvPr>
            <p:ph type="title"/>
          </p:nvPr>
        </p:nvSpPr>
        <p:spPr/>
        <p:txBody>
          <a:bodyPr>
            <a:normAutofit fontScale="90000"/>
          </a:bodyPr>
          <a:lstStyle/>
          <a:p>
            <a:r>
              <a:rPr lang="en-US" sz="3800" dirty="0"/>
              <a:t>Section 2 – Premises </a:t>
            </a:r>
            <a:br>
              <a:rPr lang="en-US" sz="3800" dirty="0"/>
            </a:br>
            <a:r>
              <a:rPr lang="en-US" sz="3200" i="1" dirty="0"/>
              <a:t>GREENHOUSE Manual ONLY </a:t>
            </a:r>
            <a:endParaRPr lang="en-US" sz="3200" i="1" dirty="0">
              <a:latin typeface="Abadi" panose="020B0604020104020204" pitchFamily="34" charset="0"/>
            </a:endParaRPr>
          </a:p>
        </p:txBody>
      </p:sp>
      <p:sp>
        <p:nvSpPr>
          <p:cNvPr id="3" name="Content Placeholder 2">
            <a:extLst>
              <a:ext uri="{FF2B5EF4-FFF2-40B4-BE49-F238E27FC236}">
                <a16:creationId xmlns:a16="http://schemas.microsoft.com/office/drawing/2014/main" id="{3ACFA7CE-6408-4A93-F88F-D497AA416656}"/>
              </a:ext>
            </a:extLst>
          </p:cNvPr>
          <p:cNvSpPr>
            <a:spLocks noGrp="1"/>
          </p:cNvSpPr>
          <p:nvPr>
            <p:ph idx="1"/>
          </p:nvPr>
        </p:nvSpPr>
        <p:spPr/>
        <p:txBody>
          <a:bodyPr>
            <a:normAutofit/>
          </a:bodyPr>
          <a:lstStyle/>
          <a:p>
            <a:pPr marL="457200" marR="0" lvl="1" indent="0">
              <a:buNone/>
            </a:pPr>
            <a:r>
              <a:rPr lang="en-CA" sz="2400" b="1" dirty="0">
                <a:latin typeface="Arial" panose="020B0604020202020204" pitchFamily="34" charset="0"/>
                <a:cs typeface="Times New Roman" panose="02020603050405020304" pitchFamily="18" charset="0"/>
              </a:rPr>
              <a:t>2.1 P</a:t>
            </a:r>
            <a:r>
              <a:rPr lang="en-CA" sz="2400" b="1" dirty="0">
                <a:effectLst/>
                <a:latin typeface="Arial" panose="020B0604020202020204" pitchFamily="34" charset="0"/>
              </a:rPr>
              <a:t>roduction Site and Surroundings Assessment, Cleaning, Maintenance, Repair and Inspection  </a:t>
            </a:r>
          </a:p>
          <a:p>
            <a:pPr marL="457200" marR="0" lvl="1" indent="0">
              <a:buNone/>
            </a:pPr>
            <a:endParaRPr lang="en-US" sz="2400" b="1" dirty="0">
              <a:effectLst/>
              <a:latin typeface="Arial" panose="020B0604020202020204" pitchFamily="34" charset="0"/>
            </a:endParaRPr>
          </a:p>
          <a:p>
            <a:pPr marL="342900" marR="0" lvl="0" indent="-342900" fontAlgn="base">
              <a:buClr>
                <a:srgbClr val="000000"/>
              </a:buClr>
              <a:buSzPts val="1200"/>
              <a:buFont typeface="Wingdings" panose="05000000000000000000" pitchFamily="2" charset="2"/>
              <a:buChar char=""/>
              <a:tabLst>
                <a:tab pos="228600" algn="l"/>
              </a:tabLst>
            </a:pPr>
            <a:r>
              <a:rPr lang="en-CA" sz="2400" u="none" strike="noStrike" dirty="0">
                <a:ln>
                  <a:noFill/>
                </a:ln>
                <a:effectLst>
                  <a:outerShdw sx="0" sy="0">
                    <a:srgbClr val="000000"/>
                  </a:outerShdw>
                </a:effectLst>
                <a:latin typeface="Arial" panose="020B0604020202020204" pitchFamily="34" charset="0"/>
                <a:ea typeface="Times New Roman" panose="02020603050405020304" pitchFamily="18" charset="0"/>
                <a:cs typeface="Times New Roman" panose="02020603050405020304" pitchFamily="18" charset="0"/>
              </a:rPr>
              <a:t>If product is grown in a tray/bag/trough/pond/etc. using a growing medium (e.g., rockwool, sawdust, vermiculite, soil, peat, etc.), and not directly in the ground, the person responsible receives a letter of assurance from suppliers of that growing medium after purchasing/selecting it (</a:t>
            </a:r>
            <a:r>
              <a:rPr lang="en-CA" sz="2400" u="none" strike="noStrike" dirty="0">
                <a:ln>
                  <a:noFill/>
                </a:ln>
                <a:solidFill>
                  <a:srgbClr val="FF0000"/>
                </a:solidFill>
                <a:effectLst>
                  <a:outerShdw sx="0" sy="0">
                    <a:srgbClr val="000000"/>
                  </a:outerShdw>
                </a:effectLst>
                <a:latin typeface="Arial" panose="020B0604020202020204" pitchFamily="34" charset="0"/>
                <a:ea typeface="Times New Roman" panose="02020603050405020304" pitchFamily="18" charset="0"/>
                <a:cs typeface="Times New Roman" panose="02020603050405020304" pitchFamily="18" charset="0"/>
              </a:rPr>
              <a:t>one letter per supplier per season</a:t>
            </a:r>
            <a:r>
              <a:rPr lang="en-CA" sz="2400" u="none" strike="noStrike" dirty="0">
                <a:ln>
                  <a:noFill/>
                </a:ln>
                <a:effectLst>
                  <a:outerShdw sx="0" sy="0">
                    <a:srgbClr val="000000"/>
                  </a:outerShdw>
                </a:effectLst>
                <a:latin typeface="Arial" panose="020B0604020202020204" pitchFamily="34" charset="0"/>
                <a:ea typeface="Times New Roman" panose="02020603050405020304" pitchFamily="18" charset="0"/>
                <a:cs typeface="Times New Roman" panose="02020603050405020304" pitchFamily="18" charset="0"/>
              </a:rPr>
              <a:t>) (File under Tab: Letters of Assurance/Certificates)</a:t>
            </a:r>
            <a:endParaRPr lang="en-US" sz="2400" u="none" strike="noStrike" dirty="0">
              <a:ln>
                <a:noFill/>
              </a:ln>
              <a:effectLst>
                <a:outerShdw sx="0" sy="0">
                  <a:srgbClr val="000000"/>
                </a:outerShdw>
              </a:effectLst>
              <a:latin typeface="Arial" panose="020B0604020202020204" pitchFamily="34" charset="0"/>
              <a:ea typeface="Times New Roman" panose="02020603050405020304" pitchFamily="18" charset="0"/>
              <a:cs typeface="Times New Roman" panose="02020603050405020304" pitchFamily="18" charset="0"/>
            </a:endParaRPr>
          </a:p>
          <a:p>
            <a:pPr marL="0" marR="0" indent="0">
              <a:buNone/>
              <a:tabLst>
                <a:tab pos="228600" algn="l"/>
                <a:tab pos="457200" algn="l"/>
              </a:tabLst>
            </a:pPr>
            <a:endParaRPr lang="en-CA" sz="2400" i="1" dirty="0">
              <a:solidFill>
                <a:srgbClr val="FF0000"/>
              </a:solidFill>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169795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D8D8A-D104-4EBF-BAC4-0EA2675FBA51}"/>
              </a:ext>
            </a:extLst>
          </p:cNvPr>
          <p:cNvSpPr>
            <a:spLocks noGrp="1"/>
          </p:cNvSpPr>
          <p:nvPr>
            <p:ph type="title"/>
          </p:nvPr>
        </p:nvSpPr>
        <p:spPr/>
        <p:txBody>
          <a:bodyPr>
            <a:normAutofit/>
          </a:bodyPr>
          <a:lstStyle/>
          <a:p>
            <a:r>
              <a:rPr lang="en-US" sz="3800" dirty="0"/>
              <a:t>Section 8 – Equipment</a:t>
            </a:r>
          </a:p>
        </p:txBody>
      </p:sp>
      <p:sp>
        <p:nvSpPr>
          <p:cNvPr id="3" name="Content Placeholder 2">
            <a:extLst>
              <a:ext uri="{FF2B5EF4-FFF2-40B4-BE49-F238E27FC236}">
                <a16:creationId xmlns:a16="http://schemas.microsoft.com/office/drawing/2014/main" id="{2A8F6AE6-2BA9-47A9-9ECE-CB862A179E69}"/>
              </a:ext>
            </a:extLst>
          </p:cNvPr>
          <p:cNvSpPr>
            <a:spLocks noGrp="1"/>
          </p:cNvSpPr>
          <p:nvPr>
            <p:ph idx="1"/>
          </p:nvPr>
        </p:nvSpPr>
        <p:spPr/>
        <p:txBody>
          <a:bodyPr>
            <a:normAutofit/>
          </a:bodyPr>
          <a:lstStyle/>
          <a:p>
            <a:pPr marL="0" marR="0" indent="0">
              <a:buNone/>
              <a:tabLst>
                <a:tab pos="228600" algn="l"/>
                <a:tab pos="457200" algn="l"/>
              </a:tabLst>
            </a:pPr>
            <a:r>
              <a:rPr lang="en-CA" sz="2800" dirty="0">
                <a:effectLst/>
                <a:latin typeface="Arial" panose="020B0604020202020204" pitchFamily="34" charset="0"/>
                <a:ea typeface="Times New Roman" panose="02020603050405020304" pitchFamily="18" charset="0"/>
                <a:cs typeface="Times New Roman" panose="02020603050405020304" pitchFamily="18" charset="0"/>
              </a:rPr>
              <a:t>Additional text was added (for both production site equipment and building equipment) for clarity</a:t>
            </a:r>
          </a:p>
          <a:p>
            <a:pPr marL="0" marR="0" indent="0">
              <a:buNone/>
              <a:tabLst>
                <a:tab pos="228600" algn="l"/>
                <a:tab pos="457200" algn="l"/>
              </a:tabLst>
            </a:pPr>
            <a:r>
              <a:rPr lang="en-CA" sz="2800" b="1" dirty="0">
                <a:latin typeface="Arial" panose="020B0604020202020204" pitchFamily="34" charset="0"/>
                <a:ea typeface="Times New Roman" panose="02020603050405020304" pitchFamily="18" charset="0"/>
                <a:cs typeface="Times New Roman" panose="02020603050405020304" pitchFamily="18" charset="0"/>
              </a:rPr>
              <a:t>Section 8.2</a:t>
            </a:r>
            <a:endParaRPr lang="en-US" sz="2800" b="1" dirty="0">
              <a:effectLst/>
              <a:latin typeface="Arial" panose="020B0604020202020204" pitchFamily="34" charset="0"/>
              <a:ea typeface="Times New Roman" panose="02020603050405020304" pitchFamily="18" charset="0"/>
              <a:cs typeface="Times New Roman" panose="02020603050405020304" pitchFamily="18" charset="0"/>
            </a:endParaRPr>
          </a:p>
          <a:p>
            <a:pPr marL="228600" marR="0" indent="-228600">
              <a:buNone/>
              <a:tabLst>
                <a:tab pos="228600" algn="l"/>
                <a:tab pos="457200" algn="l"/>
              </a:tabLst>
            </a:pPr>
            <a:r>
              <a:rPr lang="en-CA" sz="2800" i="1" dirty="0">
                <a:effectLst/>
                <a:latin typeface="Arial" panose="020B0604020202020204" pitchFamily="34" charset="0"/>
                <a:ea typeface="Times New Roman" panose="02020603050405020304" pitchFamily="18" charset="0"/>
                <a:cs typeface="Times New Roman" panose="02020603050405020304" pitchFamily="18" charset="0"/>
              </a:rPr>
              <a:t>•Cloths used for wiping product are:</a:t>
            </a:r>
            <a:endParaRPr lang="en-US" sz="2800" dirty="0">
              <a:effectLst/>
              <a:latin typeface="Arial" panose="020B0604020202020204" pitchFamily="34" charset="0"/>
              <a:ea typeface="Times New Roman" panose="02020603050405020304" pitchFamily="18" charset="0"/>
              <a:cs typeface="Times New Roman" panose="02020603050405020304" pitchFamily="18" charset="0"/>
            </a:endParaRPr>
          </a:p>
          <a:p>
            <a:pPr>
              <a:buNone/>
            </a:pPr>
            <a:r>
              <a:rPr lang="en-CA" sz="2800" i="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r>
              <a:rPr lang="en-CA" sz="2800" i="1" dirty="0">
                <a:solidFill>
                  <a:srgbClr val="EE0000"/>
                </a:solidFill>
                <a:effectLst/>
                <a:latin typeface="Arial" panose="020B0604020202020204" pitchFamily="34" charset="0"/>
                <a:ea typeface="Calibri" panose="020F0502020204030204" pitchFamily="34" charset="0"/>
                <a:cs typeface="Times New Roman" panose="02020603050405020304" pitchFamily="18" charset="0"/>
              </a:rPr>
              <a:t>clean (new or</a:t>
            </a:r>
            <a:r>
              <a:rPr lang="en-CA" sz="2800" i="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r>
              <a:rPr lang="en-CA" sz="2800" i="1" dirty="0">
                <a:effectLst/>
                <a:latin typeface="Arial" panose="020B0604020202020204" pitchFamily="34" charset="0"/>
                <a:ea typeface="Calibri" panose="020F0502020204030204" pitchFamily="34" charset="0"/>
                <a:cs typeface="Times New Roman" panose="02020603050405020304" pitchFamily="18" charset="0"/>
              </a:rPr>
              <a:t>laundered</a:t>
            </a:r>
            <a:r>
              <a:rPr lang="en-CA" sz="2800" i="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r>
              <a:rPr lang="en-CA" sz="2800" i="1" strike="sngStrike" dirty="0">
                <a:solidFill>
                  <a:srgbClr val="EE0000"/>
                </a:solidFill>
                <a:effectLst/>
                <a:latin typeface="Arial" panose="020B0604020202020204" pitchFamily="34" charset="0"/>
                <a:ea typeface="Calibri" panose="020F0502020204030204" pitchFamily="34" charset="0"/>
                <a:cs typeface="Times New Roman" panose="02020603050405020304" pitchFamily="18" charset="0"/>
              </a:rPr>
              <a:t>daily</a:t>
            </a:r>
            <a:r>
              <a:rPr lang="en-CA" sz="2800" i="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r>
              <a:rPr lang="en-CA" sz="2800" i="1" dirty="0">
                <a:effectLst/>
                <a:latin typeface="Arial" panose="020B0604020202020204" pitchFamily="34" charset="0"/>
                <a:ea typeface="Calibri" panose="020F0502020204030204" pitchFamily="34" charset="0"/>
                <a:cs typeface="Times New Roman" panose="02020603050405020304" pitchFamily="18" charset="0"/>
              </a:rPr>
              <a:t>by the operation) </a:t>
            </a:r>
            <a:r>
              <a:rPr lang="en-CA" sz="2800" i="1" dirty="0">
                <a:solidFill>
                  <a:srgbClr val="EE0000"/>
                </a:solidFill>
                <a:effectLst/>
                <a:latin typeface="Arial" panose="020B0604020202020204" pitchFamily="34" charset="0"/>
                <a:ea typeface="Calibri" panose="020F0502020204030204" pitchFamily="34" charset="0"/>
                <a:cs typeface="Times New Roman" panose="02020603050405020304" pitchFamily="18" charset="0"/>
              </a:rPr>
              <a:t>and replaced on a daily basis</a:t>
            </a:r>
            <a:endParaRPr lang="en-US" sz="2800" i="1" dirty="0">
              <a:solidFill>
                <a:srgbClr val="FF0000"/>
              </a:solidFill>
              <a:latin typeface="Abadi" panose="020B0604020104020204" pitchFamily="34" charset="0"/>
            </a:endParaRPr>
          </a:p>
        </p:txBody>
      </p:sp>
    </p:spTree>
    <p:extLst>
      <p:ext uri="{BB962C8B-B14F-4D97-AF65-F5344CB8AC3E}">
        <p14:creationId xmlns:p14="http://schemas.microsoft.com/office/powerpoint/2010/main" val="26447545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FE2ECC-15E7-7FC7-C6EA-920F744338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C13516-4C5C-8832-FDB1-C3F0FA22B4DB}"/>
              </a:ext>
            </a:extLst>
          </p:cNvPr>
          <p:cNvSpPr>
            <a:spLocks noGrp="1"/>
          </p:cNvSpPr>
          <p:nvPr>
            <p:ph type="title"/>
          </p:nvPr>
        </p:nvSpPr>
        <p:spPr/>
        <p:txBody>
          <a:bodyPr>
            <a:normAutofit/>
          </a:bodyPr>
          <a:lstStyle/>
          <a:p>
            <a:r>
              <a:rPr lang="en-US" dirty="0"/>
              <a:t>Section 14 – Pest Program for production sites and buildings </a:t>
            </a:r>
            <a:r>
              <a:rPr lang="en-US" sz="3200" i="1" dirty="0">
                <a:solidFill>
                  <a:schemeClr val="accent1"/>
                </a:solidFill>
              </a:rPr>
              <a:t>GREENHOUSE Manual ONLY </a:t>
            </a:r>
          </a:p>
        </p:txBody>
      </p:sp>
      <p:sp>
        <p:nvSpPr>
          <p:cNvPr id="3" name="Content Placeholder 2">
            <a:extLst>
              <a:ext uri="{FF2B5EF4-FFF2-40B4-BE49-F238E27FC236}">
                <a16:creationId xmlns:a16="http://schemas.microsoft.com/office/drawing/2014/main" id="{FD21A2F8-E232-9D93-ECA1-81E496A6814C}"/>
              </a:ext>
            </a:extLst>
          </p:cNvPr>
          <p:cNvSpPr>
            <a:spLocks noGrp="1"/>
          </p:cNvSpPr>
          <p:nvPr>
            <p:ph idx="1"/>
          </p:nvPr>
        </p:nvSpPr>
        <p:spPr>
          <a:xfrm>
            <a:off x="581192" y="2180496"/>
            <a:ext cx="11029615" cy="3259605"/>
          </a:xfrm>
        </p:spPr>
        <p:txBody>
          <a:bodyPr>
            <a:normAutofit/>
          </a:bodyPr>
          <a:lstStyle/>
          <a:p>
            <a:pPr marL="0" marR="0" indent="0">
              <a:buNone/>
              <a:tabLst>
                <a:tab pos="228600" algn="l"/>
                <a:tab pos="457200" algn="l"/>
              </a:tabLst>
            </a:pPr>
            <a:r>
              <a:rPr lang="en-CA" sz="2400" dirty="0">
                <a:effectLst/>
                <a:latin typeface="Arial" panose="020B0604020202020204" pitchFamily="34" charset="0"/>
                <a:ea typeface="Times New Roman" panose="02020603050405020304" pitchFamily="18" charset="0"/>
                <a:cs typeface="Times New Roman" panose="02020603050405020304" pitchFamily="18" charset="0"/>
              </a:rPr>
              <a:t>A missing reference to </a:t>
            </a:r>
            <a:r>
              <a:rPr lang="en-CA" sz="2400" b="1" dirty="0">
                <a:effectLst/>
                <a:latin typeface="Arial" panose="020B0604020202020204" pitchFamily="34" charset="0"/>
                <a:ea typeface="Times New Roman" panose="02020603050405020304" pitchFamily="18" charset="0"/>
                <a:cs typeface="Times New Roman" panose="02020603050405020304" pitchFamily="18" charset="0"/>
              </a:rPr>
              <a:t>production sites</a:t>
            </a:r>
            <a:r>
              <a:rPr lang="en-CA" sz="2400" dirty="0">
                <a:effectLst/>
                <a:latin typeface="Arial" panose="020B0604020202020204" pitchFamily="34" charset="0"/>
                <a:ea typeface="Times New Roman" panose="02020603050405020304" pitchFamily="18" charset="0"/>
                <a:cs typeface="Times New Roman" panose="02020603050405020304" pitchFamily="18" charset="0"/>
              </a:rPr>
              <a:t> was added for Greenhouse operations, since this requirement applies to production sites as well</a:t>
            </a:r>
          </a:p>
          <a:p>
            <a:pPr marL="0" marR="0" indent="0">
              <a:buNone/>
              <a:tabLst>
                <a:tab pos="228600" algn="l"/>
                <a:tab pos="457200" algn="l"/>
              </a:tabLst>
            </a:pPr>
            <a:r>
              <a:rPr lang="en-CA" sz="2400" b="1" dirty="0">
                <a:latin typeface="Arial" panose="020B0604020202020204" pitchFamily="34" charset="0"/>
                <a:ea typeface="Times New Roman" panose="02020603050405020304" pitchFamily="18" charset="0"/>
                <a:cs typeface="Times New Roman" panose="02020603050405020304" pitchFamily="18" charset="0"/>
              </a:rPr>
              <a:t>Section 14.1</a:t>
            </a:r>
            <a:endParaRPr lang="en-US" sz="3200" b="1" dirty="0">
              <a:effectLst/>
              <a:latin typeface="Arial" panose="020B0604020202020204" pitchFamily="34" charset="0"/>
              <a:ea typeface="Times New Roman" panose="02020603050405020304" pitchFamily="18" charset="0"/>
              <a:cs typeface="Times New Roman" panose="02020603050405020304" pitchFamily="18" charset="0"/>
            </a:endParaRPr>
          </a:p>
          <a:p>
            <a:pPr marL="228600" marR="0" indent="-228600">
              <a:buNone/>
              <a:tabLst>
                <a:tab pos="228600" algn="l"/>
                <a:tab pos="457200" algn="l"/>
              </a:tabLst>
            </a:pPr>
            <a:r>
              <a:rPr lang="en-CA" sz="2400" i="1" dirty="0">
                <a:effectLst/>
                <a:latin typeface="Arial" panose="020B0604020202020204" pitchFamily="34" charset="0"/>
                <a:ea typeface="Times New Roman" panose="02020603050405020304" pitchFamily="18" charset="0"/>
                <a:cs typeface="Times New Roman" panose="02020603050405020304" pitchFamily="18" charset="0"/>
              </a:rPr>
              <a:t>• The person responsible uses traps in production sites and buildings and ensures that: …</a:t>
            </a:r>
            <a:endParaRPr lang="en-US" sz="3200" dirty="0">
              <a:effectLst/>
              <a:latin typeface="Arial" panose="020B0604020202020204" pitchFamily="34" charset="0"/>
              <a:ea typeface="Times New Roman" panose="02020603050405020304" pitchFamily="18" charset="0"/>
              <a:cs typeface="Times New Roman" panose="02020603050405020304" pitchFamily="18" charset="0"/>
            </a:endParaRPr>
          </a:p>
          <a:p>
            <a:pPr>
              <a:buNone/>
            </a:pPr>
            <a:r>
              <a:rPr lang="en-CA" sz="2400" i="1" dirty="0">
                <a:effectLst/>
                <a:latin typeface="Arial" panose="020B0604020202020204" pitchFamily="34" charset="0"/>
                <a:ea typeface="Calibri" panose="020F0502020204030204" pitchFamily="34" charset="0"/>
                <a:cs typeface="Times New Roman" panose="02020603050405020304" pitchFamily="18" charset="0"/>
              </a:rPr>
              <a:t>	If using bait inside </a:t>
            </a:r>
            <a:r>
              <a:rPr lang="en-CA" sz="2400" i="1" dirty="0">
                <a:solidFill>
                  <a:srgbClr val="EE0000"/>
                </a:solidFill>
                <a:effectLst/>
                <a:latin typeface="Arial" panose="020B0604020202020204" pitchFamily="34" charset="0"/>
                <a:ea typeface="Calibri" panose="020F0502020204030204" pitchFamily="34" charset="0"/>
                <a:cs typeface="Times New Roman" panose="02020603050405020304" pitchFamily="18" charset="0"/>
              </a:rPr>
              <a:t>production sites and</a:t>
            </a:r>
            <a:r>
              <a:rPr lang="en-CA" sz="2400" i="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r>
              <a:rPr lang="en-CA" sz="2400" i="1" dirty="0">
                <a:effectLst/>
                <a:latin typeface="Arial" panose="020B0604020202020204" pitchFamily="34" charset="0"/>
                <a:ea typeface="Calibri" panose="020F0502020204030204" pitchFamily="34" charset="0"/>
                <a:cs typeface="Times New Roman" panose="02020603050405020304" pitchFamily="18" charset="0"/>
              </a:rPr>
              <a:t>buildings, it is in a trap from which rodents cannot escape (e.g., tin cat, iron cat, ketch-all)</a:t>
            </a:r>
            <a:endParaRPr lang="en-CA" sz="2400" i="1" dirty="0">
              <a:latin typeface="Arial" panose="020B0604020202020204" pitchFamily="34" charset="0"/>
              <a:ea typeface="Calibri" panose="020F0502020204030204" pitchFamily="34" charset="0"/>
              <a:cs typeface="Times New Roman" panose="02020603050405020304" pitchFamily="18" charset="0"/>
            </a:endParaRPr>
          </a:p>
        </p:txBody>
      </p:sp>
      <p:pic>
        <p:nvPicPr>
          <p:cNvPr id="5" name="Picture 4" descr="A purple eggplant and slices&#10;&#10;AI-generated content may be incorrect.">
            <a:extLst>
              <a:ext uri="{FF2B5EF4-FFF2-40B4-BE49-F238E27FC236}">
                <a16:creationId xmlns:a16="http://schemas.microsoft.com/office/drawing/2014/main" id="{79B35FF6-5FBC-7687-1F6C-1DD1E0F565A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358248" y="5135723"/>
            <a:ext cx="2952750" cy="1285875"/>
          </a:xfrm>
          <a:prstGeom prst="rect">
            <a:avLst/>
          </a:prstGeom>
        </p:spPr>
      </p:pic>
    </p:spTree>
    <p:extLst>
      <p:ext uri="{BB962C8B-B14F-4D97-AF65-F5344CB8AC3E}">
        <p14:creationId xmlns:p14="http://schemas.microsoft.com/office/powerpoint/2010/main" val="6745688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5ABA857-9F5F-C577-9824-893788D96C59}"/>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A8AF9B1-7D64-4564-969F-CB2B27ED9E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Person washing vegetables on sink">
            <a:extLst>
              <a:ext uri="{FF2B5EF4-FFF2-40B4-BE49-F238E27FC236}">
                <a16:creationId xmlns:a16="http://schemas.microsoft.com/office/drawing/2014/main" id="{229E878D-2BC4-27F7-49D5-377E0C57B605}"/>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20" y="10"/>
            <a:ext cx="12191980" cy="6857990"/>
          </a:xfrm>
          <a:prstGeom prst="rect">
            <a:avLst/>
          </a:prstGeom>
        </p:spPr>
      </p:pic>
      <p:grpSp>
        <p:nvGrpSpPr>
          <p:cNvPr id="13" name="Group 12">
            <a:extLst>
              <a:ext uri="{FF2B5EF4-FFF2-40B4-BE49-F238E27FC236}">
                <a16:creationId xmlns:a16="http://schemas.microsoft.com/office/drawing/2014/main" id="{8D854759-2D3E-4B54-A780-D84D49E80FE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457200"/>
            <a:ext cx="3703320" cy="5935132"/>
            <a:chOff x="438068" y="457200"/>
            <a:chExt cx="3703320" cy="5935132"/>
          </a:xfrm>
        </p:grpSpPr>
        <p:sp>
          <p:nvSpPr>
            <p:cNvPr id="14" name="Rectangle 13">
              <a:extLst>
                <a:ext uri="{FF2B5EF4-FFF2-40B4-BE49-F238E27FC236}">
                  <a16:creationId xmlns:a16="http://schemas.microsoft.com/office/drawing/2014/main" id="{459856EA-FC8A-44D1-BC3D-2B8EDD0C86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618067"/>
              <a:ext cx="3702134" cy="5774265"/>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Rectangle 14">
              <a:extLst>
                <a:ext uri="{FF2B5EF4-FFF2-40B4-BE49-F238E27FC236}">
                  <a16:creationId xmlns:a16="http://schemas.microsoft.com/office/drawing/2014/main" id="{C1038B56-933B-44DD-AF10-63436FCCFB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a:extLst>
              <a:ext uri="{FF2B5EF4-FFF2-40B4-BE49-F238E27FC236}">
                <a16:creationId xmlns:a16="http://schemas.microsoft.com/office/drawing/2014/main" id="{384F5459-EC40-6EEF-8DD7-F3C52C5B56D0}"/>
              </a:ext>
            </a:extLst>
          </p:cNvPr>
          <p:cNvSpPr>
            <a:spLocks noGrp="1"/>
          </p:cNvSpPr>
          <p:nvPr>
            <p:ph type="title"/>
          </p:nvPr>
        </p:nvSpPr>
        <p:spPr>
          <a:xfrm>
            <a:off x="584200" y="855134"/>
            <a:ext cx="3412067" cy="1955799"/>
          </a:xfrm>
        </p:spPr>
        <p:txBody>
          <a:bodyPr anchor="ctr">
            <a:noAutofit/>
          </a:bodyPr>
          <a:lstStyle/>
          <a:p>
            <a:pPr>
              <a:lnSpc>
                <a:spcPct val="90000"/>
              </a:lnSpc>
            </a:pPr>
            <a:r>
              <a:rPr lang="en-US" sz="2600" dirty="0">
                <a:solidFill>
                  <a:srgbClr val="FFFFFF"/>
                </a:solidFill>
              </a:rPr>
              <a:t>Section 15 – Water (for Fluming and Cleaning)</a:t>
            </a:r>
            <a:r>
              <a:rPr lang="en-US" sz="2600" i="1" dirty="0">
                <a:solidFill>
                  <a:srgbClr val="FFFFFF"/>
                </a:solidFill>
              </a:rPr>
              <a:t> </a:t>
            </a:r>
            <a:br>
              <a:rPr lang="en-US" sz="2600" i="1" dirty="0">
                <a:solidFill>
                  <a:srgbClr val="FFFFFF"/>
                </a:solidFill>
                <a:latin typeface="Abadi" panose="020B0604020104020204" pitchFamily="34" charset="0"/>
              </a:rPr>
            </a:br>
            <a:r>
              <a:rPr lang="en-US" sz="2600" i="1" dirty="0">
                <a:solidFill>
                  <a:srgbClr val="FFFFFF"/>
                </a:solidFill>
                <a:latin typeface="Abadi" panose="020B0604020104020204" pitchFamily="34" charset="0"/>
              </a:rPr>
              <a:t>F&amp;V Manual ONLY </a:t>
            </a:r>
            <a:endParaRPr lang="en-CA" sz="2600" dirty="0">
              <a:solidFill>
                <a:srgbClr val="FFFFFF"/>
              </a:solidFill>
              <a:latin typeface="Abadi" panose="020B0604020104020204" pitchFamily="34" charset="0"/>
            </a:endParaRPr>
          </a:p>
        </p:txBody>
      </p:sp>
      <p:sp>
        <p:nvSpPr>
          <p:cNvPr id="4" name="Content Placeholder 3">
            <a:extLst>
              <a:ext uri="{FF2B5EF4-FFF2-40B4-BE49-F238E27FC236}">
                <a16:creationId xmlns:a16="http://schemas.microsoft.com/office/drawing/2014/main" id="{26789707-B210-C190-6ADC-45782B4CDF8F}"/>
              </a:ext>
            </a:extLst>
          </p:cNvPr>
          <p:cNvSpPr>
            <a:spLocks noGrp="1"/>
          </p:cNvSpPr>
          <p:nvPr>
            <p:ph idx="1"/>
          </p:nvPr>
        </p:nvSpPr>
        <p:spPr>
          <a:xfrm>
            <a:off x="438068" y="2876803"/>
            <a:ext cx="3702134" cy="3515529"/>
          </a:xfrm>
        </p:spPr>
        <p:txBody>
          <a:bodyPr>
            <a:normAutofit/>
          </a:bodyPr>
          <a:lstStyle/>
          <a:p>
            <a:r>
              <a:rPr lang="en-CA" sz="1900" dirty="0">
                <a:solidFill>
                  <a:srgbClr val="FFFFFF"/>
                </a:solidFill>
                <a:effectLst/>
                <a:latin typeface="Arial" panose="020B0604020202020204" pitchFamily="34" charset="0"/>
                <a:ea typeface="Calibri" panose="020F0502020204030204" pitchFamily="34" charset="0"/>
                <a:cs typeface="Times New Roman" panose="02020603050405020304" pitchFamily="18" charset="0"/>
              </a:rPr>
              <a:t>New requirements were added for:</a:t>
            </a:r>
          </a:p>
          <a:p>
            <a:pPr marL="0" indent="0">
              <a:buNone/>
            </a:pPr>
            <a:r>
              <a:rPr lang="en-CA" sz="1900" b="1" dirty="0">
                <a:solidFill>
                  <a:srgbClr val="FFFFFF"/>
                </a:solidFill>
                <a:effectLst/>
                <a:latin typeface="Arial" panose="020B0604020202020204" pitchFamily="34" charset="0"/>
                <a:ea typeface="Calibri" panose="020F0502020204030204" pitchFamily="34" charset="0"/>
                <a:cs typeface="Times New Roman" panose="02020603050405020304" pitchFamily="18" charset="0"/>
              </a:rPr>
              <a:t>	- water for lubrication </a:t>
            </a:r>
          </a:p>
          <a:p>
            <a:pPr marL="0" indent="0">
              <a:buNone/>
            </a:pPr>
            <a:r>
              <a:rPr lang="en-CA" sz="1900" b="1" dirty="0">
                <a:solidFill>
                  <a:srgbClr val="FFFFFF"/>
                </a:solidFill>
                <a:latin typeface="Arial" panose="020B0604020202020204" pitchFamily="34" charset="0"/>
                <a:ea typeface="Calibri" panose="020F0502020204030204" pitchFamily="34" charset="0"/>
                <a:cs typeface="Times New Roman" panose="02020603050405020304" pitchFamily="18" charset="0"/>
              </a:rPr>
              <a:t>	- </a:t>
            </a:r>
            <a:r>
              <a:rPr lang="en-CA" sz="1900" b="1" dirty="0">
                <a:solidFill>
                  <a:srgbClr val="FFFFFF"/>
                </a:solidFill>
                <a:effectLst/>
                <a:latin typeface="Arial" panose="020B0604020202020204" pitchFamily="34" charset="0"/>
                <a:ea typeface="Calibri" panose="020F0502020204030204" pitchFamily="34" charset="0"/>
                <a:cs typeface="Times New Roman" panose="02020603050405020304" pitchFamily="18" charset="0"/>
              </a:rPr>
              <a:t>water used for the 		  application of wax</a:t>
            </a:r>
            <a:r>
              <a:rPr lang="en-CA" sz="1900" dirty="0">
                <a:solidFill>
                  <a:srgbClr val="FFFFFF"/>
                </a:solidFill>
                <a:effectLst/>
                <a:latin typeface="Arial" panose="020B0604020202020204" pitchFamily="34" charset="0"/>
                <a:ea typeface="Calibri" panose="020F0502020204030204" pitchFamily="34" charset="0"/>
                <a:cs typeface="Times New Roman" panose="02020603050405020304" pitchFamily="18" charset="0"/>
              </a:rPr>
              <a:t> </a:t>
            </a:r>
          </a:p>
          <a:p>
            <a:r>
              <a:rPr lang="en-CA" sz="1900" dirty="0">
                <a:solidFill>
                  <a:srgbClr val="FFFFFF"/>
                </a:solidFill>
                <a:effectLst/>
                <a:latin typeface="Arial" panose="020B0604020202020204" pitchFamily="34" charset="0"/>
                <a:ea typeface="Calibri" panose="020F0502020204030204" pitchFamily="34" charset="0"/>
                <a:cs typeface="Times New Roman" panose="02020603050405020304" pitchFamily="18" charset="0"/>
              </a:rPr>
              <a:t>Added to ensure potential hazards from these practices are mitigated. </a:t>
            </a:r>
            <a:endParaRPr lang="en-US" sz="1900" dirty="0">
              <a:solidFill>
                <a:srgbClr val="FFFFFF"/>
              </a:solidFill>
            </a:endParaRPr>
          </a:p>
        </p:txBody>
      </p:sp>
    </p:spTree>
    <p:extLst>
      <p:ext uri="{BB962C8B-B14F-4D97-AF65-F5344CB8AC3E}">
        <p14:creationId xmlns:p14="http://schemas.microsoft.com/office/powerpoint/2010/main" val="2098187903"/>
      </p:ext>
    </p:extLst>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89ECE-EC0B-44EE-BCB2-CFAF95755466}"/>
              </a:ext>
            </a:extLst>
          </p:cNvPr>
          <p:cNvSpPr>
            <a:spLocks noGrp="1"/>
          </p:cNvSpPr>
          <p:nvPr>
            <p:ph type="title"/>
          </p:nvPr>
        </p:nvSpPr>
        <p:spPr/>
        <p:txBody>
          <a:bodyPr>
            <a:normAutofit/>
          </a:bodyPr>
          <a:lstStyle/>
          <a:p>
            <a:r>
              <a:rPr lang="en-US" sz="3200" dirty="0"/>
              <a:t>Section 15 – Water (for Fluming and Cleaning)</a:t>
            </a:r>
            <a:endParaRPr lang="en-CA" sz="3200" dirty="0"/>
          </a:p>
        </p:txBody>
      </p:sp>
      <p:pic>
        <p:nvPicPr>
          <p:cNvPr id="13" name="Content Placeholder 12">
            <a:extLst>
              <a:ext uri="{FF2B5EF4-FFF2-40B4-BE49-F238E27FC236}">
                <a16:creationId xmlns:a16="http://schemas.microsoft.com/office/drawing/2014/main" id="{C70F984C-384F-FB6E-22B9-66794319B09F}"/>
              </a:ext>
            </a:extLst>
          </p:cNvPr>
          <p:cNvPicPr>
            <a:picLocks noGrp="1" noChangeAspect="1"/>
          </p:cNvPicPr>
          <p:nvPr>
            <p:ph idx="1"/>
          </p:nvPr>
        </p:nvPicPr>
        <p:blipFill>
          <a:blip r:embed="rId3"/>
          <a:stretch>
            <a:fillRect/>
          </a:stretch>
        </p:blipFill>
        <p:spPr>
          <a:xfrm>
            <a:off x="104172" y="1965570"/>
            <a:ext cx="11424213" cy="4716768"/>
          </a:xfrm>
          <a:prstGeom prst="rect">
            <a:avLst/>
          </a:prstGeom>
        </p:spPr>
      </p:pic>
    </p:spTree>
    <p:extLst>
      <p:ext uri="{BB962C8B-B14F-4D97-AF65-F5344CB8AC3E}">
        <p14:creationId xmlns:p14="http://schemas.microsoft.com/office/powerpoint/2010/main" val="7172770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89ECE-EC0B-44EE-BCB2-CFAF95755466}"/>
              </a:ext>
            </a:extLst>
          </p:cNvPr>
          <p:cNvSpPr>
            <a:spLocks noGrp="1"/>
          </p:cNvSpPr>
          <p:nvPr>
            <p:ph type="title"/>
          </p:nvPr>
        </p:nvSpPr>
        <p:spPr/>
        <p:txBody>
          <a:bodyPr>
            <a:normAutofit/>
          </a:bodyPr>
          <a:lstStyle/>
          <a:p>
            <a:r>
              <a:rPr lang="en-US" sz="3800" dirty="0"/>
              <a:t>Section 17 – Packaging Materials</a:t>
            </a:r>
            <a:endParaRPr lang="en-CA" sz="3800" dirty="0"/>
          </a:p>
        </p:txBody>
      </p:sp>
      <p:sp>
        <p:nvSpPr>
          <p:cNvPr id="3" name="Content Placeholder 2">
            <a:extLst>
              <a:ext uri="{FF2B5EF4-FFF2-40B4-BE49-F238E27FC236}">
                <a16:creationId xmlns:a16="http://schemas.microsoft.com/office/drawing/2014/main" id="{FAE576E3-C70D-48E6-8BE4-371D79F038DD}"/>
              </a:ext>
            </a:extLst>
          </p:cNvPr>
          <p:cNvSpPr>
            <a:spLocks noGrp="1"/>
          </p:cNvSpPr>
          <p:nvPr>
            <p:ph idx="1"/>
          </p:nvPr>
        </p:nvSpPr>
        <p:spPr>
          <a:xfrm>
            <a:off x="4382114" y="1956858"/>
            <a:ext cx="7580675" cy="4516866"/>
          </a:xfrm>
        </p:spPr>
        <p:txBody>
          <a:bodyPr>
            <a:normAutofit/>
          </a:bodyPr>
          <a:lstStyle/>
          <a:p>
            <a:pPr marL="0" marR="0" indent="0">
              <a:buNone/>
              <a:tabLst>
                <a:tab pos="228600" algn="l"/>
                <a:tab pos="457200" algn="l"/>
              </a:tabLst>
            </a:pPr>
            <a:r>
              <a:rPr lang="en-CA" sz="2400" dirty="0">
                <a:effectLst/>
                <a:latin typeface="Arial" panose="020B0604020202020204" pitchFamily="34" charset="0"/>
                <a:ea typeface="Times New Roman" panose="02020603050405020304" pitchFamily="18" charset="0"/>
                <a:cs typeface="Times New Roman" panose="02020603050405020304" pitchFamily="18" charset="0"/>
              </a:rPr>
              <a:t>A change was made to outline that Section 17 – Packaging Materials </a:t>
            </a:r>
            <a:r>
              <a:rPr lang="en-CA" sz="2400" b="1" dirty="0">
                <a:effectLst/>
                <a:latin typeface="Arial" panose="020B0604020202020204" pitchFamily="34" charset="0"/>
                <a:ea typeface="Times New Roman" panose="02020603050405020304" pitchFamily="18" charset="0"/>
                <a:cs typeface="Times New Roman" panose="02020603050405020304" pitchFamily="18" charset="0"/>
              </a:rPr>
              <a:t>DOES </a:t>
            </a:r>
            <a:r>
              <a:rPr lang="en-CA" sz="2400" dirty="0">
                <a:effectLst/>
                <a:latin typeface="Arial" panose="020B0604020202020204" pitchFamily="34" charset="0"/>
                <a:ea typeface="Times New Roman" panose="02020603050405020304" pitchFamily="18" charset="0"/>
                <a:cs typeface="Times New Roman" panose="02020603050405020304" pitchFamily="18" charset="0"/>
              </a:rPr>
              <a:t>apply to wholesaling operations but only for </a:t>
            </a:r>
            <a:r>
              <a:rPr lang="en-CA" sz="2400" b="1" dirty="0">
                <a:effectLst/>
                <a:latin typeface="Arial" panose="020B0604020202020204" pitchFamily="34" charset="0"/>
                <a:ea typeface="Times New Roman" panose="02020603050405020304" pitchFamily="18" charset="0"/>
                <a:cs typeface="Times New Roman" panose="02020603050405020304" pitchFamily="18" charset="0"/>
              </a:rPr>
              <a:t>packaging accessories. </a:t>
            </a:r>
          </a:p>
          <a:p>
            <a:pPr marL="0" marR="0" indent="0">
              <a:buNone/>
              <a:tabLst>
                <a:tab pos="228600" algn="l"/>
                <a:tab pos="457200" algn="l"/>
              </a:tabLst>
            </a:pPr>
            <a:r>
              <a:rPr lang="en-CA" sz="2400" dirty="0">
                <a:latin typeface="Arial" panose="020B0604020202020204" pitchFamily="34" charset="0"/>
                <a:ea typeface="Times New Roman" panose="02020603050405020304" pitchFamily="18" charset="0"/>
                <a:cs typeface="Times New Roman" panose="02020603050405020304" pitchFamily="18" charset="0"/>
              </a:rPr>
              <a:t>B</a:t>
            </a:r>
            <a:r>
              <a:rPr lang="en-CA" sz="2400" dirty="0">
                <a:effectLst/>
                <a:latin typeface="Arial" panose="020B0604020202020204" pitchFamily="34" charset="0"/>
                <a:ea typeface="Times New Roman" panose="02020603050405020304" pitchFamily="18" charset="0"/>
                <a:cs typeface="Times New Roman" panose="02020603050405020304" pitchFamily="18" charset="0"/>
              </a:rPr>
              <a:t>eginning of the section states: </a:t>
            </a:r>
            <a:endParaRPr lang="en-US" sz="3200" dirty="0">
              <a:effectLst/>
              <a:latin typeface="Arial" panose="020B0604020202020204" pitchFamily="34" charset="0"/>
              <a:ea typeface="Times New Roman" panose="02020603050405020304" pitchFamily="18" charset="0"/>
              <a:cs typeface="Times New Roman" panose="02020603050405020304" pitchFamily="18" charset="0"/>
            </a:endParaRPr>
          </a:p>
          <a:p>
            <a:pPr>
              <a:buNone/>
            </a:pPr>
            <a:r>
              <a:rPr lang="en-CA" sz="2400" i="1"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(FOR WHOLESALING – ONLY ‘Packaging Accessories’ sub-sections apply)</a:t>
            </a:r>
            <a:endParaRPr lang="en-CA" i="1" dirty="0">
              <a:solidFill>
                <a:srgbClr val="FF0000"/>
              </a:solidFill>
              <a:latin typeface="Abadi" panose="020B0604020104020204" pitchFamily="34" charset="0"/>
            </a:endParaRPr>
          </a:p>
        </p:txBody>
      </p:sp>
      <p:pic>
        <p:nvPicPr>
          <p:cNvPr id="4" name="Picture 3" descr="A group of fruits and vegetables&#10;&#10;AI-generated content may be incorrect.">
            <a:extLst>
              <a:ext uri="{FF2B5EF4-FFF2-40B4-BE49-F238E27FC236}">
                <a16:creationId xmlns:a16="http://schemas.microsoft.com/office/drawing/2014/main" id="{4E37B341-4E8F-91C7-2899-DB9BC0BEC9AF}"/>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438147" y="1872193"/>
            <a:ext cx="3683001" cy="4601531"/>
          </a:xfrm>
          <a:prstGeom prst="rect">
            <a:avLst/>
          </a:prstGeom>
        </p:spPr>
      </p:pic>
    </p:spTree>
    <p:extLst>
      <p:ext uri="{BB962C8B-B14F-4D97-AF65-F5344CB8AC3E}">
        <p14:creationId xmlns:p14="http://schemas.microsoft.com/office/powerpoint/2010/main" val="29521367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501799B-3665-1BA9-6178-720BDA32315E}"/>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BB56EB9-078F-4952-AC1F-149C7A0AE4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BC759A9-BF25-C8DB-A000-575D108953F2}"/>
              </a:ext>
            </a:extLst>
          </p:cNvPr>
          <p:cNvSpPr>
            <a:spLocks noGrp="1"/>
          </p:cNvSpPr>
          <p:nvPr>
            <p:ph type="title"/>
          </p:nvPr>
        </p:nvSpPr>
        <p:spPr>
          <a:xfrm>
            <a:off x="4449934" y="702155"/>
            <a:ext cx="7157865" cy="1194377"/>
          </a:xfrm>
        </p:spPr>
        <p:txBody>
          <a:bodyPr>
            <a:noAutofit/>
          </a:bodyPr>
          <a:lstStyle/>
          <a:p>
            <a:r>
              <a:rPr lang="en-US" sz="3800" dirty="0">
                <a:solidFill>
                  <a:schemeClr val="accent1"/>
                </a:solidFill>
              </a:rPr>
              <a:t>Section 17 – </a:t>
            </a:r>
            <a:br>
              <a:rPr lang="en-US" sz="3800" dirty="0">
                <a:solidFill>
                  <a:schemeClr val="accent1"/>
                </a:solidFill>
              </a:rPr>
            </a:br>
            <a:r>
              <a:rPr lang="en-US" sz="3800" dirty="0">
                <a:solidFill>
                  <a:schemeClr val="accent1"/>
                </a:solidFill>
              </a:rPr>
              <a:t>Packaging Materials</a:t>
            </a:r>
            <a:endParaRPr lang="en-CA" sz="3800" dirty="0">
              <a:solidFill>
                <a:schemeClr val="accent1"/>
              </a:solidFill>
            </a:endParaRPr>
          </a:p>
        </p:txBody>
      </p:sp>
      <p:pic>
        <p:nvPicPr>
          <p:cNvPr id="5" name="Picture 4" descr="Pile of pumpkins">
            <a:extLst>
              <a:ext uri="{FF2B5EF4-FFF2-40B4-BE49-F238E27FC236}">
                <a16:creationId xmlns:a16="http://schemas.microsoft.com/office/drawing/2014/main" id="{0E54C54B-467B-1BA9-50B4-2B2F9FE89D8E}"/>
              </a:ext>
            </a:extLst>
          </p:cNvPr>
          <p:cNvPicPr>
            <a:picLocks noChangeAspect="1"/>
          </p:cNvPicPr>
          <p:nvPr/>
        </p:nvPicPr>
        <p:blipFill>
          <a:blip r:embed="rId3" cstate="screen">
            <a:extLst>
              <a:ext uri="{28A0092B-C50C-407E-A947-70E740481C1C}">
                <a14:useLocalDpi xmlns:a14="http://schemas.microsoft.com/office/drawing/2010/main"/>
              </a:ext>
            </a:extLst>
          </a:blip>
          <a:srcRect b="-1"/>
          <a:stretch>
            <a:fillRect/>
          </a:stretch>
        </p:blipFill>
        <p:spPr>
          <a:xfrm>
            <a:off x="20" y="10"/>
            <a:ext cx="4131713" cy="6857989"/>
          </a:xfrm>
          <a:prstGeom prst="rect">
            <a:avLst/>
          </a:prstGeom>
        </p:spPr>
      </p:pic>
      <p:sp>
        <p:nvSpPr>
          <p:cNvPr id="12" name="Rectangle 11">
            <a:extLst>
              <a:ext uri="{FF2B5EF4-FFF2-40B4-BE49-F238E27FC236}">
                <a16:creationId xmlns:a16="http://schemas.microsoft.com/office/drawing/2014/main" id="{7B42427A-0A1F-4A55-8705-D9179F1E0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49934" y="457200"/>
            <a:ext cx="7223760" cy="91440"/>
          </a:xfrm>
          <a:prstGeom prst="rect">
            <a:avLst/>
          </a:prstGeom>
          <a:solidFill>
            <a:srgbClr val="E3AD56"/>
          </a:solidFill>
          <a:ln>
            <a:solidFill>
              <a:srgbClr val="E3AD56"/>
            </a:solid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354DDB34-E1F0-B692-68CB-95B1AA8C7961}"/>
              </a:ext>
            </a:extLst>
          </p:cNvPr>
          <p:cNvSpPr>
            <a:spLocks noGrp="1"/>
          </p:cNvSpPr>
          <p:nvPr>
            <p:ph idx="1"/>
          </p:nvPr>
        </p:nvSpPr>
        <p:spPr>
          <a:xfrm>
            <a:off x="4449934" y="1896533"/>
            <a:ext cx="7157866" cy="3962266"/>
          </a:xfrm>
        </p:spPr>
        <p:txBody>
          <a:bodyPr>
            <a:normAutofit/>
          </a:bodyPr>
          <a:lstStyle/>
          <a:p>
            <a:pPr marL="228600" marR="0" indent="-228600">
              <a:buClr>
                <a:srgbClr val="E3AD56"/>
              </a:buClr>
              <a:buNone/>
              <a:tabLst>
                <a:tab pos="228600" algn="l"/>
                <a:tab pos="457200" algn="l"/>
              </a:tabLst>
            </a:pPr>
            <a:r>
              <a:rPr lang="en-CA" sz="2400" b="1" dirty="0">
                <a:effectLst/>
                <a:latin typeface="Arial" panose="020B0604020202020204" pitchFamily="34" charset="0"/>
                <a:ea typeface="Times New Roman" panose="02020603050405020304" pitchFamily="18" charset="0"/>
                <a:cs typeface="Times New Roman" panose="02020603050405020304" pitchFamily="18" charset="0"/>
              </a:rPr>
              <a:t>Pumpkins </a:t>
            </a:r>
            <a:r>
              <a:rPr lang="en-CA" sz="2400" dirty="0">
                <a:effectLst/>
                <a:latin typeface="Arial" panose="020B0604020202020204" pitchFamily="34" charset="0"/>
                <a:ea typeface="Times New Roman" panose="02020603050405020304" pitchFamily="18" charset="0"/>
                <a:cs typeface="Times New Roman" panose="02020603050405020304" pitchFamily="18" charset="0"/>
              </a:rPr>
              <a:t>are now exempt from the following requirement:</a:t>
            </a:r>
            <a:endParaRPr lang="en-US" sz="2400" dirty="0">
              <a:effectLst/>
              <a:latin typeface="Arial" panose="020B0604020202020204" pitchFamily="34" charset="0"/>
              <a:ea typeface="Times New Roman" panose="02020603050405020304" pitchFamily="18" charset="0"/>
              <a:cs typeface="Times New Roman" panose="02020603050405020304" pitchFamily="18" charset="0"/>
            </a:endParaRPr>
          </a:p>
          <a:p>
            <a:pPr marL="228600" marR="0" indent="-228600">
              <a:buClr>
                <a:srgbClr val="E3AD56"/>
              </a:buClr>
              <a:buNone/>
              <a:tabLst>
                <a:tab pos="228600" algn="l"/>
                <a:tab pos="457200" algn="l"/>
              </a:tabLst>
            </a:pPr>
            <a:r>
              <a:rPr lang="en-CA" sz="2400" i="1" dirty="0">
                <a:effectLst/>
                <a:latin typeface="Arial" panose="020B0604020202020204" pitchFamily="34" charset="0"/>
                <a:ea typeface="Times New Roman" panose="02020603050405020304" pitchFamily="18" charset="0"/>
                <a:cs typeface="Times New Roman" panose="02020603050405020304" pitchFamily="18" charset="0"/>
              </a:rPr>
              <a:t>• The person responsible uses materials that are:</a:t>
            </a:r>
            <a:endParaRPr lang="en-US" sz="2400" dirty="0">
              <a:effectLst/>
              <a:latin typeface="Arial" panose="020B0604020202020204" pitchFamily="34" charset="0"/>
              <a:ea typeface="Times New Roman" panose="02020603050405020304" pitchFamily="18" charset="0"/>
              <a:cs typeface="Times New Roman" panose="02020603050405020304" pitchFamily="18" charset="0"/>
            </a:endParaRPr>
          </a:p>
          <a:p>
            <a:pPr>
              <a:buClr>
                <a:srgbClr val="E3AD56"/>
              </a:buClr>
              <a:buNone/>
            </a:pPr>
            <a:r>
              <a:rPr lang="en-CA" sz="2400" i="1" dirty="0">
                <a:effectLst/>
                <a:latin typeface="Arial" panose="020B0604020202020204" pitchFamily="34" charset="0"/>
                <a:ea typeface="Calibri" panose="020F0502020204030204" pitchFamily="34" charset="0"/>
                <a:cs typeface="Times New Roman" panose="02020603050405020304" pitchFamily="18" charset="0"/>
              </a:rPr>
              <a:t>	Are kept off the ground (e.g., placed on a cardboard slipsheet/pallet liner that is not a source of contamination) whether in the field or on platforms, stairs and catwalks where employees walk, etc. </a:t>
            </a:r>
            <a:r>
              <a:rPr lang="en-CA" sz="2400" i="1"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(except for pumpkins)</a:t>
            </a:r>
            <a:endParaRPr lang="en-CA" sz="2400" i="1" dirty="0">
              <a:solidFill>
                <a:srgbClr val="FF0000"/>
              </a:solidFill>
              <a:latin typeface="Abadi" panose="020B0604020104020204" pitchFamily="34" charset="0"/>
            </a:endParaRPr>
          </a:p>
        </p:txBody>
      </p:sp>
    </p:spTree>
    <p:extLst>
      <p:ext uri="{BB962C8B-B14F-4D97-AF65-F5344CB8AC3E}">
        <p14:creationId xmlns:p14="http://schemas.microsoft.com/office/powerpoint/2010/main" val="5604545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ABC5FE-4596-D5D1-0A94-9791A80EB7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065B57-7FE5-5D39-5D9D-0389025C90BB}"/>
              </a:ext>
            </a:extLst>
          </p:cNvPr>
          <p:cNvSpPr>
            <a:spLocks noGrp="1"/>
          </p:cNvSpPr>
          <p:nvPr>
            <p:ph type="title"/>
          </p:nvPr>
        </p:nvSpPr>
        <p:spPr/>
        <p:txBody>
          <a:bodyPr>
            <a:normAutofit/>
          </a:bodyPr>
          <a:lstStyle/>
          <a:p>
            <a:r>
              <a:rPr lang="en-US" dirty="0"/>
              <a:t>Section 20 – temperature Conditioning/Holding/Storage of Product</a:t>
            </a:r>
          </a:p>
        </p:txBody>
      </p:sp>
      <p:sp>
        <p:nvSpPr>
          <p:cNvPr id="3" name="Content Placeholder 2">
            <a:extLst>
              <a:ext uri="{FF2B5EF4-FFF2-40B4-BE49-F238E27FC236}">
                <a16:creationId xmlns:a16="http://schemas.microsoft.com/office/drawing/2014/main" id="{9D874B3F-56BC-B1DE-893D-D1521C458AD2}"/>
              </a:ext>
            </a:extLst>
          </p:cNvPr>
          <p:cNvSpPr>
            <a:spLocks noGrp="1"/>
          </p:cNvSpPr>
          <p:nvPr>
            <p:ph idx="1"/>
          </p:nvPr>
        </p:nvSpPr>
        <p:spPr/>
        <p:txBody>
          <a:bodyPr>
            <a:normAutofit/>
          </a:bodyPr>
          <a:lstStyle/>
          <a:p>
            <a:pPr marL="0" marR="0" indent="0">
              <a:buNone/>
              <a:tabLst>
                <a:tab pos="228600" algn="l"/>
                <a:tab pos="457200" algn="l"/>
              </a:tabLst>
            </a:pPr>
            <a:r>
              <a:rPr lang="en-CA" sz="2400" dirty="0">
                <a:latin typeface="Arial" panose="020B0604020202020204" pitchFamily="34" charset="0"/>
                <a:ea typeface="Times New Roman" panose="02020603050405020304" pitchFamily="18" charset="0"/>
                <a:cs typeface="Times New Roman" panose="02020603050405020304" pitchFamily="18" charset="0"/>
              </a:rPr>
              <a:t>T</a:t>
            </a:r>
            <a:r>
              <a:rPr lang="en-CA" sz="2400" dirty="0">
                <a:effectLst/>
                <a:latin typeface="Arial" panose="020B0604020202020204" pitchFamily="34" charset="0"/>
                <a:ea typeface="Times New Roman" panose="02020603050405020304" pitchFamily="18" charset="0"/>
                <a:cs typeface="Times New Roman" panose="02020603050405020304" pitchFamily="18" charset="0"/>
              </a:rPr>
              <a:t>o ensure that it was clear that each section/sub-section included requirements for </a:t>
            </a:r>
            <a:r>
              <a:rPr lang="en-CA" sz="2400" b="1" dirty="0">
                <a:effectLst/>
                <a:latin typeface="Arial" panose="020B0604020202020204" pitchFamily="34" charset="0"/>
                <a:ea typeface="Times New Roman" panose="02020603050405020304" pitchFamily="18" charset="0"/>
                <a:cs typeface="Times New Roman" panose="02020603050405020304" pitchFamily="18" charset="0"/>
              </a:rPr>
              <a:t>temperature conditioning </a:t>
            </a:r>
            <a:r>
              <a:rPr lang="en-CA" sz="2400" dirty="0">
                <a:effectLst/>
                <a:latin typeface="Arial" panose="020B0604020202020204" pitchFamily="34" charset="0"/>
                <a:ea typeface="Times New Roman" panose="02020603050405020304" pitchFamily="18" charset="0"/>
                <a:cs typeface="Times New Roman" panose="02020603050405020304" pitchFamily="18" charset="0"/>
              </a:rPr>
              <a:t>and </a:t>
            </a:r>
            <a:r>
              <a:rPr lang="en-CA" sz="2400" b="1" dirty="0">
                <a:effectLst/>
                <a:latin typeface="Arial" panose="020B0604020202020204" pitchFamily="34" charset="0"/>
                <a:ea typeface="Times New Roman" panose="02020603050405020304" pitchFamily="18" charset="0"/>
                <a:cs typeface="Times New Roman" panose="02020603050405020304" pitchFamily="18" charset="0"/>
              </a:rPr>
              <a:t>holding</a:t>
            </a:r>
            <a:r>
              <a:rPr lang="en-CA" sz="2400" b="1" dirty="0">
                <a:latin typeface="Arial" panose="020B0604020202020204" pitchFamily="34" charset="0"/>
                <a:ea typeface="Times New Roman" panose="02020603050405020304" pitchFamily="18" charset="0"/>
                <a:cs typeface="Times New Roman" panose="02020603050405020304" pitchFamily="18" charset="0"/>
              </a:rPr>
              <a:t> </a:t>
            </a:r>
            <a:r>
              <a:rPr lang="en-CA" sz="2400" dirty="0">
                <a:latin typeface="Arial" panose="020B0604020202020204" pitchFamily="34" charset="0"/>
                <a:ea typeface="Times New Roman" panose="02020603050405020304" pitchFamily="18" charset="0"/>
                <a:cs typeface="Times New Roman" panose="02020603050405020304" pitchFamily="18" charset="0"/>
              </a:rPr>
              <a:t>these were added to the titles</a:t>
            </a:r>
          </a:p>
          <a:p>
            <a:pPr marL="0" marR="0" indent="0">
              <a:buNone/>
              <a:tabLst>
                <a:tab pos="228600" algn="l"/>
                <a:tab pos="457200" algn="l"/>
              </a:tabLst>
            </a:pPr>
            <a:endParaRPr lang="en-US" sz="24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indent="0" algn="ctr">
              <a:buNone/>
              <a:tabLst>
                <a:tab pos="228600" algn="l"/>
                <a:tab pos="457200" algn="l"/>
              </a:tabLst>
            </a:pPr>
            <a:r>
              <a:rPr lang="en-CA" sz="2400" i="1" dirty="0">
                <a:effectLst/>
                <a:latin typeface="Arial" panose="020B0604020202020204" pitchFamily="34" charset="0"/>
                <a:ea typeface="Times New Roman" panose="02020603050405020304" pitchFamily="18" charset="0"/>
                <a:cs typeface="Times New Roman" panose="02020603050405020304" pitchFamily="18" charset="0"/>
              </a:rPr>
              <a:t>Section 20. </a:t>
            </a:r>
            <a:r>
              <a:rPr lang="en-CA" sz="2400" i="1" dirty="0">
                <a:solidFill>
                  <a:srgbClr val="EE0000"/>
                </a:solidFill>
                <a:effectLst/>
                <a:latin typeface="Arial" panose="020B0604020202020204" pitchFamily="34" charset="0"/>
                <a:ea typeface="Times New Roman" panose="02020603050405020304" pitchFamily="18" charset="0"/>
                <a:cs typeface="Times New Roman" panose="02020603050405020304" pitchFamily="18" charset="0"/>
              </a:rPr>
              <a:t>Temperature Conditioning/Holding/</a:t>
            </a:r>
            <a:r>
              <a:rPr lang="en-CA" sz="2400" i="1" dirty="0">
                <a:effectLst/>
                <a:latin typeface="Arial" panose="020B0604020202020204" pitchFamily="34" charset="0"/>
                <a:ea typeface="Times New Roman" panose="02020603050405020304" pitchFamily="18" charset="0"/>
                <a:cs typeface="Times New Roman" panose="02020603050405020304" pitchFamily="18" charset="0"/>
              </a:rPr>
              <a:t>Storage of Product</a:t>
            </a:r>
            <a:endParaRPr lang="en-US" sz="24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indent="0" algn="ctr">
              <a:buNone/>
              <a:tabLst>
                <a:tab pos="228600" algn="l"/>
                <a:tab pos="457200" algn="l"/>
              </a:tabLst>
            </a:pPr>
            <a:r>
              <a:rPr lang="en-CA" sz="2400" i="1" dirty="0">
                <a:latin typeface="Arial" panose="020B0604020202020204" pitchFamily="34" charset="0"/>
                <a:ea typeface="Times New Roman" panose="02020603050405020304" pitchFamily="18" charset="0"/>
                <a:cs typeface="Times New Roman" panose="02020603050405020304" pitchFamily="18" charset="0"/>
              </a:rPr>
              <a:t>Sub-section </a:t>
            </a:r>
            <a:r>
              <a:rPr lang="en-CA" sz="2400" i="1" dirty="0">
                <a:effectLst/>
                <a:latin typeface="Arial" panose="020B0604020202020204" pitchFamily="34" charset="0"/>
                <a:ea typeface="Times New Roman" panose="02020603050405020304" pitchFamily="18" charset="0"/>
                <a:cs typeface="Times New Roman" panose="02020603050405020304" pitchFamily="18" charset="0"/>
              </a:rPr>
              <a:t>20.1 </a:t>
            </a:r>
            <a:r>
              <a:rPr lang="en-CA" sz="2400" i="1" dirty="0">
                <a:solidFill>
                  <a:srgbClr val="EE0000"/>
                </a:solidFill>
                <a:effectLst/>
                <a:latin typeface="Arial" panose="020B0604020202020204" pitchFamily="34" charset="0"/>
                <a:ea typeface="Times New Roman" panose="02020603050405020304" pitchFamily="18" charset="0"/>
                <a:cs typeface="Times New Roman" panose="02020603050405020304" pitchFamily="18" charset="0"/>
              </a:rPr>
              <a:t>Temperature Conditioning/Holding/</a:t>
            </a:r>
            <a:r>
              <a:rPr lang="en-CA" sz="2400" i="1" dirty="0">
                <a:effectLst/>
                <a:latin typeface="Arial" panose="020B0604020202020204" pitchFamily="34" charset="0"/>
                <a:ea typeface="Times New Roman" panose="02020603050405020304" pitchFamily="18" charset="0"/>
                <a:cs typeface="Times New Roman" panose="02020603050405020304" pitchFamily="18" charset="0"/>
              </a:rPr>
              <a:t>Storage Conditions </a:t>
            </a:r>
          </a:p>
          <a:p>
            <a:pPr marL="0" marR="0" indent="0" algn="ctr">
              <a:buNone/>
              <a:tabLst>
                <a:tab pos="228600" algn="l"/>
                <a:tab pos="457200" algn="l"/>
              </a:tabLst>
            </a:pPr>
            <a:r>
              <a:rPr lang="en-CA" sz="2400" i="1" dirty="0">
                <a:effectLst/>
                <a:latin typeface="Arial" panose="020B0604020202020204" pitchFamily="34" charset="0"/>
                <a:ea typeface="Times New Roman" panose="02020603050405020304" pitchFamily="18" charset="0"/>
                <a:cs typeface="Times New Roman" panose="02020603050405020304" pitchFamily="18" charset="0"/>
              </a:rPr>
              <a:t>for Harvested Product </a:t>
            </a:r>
            <a:r>
              <a:rPr lang="en-CA" sz="2400" i="1" dirty="0">
                <a:solidFill>
                  <a:srgbClr val="EE0000"/>
                </a:solidFill>
                <a:effectLst/>
                <a:latin typeface="Arial" panose="020B0604020202020204" pitchFamily="34" charset="0"/>
                <a:ea typeface="Times New Roman" panose="02020603050405020304" pitchFamily="18" charset="0"/>
                <a:cs typeface="Times New Roman" panose="02020603050405020304" pitchFamily="18" charset="0"/>
              </a:rPr>
              <a:t>(including bulk)</a:t>
            </a:r>
            <a:endParaRPr lang="en-US" sz="24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indent="0" algn="ctr">
              <a:buNone/>
              <a:tabLst>
                <a:tab pos="228600" algn="l"/>
                <a:tab pos="457200" algn="l"/>
              </a:tabLst>
            </a:pPr>
            <a:r>
              <a:rPr lang="en-CA" sz="2400" i="1" dirty="0">
                <a:effectLst/>
                <a:latin typeface="Arial" panose="020B0604020202020204" pitchFamily="34" charset="0"/>
                <a:ea typeface="Times New Roman" panose="02020603050405020304" pitchFamily="18" charset="0"/>
                <a:cs typeface="Times New Roman" panose="02020603050405020304" pitchFamily="18" charset="0"/>
              </a:rPr>
              <a:t>Sub-section20.2 </a:t>
            </a:r>
            <a:r>
              <a:rPr lang="en-CA" sz="2400" i="1" dirty="0">
                <a:solidFill>
                  <a:srgbClr val="EE0000"/>
                </a:solidFill>
                <a:effectLst/>
                <a:latin typeface="Arial" panose="020B0604020202020204" pitchFamily="34" charset="0"/>
                <a:ea typeface="Times New Roman" panose="02020603050405020304" pitchFamily="18" charset="0"/>
                <a:cs typeface="Times New Roman" panose="02020603050405020304" pitchFamily="18" charset="0"/>
              </a:rPr>
              <a:t>Temperature Conditioning/Holding/</a:t>
            </a:r>
            <a:r>
              <a:rPr lang="en-CA" sz="2400" i="1" dirty="0">
                <a:effectLst/>
                <a:latin typeface="Arial" panose="020B0604020202020204" pitchFamily="34" charset="0"/>
                <a:ea typeface="Times New Roman" panose="02020603050405020304" pitchFamily="18" charset="0"/>
                <a:cs typeface="Times New Roman" panose="02020603050405020304" pitchFamily="18" charset="0"/>
              </a:rPr>
              <a:t>Storage Conditions </a:t>
            </a:r>
          </a:p>
          <a:p>
            <a:pPr marL="0" marR="0" indent="0" algn="ctr">
              <a:buNone/>
              <a:tabLst>
                <a:tab pos="228600" algn="l"/>
                <a:tab pos="457200" algn="l"/>
              </a:tabLst>
            </a:pPr>
            <a:r>
              <a:rPr lang="en-CA" sz="2400" i="1" dirty="0">
                <a:effectLst/>
                <a:latin typeface="Arial" panose="020B0604020202020204" pitchFamily="34" charset="0"/>
                <a:ea typeface="Times New Roman" panose="02020603050405020304" pitchFamily="18" charset="0"/>
                <a:cs typeface="Times New Roman" panose="02020603050405020304" pitchFamily="18" charset="0"/>
              </a:rPr>
              <a:t>for Market Product</a:t>
            </a:r>
            <a:endParaRPr lang="en-US" sz="24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indent="0">
              <a:buNone/>
              <a:tabLst>
                <a:tab pos="228600" algn="l"/>
                <a:tab pos="457200" algn="l"/>
              </a:tabLst>
            </a:pPr>
            <a:r>
              <a:rPr lang="en-CA" sz="800" i="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US" sz="2400" dirty="0">
              <a:effectLst/>
              <a:latin typeface="Arial" panose="020B0604020202020204" pitchFamily="34" charset="0"/>
              <a:ea typeface="Times New Roman" panose="02020603050405020304" pitchFamily="18" charset="0"/>
              <a:cs typeface="Times New Roman" panose="02020603050405020304" pitchFamily="18" charset="0"/>
            </a:endParaRPr>
          </a:p>
          <a:p>
            <a:pPr>
              <a:buNone/>
            </a:pPr>
            <a:endParaRPr lang="en-CA" sz="1800" i="1" dirty="0">
              <a:effectLst>
                <a:outerShdw sx="0" sy="0">
                  <a:srgbClr val="000000"/>
                </a:outerShdw>
              </a:effectLst>
              <a:latin typeface="Arial" panose="020B06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161423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D8D8A-D104-4EBF-BAC4-0EA2675FBA51}"/>
              </a:ext>
            </a:extLst>
          </p:cNvPr>
          <p:cNvSpPr>
            <a:spLocks noGrp="1"/>
          </p:cNvSpPr>
          <p:nvPr>
            <p:ph type="title"/>
          </p:nvPr>
        </p:nvSpPr>
        <p:spPr/>
        <p:txBody>
          <a:bodyPr>
            <a:normAutofit/>
          </a:bodyPr>
          <a:lstStyle/>
          <a:p>
            <a:r>
              <a:rPr lang="en-US" sz="3800" dirty="0"/>
              <a:t>Section 21 – Transportation</a:t>
            </a:r>
          </a:p>
        </p:txBody>
      </p:sp>
      <p:sp>
        <p:nvSpPr>
          <p:cNvPr id="3" name="Content Placeholder 2">
            <a:extLst>
              <a:ext uri="{FF2B5EF4-FFF2-40B4-BE49-F238E27FC236}">
                <a16:creationId xmlns:a16="http://schemas.microsoft.com/office/drawing/2014/main" id="{2A8F6AE6-2BA9-47A9-9ECE-CB862A179E69}"/>
              </a:ext>
            </a:extLst>
          </p:cNvPr>
          <p:cNvSpPr>
            <a:spLocks noGrp="1"/>
          </p:cNvSpPr>
          <p:nvPr>
            <p:ph idx="1"/>
          </p:nvPr>
        </p:nvSpPr>
        <p:spPr>
          <a:xfrm>
            <a:off x="445725" y="1994230"/>
            <a:ext cx="11029615" cy="3661504"/>
          </a:xfrm>
        </p:spPr>
        <p:txBody>
          <a:bodyPr>
            <a:normAutofit/>
          </a:bodyPr>
          <a:lstStyle/>
          <a:p>
            <a:pPr marL="0" marR="0" indent="0">
              <a:buNone/>
              <a:tabLst>
                <a:tab pos="228600" algn="l"/>
                <a:tab pos="457200" algn="l"/>
              </a:tabLst>
            </a:pPr>
            <a:r>
              <a:rPr lang="en-CA" sz="2400" dirty="0">
                <a:effectLst/>
                <a:latin typeface="Arial" panose="020B0604020202020204" pitchFamily="34" charset="0"/>
                <a:ea typeface="Times New Roman" panose="02020603050405020304" pitchFamily="18" charset="0"/>
                <a:cs typeface="Times New Roman" panose="02020603050405020304" pitchFamily="18" charset="0"/>
              </a:rPr>
              <a:t>The sub-section titles as well as the wording within the sub-sections was adjusted to focus on what </a:t>
            </a:r>
            <a:r>
              <a:rPr lang="en-CA" sz="2400" b="1" i="1" dirty="0">
                <a:effectLst/>
                <a:latin typeface="Arial" panose="020B0604020202020204" pitchFamily="34" charset="0"/>
                <a:ea typeface="Times New Roman" panose="02020603050405020304" pitchFamily="18" charset="0"/>
                <a:cs typeface="Times New Roman" panose="02020603050405020304" pitchFamily="18" charset="0"/>
              </a:rPr>
              <a:t>type</a:t>
            </a:r>
            <a:r>
              <a:rPr lang="en-CA" sz="2400" dirty="0">
                <a:effectLst/>
                <a:latin typeface="Arial" panose="020B0604020202020204" pitchFamily="34" charset="0"/>
                <a:ea typeface="Times New Roman" panose="02020603050405020304" pitchFamily="18" charset="0"/>
                <a:cs typeface="Times New Roman" panose="02020603050405020304" pitchFamily="18" charset="0"/>
              </a:rPr>
              <a:t> of product is being transported (i.e., harvested product, market product) instead of the type of packaging material.  </a:t>
            </a:r>
            <a:endParaRPr lang="en-US" sz="24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indent="0">
              <a:buNone/>
              <a:tabLst>
                <a:tab pos="228600" algn="l"/>
                <a:tab pos="457200" algn="l"/>
              </a:tabLst>
            </a:pPr>
            <a:r>
              <a:rPr lang="en-CA" sz="2800" dirty="0">
                <a:effectLst/>
                <a:latin typeface="Arial" panose="020B0604020202020204" pitchFamily="34" charset="0"/>
                <a:ea typeface="Times New Roman" panose="02020603050405020304" pitchFamily="18" charset="0"/>
                <a:cs typeface="Times New Roman" panose="02020603050405020304" pitchFamily="18" charset="0"/>
              </a:rPr>
              <a:t>• 21.1 Transportation of </a:t>
            </a:r>
            <a:r>
              <a:rPr lang="en-CA" sz="2800" strike="sngStrike" dirty="0">
                <a:solidFill>
                  <a:srgbClr val="EE0000"/>
                </a:solidFill>
                <a:effectLst/>
                <a:latin typeface="Arial" panose="020B0604020202020204" pitchFamily="34" charset="0"/>
                <a:ea typeface="Times New Roman" panose="02020603050405020304" pitchFamily="18" charset="0"/>
                <a:cs typeface="Times New Roman" panose="02020603050405020304" pitchFamily="18" charset="0"/>
              </a:rPr>
              <a:t>Product in </a:t>
            </a:r>
            <a:r>
              <a:rPr lang="en-CA" sz="2800" dirty="0">
                <a:effectLst/>
                <a:latin typeface="Arial" panose="020B0604020202020204" pitchFamily="34" charset="0"/>
                <a:ea typeface="Times New Roman" panose="02020603050405020304" pitchFamily="18" charset="0"/>
                <a:cs typeface="Times New Roman" panose="02020603050405020304" pitchFamily="18" charset="0"/>
              </a:rPr>
              <a:t>Harvested Product </a:t>
            </a:r>
            <a:r>
              <a:rPr lang="en-CA" sz="2800" strike="sngStrike" dirty="0">
                <a:solidFill>
                  <a:srgbClr val="EE0000"/>
                </a:solidFill>
                <a:effectLst/>
                <a:latin typeface="Arial" panose="020B0604020202020204" pitchFamily="34" charset="0"/>
                <a:ea typeface="Times New Roman" panose="02020603050405020304" pitchFamily="18" charset="0"/>
                <a:cs typeface="Times New Roman" panose="02020603050405020304" pitchFamily="18" charset="0"/>
              </a:rPr>
              <a:t>Packaging Materials </a:t>
            </a:r>
            <a:r>
              <a:rPr lang="en-CA" sz="2800" dirty="0">
                <a:solidFill>
                  <a:srgbClr val="EE0000"/>
                </a:solidFill>
                <a:effectLst/>
                <a:latin typeface="Arial" panose="020B0604020202020204" pitchFamily="34" charset="0"/>
                <a:ea typeface="Times New Roman" panose="02020603050405020304" pitchFamily="18" charset="0"/>
                <a:cs typeface="Times New Roman" panose="02020603050405020304" pitchFamily="18" charset="0"/>
              </a:rPr>
              <a:t>(including bulk product)</a:t>
            </a:r>
            <a:endParaRPr lang="en-US" sz="2800" dirty="0">
              <a:effectLst/>
              <a:latin typeface="Arial" panose="020B0604020202020204" pitchFamily="34" charset="0"/>
              <a:ea typeface="Times New Roman" panose="02020603050405020304" pitchFamily="18" charset="0"/>
              <a:cs typeface="Times New Roman" panose="02020603050405020304" pitchFamily="18" charset="0"/>
            </a:endParaRPr>
          </a:p>
          <a:p>
            <a:pPr>
              <a:buNone/>
            </a:pPr>
            <a:r>
              <a:rPr lang="en-CA" sz="2800" dirty="0">
                <a:effectLst/>
                <a:latin typeface="Arial" panose="020B0604020202020204" pitchFamily="34" charset="0"/>
                <a:ea typeface="Calibri" panose="020F0502020204030204" pitchFamily="34" charset="0"/>
                <a:cs typeface="Times New Roman" panose="02020603050405020304" pitchFamily="18" charset="0"/>
              </a:rPr>
              <a:t>• 21.2 Transportation of </a:t>
            </a:r>
            <a:r>
              <a:rPr lang="en-CA" sz="2800" dirty="0">
                <a:solidFill>
                  <a:srgbClr val="EE0000"/>
                </a:solidFill>
                <a:effectLst/>
                <a:latin typeface="Arial" panose="020B0604020202020204" pitchFamily="34" charset="0"/>
                <a:ea typeface="Calibri" panose="020F0502020204030204" pitchFamily="34" charset="0"/>
                <a:cs typeface="Times New Roman" panose="02020603050405020304" pitchFamily="18" charset="0"/>
              </a:rPr>
              <a:t>Market </a:t>
            </a:r>
            <a:r>
              <a:rPr lang="en-CA" sz="2800" dirty="0">
                <a:effectLst/>
                <a:latin typeface="Arial" panose="020B0604020202020204" pitchFamily="34" charset="0"/>
                <a:ea typeface="Calibri" panose="020F0502020204030204" pitchFamily="34" charset="0"/>
                <a:cs typeface="Times New Roman" panose="02020603050405020304" pitchFamily="18" charset="0"/>
              </a:rPr>
              <a:t>Product</a:t>
            </a:r>
            <a:r>
              <a:rPr lang="en-CA" sz="2800" strike="sngStrike" dirty="0">
                <a:solidFill>
                  <a:srgbClr val="EE0000"/>
                </a:solidFill>
                <a:effectLst/>
                <a:latin typeface="Arial" panose="020B0604020202020204" pitchFamily="34" charset="0"/>
                <a:ea typeface="Calibri" panose="020F0502020204030204" pitchFamily="34" charset="0"/>
                <a:cs typeface="Times New Roman" panose="02020603050405020304" pitchFamily="18" charset="0"/>
              </a:rPr>
              <a:t> in Market Ready Packaging Materials</a:t>
            </a:r>
            <a:endParaRPr lang="en-CA" sz="2800" i="1" dirty="0">
              <a:effectLst>
                <a:outerShdw sx="0" sy="0">
                  <a:srgbClr val="000000"/>
                </a:outerShdw>
              </a:effectLst>
              <a:latin typeface="Arial" panose="020B0604020202020204" pitchFamily="34" charset="0"/>
              <a:ea typeface="Times New Roman" panose="02020603050405020304" pitchFamily="18" charset="0"/>
              <a:cs typeface="Times New Roman" panose="02020603050405020304" pitchFamily="18" charset="0"/>
            </a:endParaRPr>
          </a:p>
        </p:txBody>
      </p:sp>
      <p:pic>
        <p:nvPicPr>
          <p:cNvPr id="5" name="Picture 4" descr="A group of red peppers&#10;&#10;AI-generated content may be incorrect.">
            <a:extLst>
              <a:ext uri="{FF2B5EF4-FFF2-40B4-BE49-F238E27FC236}">
                <a16:creationId xmlns:a16="http://schemas.microsoft.com/office/drawing/2014/main" id="{11D372CB-FB89-7E22-0CC9-34B3F9880233}"/>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439275" y="4831821"/>
            <a:ext cx="2752725" cy="1647825"/>
          </a:xfrm>
          <a:prstGeom prst="rect">
            <a:avLst/>
          </a:prstGeom>
        </p:spPr>
      </p:pic>
    </p:spTree>
    <p:extLst>
      <p:ext uri="{BB962C8B-B14F-4D97-AF65-F5344CB8AC3E}">
        <p14:creationId xmlns:p14="http://schemas.microsoft.com/office/powerpoint/2010/main" val="2638135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928117C-9446-4E7F-AE62-95E0F6DB5B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84D30AFB-4D71-48B0-AA00-28EE92363A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Rectangle 13">
            <a:extLst>
              <a:ext uri="{FF2B5EF4-FFF2-40B4-BE49-F238E27FC236}">
                <a16:creationId xmlns:a16="http://schemas.microsoft.com/office/drawing/2014/main" id="{96A0B76F-8010-4C62-B4B6-C5FC438C05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Rectangle 15">
            <a:extLst>
              <a:ext uri="{FF2B5EF4-FFF2-40B4-BE49-F238E27FC236}">
                <a16:creationId xmlns:a16="http://schemas.microsoft.com/office/drawing/2014/main" id="{B36BEBD5-A373-4C8C-8C06-CD8007E22F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18" name="Rectangle 17">
            <a:extLst>
              <a:ext uri="{FF2B5EF4-FFF2-40B4-BE49-F238E27FC236}">
                <a16:creationId xmlns:a16="http://schemas.microsoft.com/office/drawing/2014/main" id="{42AC7AAA-F039-4011-98DE-17464A67B2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902A66-F53F-4608-A017-6DDC6173F476}"/>
              </a:ext>
            </a:extLst>
          </p:cNvPr>
          <p:cNvSpPr>
            <a:spLocks noGrp="1"/>
          </p:cNvSpPr>
          <p:nvPr>
            <p:ph type="title"/>
          </p:nvPr>
        </p:nvSpPr>
        <p:spPr>
          <a:xfrm>
            <a:off x="581192" y="769888"/>
            <a:ext cx="7225075" cy="1013800"/>
          </a:xfrm>
        </p:spPr>
        <p:txBody>
          <a:bodyPr vert="horz" lIns="91440" tIns="45720" rIns="91440" bIns="45720" rtlCol="0" anchor="b">
            <a:noAutofit/>
          </a:bodyPr>
          <a:lstStyle/>
          <a:p>
            <a:r>
              <a:rPr lang="en-US" sz="3600" dirty="0">
                <a:solidFill>
                  <a:schemeClr val="accent1"/>
                </a:solidFill>
              </a:rPr>
              <a:t>Section 23 – Deviations and Crisis Management</a:t>
            </a:r>
          </a:p>
        </p:txBody>
      </p:sp>
      <p:grpSp>
        <p:nvGrpSpPr>
          <p:cNvPr id="20" name="Group 19">
            <a:extLst>
              <a:ext uri="{FF2B5EF4-FFF2-40B4-BE49-F238E27FC236}">
                <a16:creationId xmlns:a16="http://schemas.microsoft.com/office/drawing/2014/main" id="{85EBB90B-3A54-4B2B-9FA6-7B47E1075FE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21" name="Rectangle 20">
              <a:extLst>
                <a:ext uri="{FF2B5EF4-FFF2-40B4-BE49-F238E27FC236}">
                  <a16:creationId xmlns:a16="http://schemas.microsoft.com/office/drawing/2014/main" id="{E04116F5-E398-4593-B279-7099177A09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Rectangle 21">
              <a:extLst>
                <a:ext uri="{FF2B5EF4-FFF2-40B4-BE49-F238E27FC236}">
                  <a16:creationId xmlns:a16="http://schemas.microsoft.com/office/drawing/2014/main" id="{DC1AD6AE-28AC-4C67-A749-1BC18D86C3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Rectangle 22">
              <a:extLst>
                <a:ext uri="{FF2B5EF4-FFF2-40B4-BE49-F238E27FC236}">
                  <a16:creationId xmlns:a16="http://schemas.microsoft.com/office/drawing/2014/main" id="{D122DC0F-D6EF-4A88-9742-855D48E4E2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3" name="Content Placeholder 2">
            <a:extLst>
              <a:ext uri="{FF2B5EF4-FFF2-40B4-BE49-F238E27FC236}">
                <a16:creationId xmlns:a16="http://schemas.microsoft.com/office/drawing/2014/main" id="{6FA24EAE-C966-4753-B147-84F1BFD6DF3B}"/>
              </a:ext>
            </a:extLst>
          </p:cNvPr>
          <p:cNvSpPr>
            <a:spLocks noGrp="1"/>
          </p:cNvSpPr>
          <p:nvPr>
            <p:ph sz="half" idx="1"/>
          </p:nvPr>
        </p:nvSpPr>
        <p:spPr>
          <a:xfrm>
            <a:off x="581194" y="1896533"/>
            <a:ext cx="7225074" cy="3962266"/>
          </a:xfrm>
        </p:spPr>
        <p:txBody>
          <a:bodyPr vert="horz" lIns="91440" tIns="45720" rIns="91440" bIns="45720" rtlCol="0" anchor="ctr">
            <a:normAutofit/>
          </a:bodyPr>
          <a:lstStyle/>
          <a:p>
            <a:pPr marL="0" marR="0" indent="0">
              <a:tabLst>
                <a:tab pos="228600" algn="l"/>
                <a:tab pos="457200" algn="l"/>
              </a:tabLst>
            </a:pPr>
            <a:r>
              <a:rPr lang="en-US" sz="2200" b="1" dirty="0">
                <a:effectLst/>
              </a:rPr>
              <a:t>Mock Recall – Section 23.3 </a:t>
            </a:r>
          </a:p>
          <a:p>
            <a:pPr marL="0" marR="0" indent="0">
              <a:tabLst>
                <a:tab pos="228600" algn="l"/>
                <a:tab pos="457200" algn="l"/>
              </a:tabLst>
            </a:pPr>
            <a:r>
              <a:rPr lang="en-US" sz="2200" dirty="0">
                <a:effectLst/>
              </a:rPr>
              <a:t>Wording was added to ensure it was clear that the requirement applies to the operation’s entire traceability system. </a:t>
            </a:r>
          </a:p>
          <a:p>
            <a:r>
              <a:rPr lang="en-US" sz="2200" i="1" dirty="0">
                <a:effectLst/>
              </a:rPr>
              <a:t> Annually (current season’s product) – The person responsible conducts a mock recall to test the effectiveness of the </a:t>
            </a:r>
            <a:r>
              <a:rPr lang="en-US" sz="2200" i="1" dirty="0">
                <a:solidFill>
                  <a:srgbClr val="FF0000"/>
                </a:solidFill>
                <a:effectLst/>
              </a:rPr>
              <a:t>operation’s entire </a:t>
            </a:r>
            <a:r>
              <a:rPr lang="en-US" sz="2200" i="1" dirty="0">
                <a:effectLst/>
              </a:rPr>
              <a:t>traceability system by completing the forms</a:t>
            </a:r>
            <a:endParaRPr lang="en-US" sz="2200" dirty="0"/>
          </a:p>
        </p:txBody>
      </p:sp>
      <p:pic>
        <p:nvPicPr>
          <p:cNvPr id="5" name="Content Placeholder 4" descr="Seated person at wood table, holding pencil and writing on lined paper page in open notebook">
            <a:extLst>
              <a:ext uri="{FF2B5EF4-FFF2-40B4-BE49-F238E27FC236}">
                <a16:creationId xmlns:a16="http://schemas.microsoft.com/office/drawing/2014/main" id="{EEE1D410-FF45-4D74-3875-149C3ED54633}"/>
              </a:ext>
            </a:extLst>
          </p:cNvPr>
          <p:cNvPicPr>
            <a:picLocks noGrp="1" noChangeAspect="1"/>
          </p:cNvPicPr>
          <p:nvPr>
            <p:ph sz="half" idx="2"/>
          </p:nvPr>
        </p:nvPicPr>
        <p:blipFill>
          <a:blip r:embed="rId3" cstate="screen">
            <a:extLst>
              <a:ext uri="{28A0092B-C50C-407E-A947-70E740481C1C}">
                <a14:useLocalDpi xmlns:a14="http://schemas.microsoft.com/office/drawing/2010/main"/>
              </a:ext>
            </a:extLst>
          </a:blip>
          <a:srcRect/>
          <a:stretch>
            <a:fillRect/>
          </a:stretch>
        </p:blipFill>
        <p:spPr>
          <a:xfrm>
            <a:off x="8042147" y="600075"/>
            <a:ext cx="3695828" cy="5792788"/>
          </a:xfrm>
          <a:prstGeom prst="rect">
            <a:avLst/>
          </a:prstGeom>
        </p:spPr>
      </p:pic>
    </p:spTree>
    <p:extLst>
      <p:ext uri="{BB962C8B-B14F-4D97-AF65-F5344CB8AC3E}">
        <p14:creationId xmlns:p14="http://schemas.microsoft.com/office/powerpoint/2010/main" val="28838325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B23ADE7-405B-BFE4-FD41-35817C4F8D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D7913F-AC83-1D57-6431-241262DA9021}"/>
              </a:ext>
            </a:extLst>
          </p:cNvPr>
          <p:cNvSpPr>
            <a:spLocks noGrp="1"/>
          </p:cNvSpPr>
          <p:nvPr>
            <p:ph type="title"/>
          </p:nvPr>
        </p:nvSpPr>
        <p:spPr/>
        <p:txBody>
          <a:bodyPr>
            <a:noAutofit/>
          </a:bodyPr>
          <a:lstStyle/>
          <a:p>
            <a:r>
              <a:rPr lang="en-US" sz="3200" dirty="0"/>
              <a:t>Section 23 – Deviations and Crisis Management</a:t>
            </a:r>
            <a:endParaRPr lang="en-CA" sz="3200" dirty="0"/>
          </a:p>
        </p:txBody>
      </p:sp>
      <p:sp>
        <p:nvSpPr>
          <p:cNvPr id="3" name="Content Placeholder 2">
            <a:extLst>
              <a:ext uri="{FF2B5EF4-FFF2-40B4-BE49-F238E27FC236}">
                <a16:creationId xmlns:a16="http://schemas.microsoft.com/office/drawing/2014/main" id="{45CFD71E-BBB9-4053-D052-4CD3602E7A23}"/>
              </a:ext>
            </a:extLst>
          </p:cNvPr>
          <p:cNvSpPr>
            <a:spLocks noGrp="1"/>
          </p:cNvSpPr>
          <p:nvPr>
            <p:ph idx="1"/>
          </p:nvPr>
        </p:nvSpPr>
        <p:spPr>
          <a:xfrm>
            <a:off x="405114" y="1956122"/>
            <a:ext cx="11343190" cy="4741240"/>
          </a:xfrm>
        </p:spPr>
        <p:txBody>
          <a:bodyPr>
            <a:normAutofit/>
          </a:bodyPr>
          <a:lstStyle/>
          <a:p>
            <a:pPr marL="0" marR="0" indent="0">
              <a:buNone/>
              <a:tabLst>
                <a:tab pos="228600" algn="l"/>
                <a:tab pos="457200" algn="l"/>
              </a:tabLst>
            </a:pPr>
            <a:r>
              <a:rPr lang="en-CA" sz="2000" b="1" dirty="0">
                <a:ea typeface="Times New Roman" panose="02020603050405020304" pitchFamily="18" charset="0"/>
                <a:cs typeface="Times New Roman" panose="02020603050405020304" pitchFamily="18" charset="0"/>
              </a:rPr>
              <a:t>Section 23.8 Food Safety Culture</a:t>
            </a:r>
          </a:p>
          <a:p>
            <a:pPr marL="0" marR="0" indent="0">
              <a:buNone/>
              <a:tabLst>
                <a:tab pos="228600" algn="l"/>
                <a:tab pos="457200" algn="l"/>
              </a:tabLst>
            </a:pPr>
            <a:r>
              <a:rPr lang="en-CA" sz="2000" dirty="0">
                <a:ea typeface="Times New Roman" panose="02020603050405020304" pitchFamily="18" charset="0"/>
                <a:cs typeface="Times New Roman" panose="02020603050405020304" pitchFamily="18" charset="0"/>
              </a:rPr>
              <a:t>The following were added to align with an update to the GFSI requirements:</a:t>
            </a:r>
            <a:endParaRPr lang="en-US" sz="2000" dirty="0">
              <a:ea typeface="Times New Roman" panose="02020603050405020304" pitchFamily="18" charset="0"/>
              <a:cs typeface="Times New Roman" panose="02020603050405020304" pitchFamily="18" charset="0"/>
            </a:endParaRPr>
          </a:p>
          <a:p>
            <a:pPr marL="0" marR="0" indent="0">
              <a:buNone/>
              <a:tabLst>
                <a:tab pos="228600" algn="l"/>
                <a:tab pos="457200" algn="l"/>
              </a:tabLst>
            </a:pPr>
            <a:r>
              <a:rPr lang="en-CA" sz="2000" b="1" i="1" dirty="0">
                <a:ea typeface="Times New Roman" panose="02020603050405020304" pitchFamily="18" charset="0"/>
                <a:cs typeface="Times New Roman" panose="02020603050405020304" pitchFamily="18" charset="0"/>
              </a:rPr>
              <a:t>Requirement:</a:t>
            </a:r>
          </a:p>
          <a:p>
            <a:pPr marL="0" marR="0" indent="0">
              <a:buNone/>
              <a:tabLst>
                <a:tab pos="228600" algn="l"/>
                <a:tab pos="457200" algn="l"/>
              </a:tabLst>
            </a:pPr>
            <a:r>
              <a:rPr lang="en-CA" sz="2000" i="1" dirty="0">
                <a:ea typeface="Times New Roman" panose="02020603050405020304" pitchFamily="18" charset="0"/>
                <a:cs typeface="Times New Roman" panose="02020603050405020304" pitchFamily="18" charset="0"/>
              </a:rPr>
              <a:t>Commitment must be made to maintain a strong food safety culture within the operation through communication, training, feedback and performance measurement. </a:t>
            </a:r>
            <a:r>
              <a:rPr lang="en-CA" sz="2000" i="1" dirty="0">
                <a:solidFill>
                  <a:srgbClr val="EE0000"/>
                </a:solidFill>
                <a:ea typeface="Times New Roman" panose="02020603050405020304" pitchFamily="18" charset="0"/>
                <a:cs typeface="Times New Roman" panose="02020603050405020304" pitchFamily="18" charset="0"/>
              </a:rPr>
              <a:t>Senior management must commit to establishing direction, engaging personnel, and providing sufficient resources to maintain a positive food safety culture.</a:t>
            </a:r>
          </a:p>
          <a:p>
            <a:pPr marL="0" marR="0" indent="0">
              <a:buNone/>
              <a:tabLst>
                <a:tab pos="228600" algn="l"/>
                <a:tab pos="457200" algn="l"/>
              </a:tabLst>
            </a:pPr>
            <a:r>
              <a:rPr lang="en-CA" sz="2000" b="1" i="1" dirty="0">
                <a:ea typeface="Times New Roman" panose="02020603050405020304" pitchFamily="18" charset="0"/>
                <a:cs typeface="Times New Roman" panose="02020603050405020304" pitchFamily="18" charset="0"/>
              </a:rPr>
              <a:t>Procedures: </a:t>
            </a:r>
            <a:endParaRPr lang="en-US" sz="2000" b="1" dirty="0">
              <a:ea typeface="Times New Roman" panose="02020603050405020304" pitchFamily="18" charset="0"/>
              <a:cs typeface="Times New Roman" panose="02020603050405020304" pitchFamily="18" charset="0"/>
            </a:endParaRPr>
          </a:p>
          <a:p>
            <a:pPr marL="0" marR="0" indent="0">
              <a:buNone/>
              <a:tabLst>
                <a:tab pos="228600" algn="l"/>
                <a:tab pos="457200" algn="l"/>
              </a:tabLst>
            </a:pPr>
            <a:r>
              <a:rPr lang="en-CA" sz="2000" dirty="0">
                <a:ea typeface="Times New Roman" panose="02020603050405020304" pitchFamily="18" charset="0"/>
                <a:cs typeface="Times New Roman" panose="02020603050405020304" pitchFamily="18" charset="0"/>
              </a:rPr>
              <a:t>• </a:t>
            </a:r>
            <a:r>
              <a:rPr lang="en-CA" sz="2000" i="1" dirty="0">
                <a:ea typeface="Times New Roman" panose="02020603050405020304" pitchFamily="18" charset="0"/>
                <a:cs typeface="Times New Roman" panose="02020603050405020304" pitchFamily="18" charset="0"/>
              </a:rPr>
              <a:t>The person responsible creates, assesses, implements and maintains food safety culture by:…</a:t>
            </a:r>
            <a:endParaRPr lang="en-US" sz="2000" dirty="0">
              <a:ea typeface="Times New Roman" panose="02020603050405020304" pitchFamily="18" charset="0"/>
              <a:cs typeface="Times New Roman" panose="02020603050405020304" pitchFamily="18" charset="0"/>
            </a:endParaRPr>
          </a:p>
          <a:p>
            <a:pPr>
              <a:buNone/>
            </a:pPr>
            <a:r>
              <a:rPr lang="en-CA" sz="2000" i="1" dirty="0">
                <a:ea typeface="Calibri" panose="020F0502020204030204" pitchFamily="34" charset="0"/>
                <a:cs typeface="Times New Roman" panose="02020603050405020304" pitchFamily="18" charset="0"/>
              </a:rPr>
              <a:t> Making a long-term commitment to sustaining and improving food safety</a:t>
            </a:r>
            <a:r>
              <a:rPr lang="en-CA" sz="2000" i="1" dirty="0">
                <a:solidFill>
                  <a:srgbClr val="FF0000"/>
                </a:solidFill>
                <a:ea typeface="Calibri" panose="020F0502020204030204" pitchFamily="34" charset="0"/>
                <a:cs typeface="Times New Roman" panose="02020603050405020304" pitchFamily="18" charset="0"/>
              </a:rPr>
              <a:t>,</a:t>
            </a:r>
            <a:r>
              <a:rPr lang="en-CA" sz="2000" i="1" dirty="0">
                <a:ea typeface="Calibri" panose="020F0502020204030204" pitchFamily="34" charset="0"/>
                <a:cs typeface="Times New Roman" panose="02020603050405020304" pitchFamily="18" charset="0"/>
              </a:rPr>
              <a:t> </a:t>
            </a:r>
            <a:r>
              <a:rPr lang="en-CA" sz="2000" i="1" dirty="0">
                <a:solidFill>
                  <a:srgbClr val="EE0000"/>
                </a:solidFill>
                <a:ea typeface="Calibri" panose="020F0502020204030204" pitchFamily="34" charset="0"/>
                <a:cs typeface="Times New Roman" panose="02020603050405020304" pitchFamily="18" charset="0"/>
              </a:rPr>
              <a:t>including providing sufficient resources</a:t>
            </a:r>
            <a:endParaRPr lang="en-US" sz="2000" dirty="0"/>
          </a:p>
          <a:p>
            <a:endParaRPr lang="en-US" dirty="0"/>
          </a:p>
        </p:txBody>
      </p:sp>
    </p:spTree>
    <p:extLst>
      <p:ext uri="{BB962C8B-B14F-4D97-AF65-F5344CB8AC3E}">
        <p14:creationId xmlns:p14="http://schemas.microsoft.com/office/powerpoint/2010/main" val="13552649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34BFB7C5-23B6-4047-BF5E-F9EEBB437C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D37DA931-62D6-4B32-9103-84C0960AEA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84420" y="457200"/>
            <a:ext cx="6248454" cy="585973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ctrTitle"/>
          </p:nvPr>
        </p:nvSpPr>
        <p:spPr>
          <a:xfrm>
            <a:off x="2156346" y="849745"/>
            <a:ext cx="5526993" cy="4745836"/>
          </a:xfrm>
        </p:spPr>
        <p:txBody>
          <a:bodyPr anchor="ctr">
            <a:normAutofit/>
          </a:bodyPr>
          <a:lstStyle/>
          <a:p>
            <a:pPr>
              <a:lnSpc>
                <a:spcPct val="90000"/>
              </a:lnSpc>
            </a:pPr>
            <a:br>
              <a:rPr lang="en-CA" sz="4700">
                <a:solidFill>
                  <a:srgbClr val="FFFFFF"/>
                </a:solidFill>
              </a:rPr>
            </a:br>
            <a:r>
              <a:rPr lang="en-CA" sz="4700">
                <a:solidFill>
                  <a:srgbClr val="FFFFFF"/>
                </a:solidFill>
              </a:rPr>
              <a:t>Updates to </a:t>
            </a:r>
            <a:r>
              <a:rPr lang="en-CA" altLang="en-US" sz="4700">
                <a:solidFill>
                  <a:srgbClr val="FFFFFF"/>
                </a:solidFill>
              </a:rPr>
              <a:t>CanadaGAP</a:t>
            </a:r>
            <a:r>
              <a:rPr lang="en-CA" sz="4700">
                <a:solidFill>
                  <a:srgbClr val="FFFFFF"/>
                </a:solidFill>
              </a:rPr>
              <a:t> </a:t>
            </a:r>
            <a:br>
              <a:rPr lang="en-CA" sz="4700">
                <a:solidFill>
                  <a:srgbClr val="FFFFFF"/>
                </a:solidFill>
              </a:rPr>
            </a:br>
            <a:r>
              <a:rPr lang="en-CA" sz="4700">
                <a:solidFill>
                  <a:srgbClr val="FFFFFF"/>
                </a:solidFill>
              </a:rPr>
              <a:t>Record-Keeping Forms </a:t>
            </a:r>
            <a:br>
              <a:rPr lang="en-CA" sz="4700">
                <a:solidFill>
                  <a:srgbClr val="FFFFFF"/>
                </a:solidFill>
              </a:rPr>
            </a:br>
            <a:r>
              <a:rPr lang="en-CA" sz="4700">
                <a:solidFill>
                  <a:srgbClr val="FFFFFF"/>
                </a:solidFill>
              </a:rPr>
              <a:t>for 2026</a:t>
            </a:r>
          </a:p>
        </p:txBody>
      </p:sp>
      <p:sp>
        <p:nvSpPr>
          <p:cNvPr id="11" name="Rectangle 10">
            <a:extLst>
              <a:ext uri="{FF2B5EF4-FFF2-40B4-BE49-F238E27FC236}">
                <a16:creationId xmlns:a16="http://schemas.microsoft.com/office/drawing/2014/main" id="{4695E140-9B6E-43E9-B17E-CDFE3FCA8A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29872" y="453642"/>
            <a:ext cx="3615595" cy="5863293"/>
          </a:xfrm>
          <a:prstGeom prst="rect">
            <a:avLst/>
          </a:prstGeom>
          <a:solidFill>
            <a:schemeClr val="accent4">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12">
            <a:extLst>
              <a:ext uri="{FF2B5EF4-FFF2-40B4-BE49-F238E27FC236}">
                <a16:creationId xmlns:a16="http://schemas.microsoft.com/office/drawing/2014/main" id="{FBC3CD9F-A361-4496-A6E0-24338B2A69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1191" y="457201"/>
            <a:ext cx="1106164" cy="5859735"/>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3" name="Picture 2" descr="Cartoon checklist and pencil">
            <a:extLst>
              <a:ext uri="{FF2B5EF4-FFF2-40B4-BE49-F238E27FC236}">
                <a16:creationId xmlns:a16="http://schemas.microsoft.com/office/drawing/2014/main" id="{142F818E-12B4-D739-E415-860351D60B1D}"/>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8743950" y="2203450"/>
            <a:ext cx="2343150" cy="2451100"/>
          </a:xfrm>
          <a:prstGeom prst="rect">
            <a:avLst/>
          </a:prstGeom>
        </p:spPr>
      </p:pic>
    </p:spTree>
    <p:extLst>
      <p:ext uri="{BB962C8B-B14F-4D97-AF65-F5344CB8AC3E}">
        <p14:creationId xmlns:p14="http://schemas.microsoft.com/office/powerpoint/2010/main" val="4048123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6"/>
            <a:ext cx="11029616" cy="1013800"/>
          </a:xfrm>
        </p:spPr>
        <p:txBody>
          <a:bodyPr>
            <a:normAutofit/>
          </a:bodyPr>
          <a:lstStyle/>
          <a:p>
            <a:r>
              <a:rPr lang="en-CA" sz="3800" noProof="0" dirty="0"/>
              <a:t>CanadaGAP Forms</a:t>
            </a:r>
          </a:p>
        </p:txBody>
      </p:sp>
      <p:sp>
        <p:nvSpPr>
          <p:cNvPr id="16" name="Rectangle 15">
            <a:extLst>
              <a:ext uri="{FF2B5EF4-FFF2-40B4-BE49-F238E27FC236}">
                <a16:creationId xmlns:a16="http://schemas.microsoft.com/office/drawing/2014/main" id="{FF48D04A-B18A-4669-86FA-1F7C104C46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2180496"/>
            <a:ext cx="5404639" cy="4045683"/>
          </a:xfrm>
          <a:prstGeom prst="rect">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Close up of gold jewelry">
            <a:extLst>
              <a:ext uri="{FF2B5EF4-FFF2-40B4-BE49-F238E27FC236}">
                <a16:creationId xmlns:a16="http://schemas.microsoft.com/office/drawing/2014/main" id="{F264637C-6C00-4669-2666-737FD77155F6}"/>
              </a:ext>
            </a:extLst>
          </p:cNvPr>
          <p:cNvPicPr>
            <a:picLocks noChangeAspect="1"/>
          </p:cNvPicPr>
          <p:nvPr/>
        </p:nvPicPr>
        <p:blipFill>
          <a:blip r:embed="rId3" cstate="screen">
            <a:extLst>
              <a:ext uri="{28A0092B-C50C-407E-A947-70E740481C1C}">
                <a14:useLocalDpi xmlns:a14="http://schemas.microsoft.com/office/drawing/2010/main"/>
              </a:ext>
            </a:extLst>
          </a:blip>
          <a:srcRect b="-4"/>
          <a:stretch>
            <a:fillRect/>
          </a:stretch>
        </p:blipFill>
        <p:spPr>
          <a:xfrm>
            <a:off x="657225" y="2361056"/>
            <a:ext cx="4962525" cy="3649219"/>
          </a:xfrm>
          <a:prstGeom prst="rect">
            <a:avLst/>
          </a:prstGeom>
        </p:spPr>
      </p:pic>
      <p:sp>
        <p:nvSpPr>
          <p:cNvPr id="9" name="Content Placeholder 8">
            <a:extLst>
              <a:ext uri="{FF2B5EF4-FFF2-40B4-BE49-F238E27FC236}">
                <a16:creationId xmlns:a16="http://schemas.microsoft.com/office/drawing/2014/main" id="{0D406206-5946-FE66-6AFD-0BDDF8A67086}"/>
              </a:ext>
            </a:extLst>
          </p:cNvPr>
          <p:cNvSpPr>
            <a:spLocks noGrp="1"/>
          </p:cNvSpPr>
          <p:nvPr>
            <p:ph idx="1"/>
          </p:nvPr>
        </p:nvSpPr>
        <p:spPr>
          <a:xfrm>
            <a:off x="6335805" y="2180496"/>
            <a:ext cx="5275001" cy="4045683"/>
          </a:xfrm>
        </p:spPr>
        <p:txBody>
          <a:bodyPr>
            <a:normAutofit/>
          </a:bodyPr>
          <a:lstStyle/>
          <a:p>
            <a:pPr marL="0" marR="0">
              <a:spcAft>
                <a:spcPts val="1000"/>
              </a:spcAft>
              <a:buNone/>
            </a:pPr>
            <a:r>
              <a:rPr lang="en-CA" sz="2200" b="1" dirty="0">
                <a:effectLst/>
                <a:latin typeface="Arial" panose="020B0604020202020204" pitchFamily="34" charset="0"/>
                <a:ea typeface="Calibri" panose="020F0502020204030204" pitchFamily="34" charset="0"/>
                <a:cs typeface="Times New Roman" panose="02020603050405020304" pitchFamily="18" charset="0"/>
              </a:rPr>
              <a:t>FORM C</a:t>
            </a:r>
          </a:p>
          <a:p>
            <a:pPr marL="0" marR="0">
              <a:spcAft>
                <a:spcPts val="1000"/>
              </a:spcAft>
              <a:buNone/>
            </a:pPr>
            <a:r>
              <a:rPr lang="en-CA" sz="2200" dirty="0">
                <a:effectLst/>
                <a:latin typeface="Arial" panose="020B0604020202020204" pitchFamily="34" charset="0"/>
                <a:ea typeface="Calibri" panose="020F0502020204030204" pitchFamily="34" charset="0"/>
                <a:cs typeface="Times New Roman" panose="02020603050405020304" pitchFamily="18" charset="0"/>
              </a:rPr>
              <a:t>Additional requirements added to mitigate possible risks associated with </a:t>
            </a:r>
            <a:r>
              <a:rPr lang="en-CA" sz="2200" b="1" dirty="0">
                <a:effectLst/>
                <a:latin typeface="Arial" panose="020B0604020202020204" pitchFamily="34" charset="0"/>
                <a:ea typeface="Calibri" panose="020F0502020204030204" pitchFamily="34" charset="0"/>
                <a:cs typeface="Times New Roman" panose="02020603050405020304" pitchFamily="18" charset="0"/>
              </a:rPr>
              <a:t>jewellery</a:t>
            </a:r>
            <a:r>
              <a:rPr lang="en-CA" sz="2200" dirty="0">
                <a:effectLst/>
                <a:latin typeface="Arial" panose="020B0604020202020204" pitchFamily="34" charset="0"/>
                <a:ea typeface="Calibri" panose="020F0502020204030204" pitchFamily="34" charset="0"/>
                <a:cs typeface="Times New Roman" panose="02020603050405020304" pitchFamily="18" charset="0"/>
              </a:rPr>
              <a:t> and other </a:t>
            </a:r>
            <a:r>
              <a:rPr lang="en-CA" sz="2200" b="1" dirty="0">
                <a:effectLst/>
                <a:latin typeface="Arial" panose="020B0604020202020204" pitchFamily="34" charset="0"/>
                <a:ea typeface="Calibri" panose="020F0502020204030204" pitchFamily="34" charset="0"/>
                <a:cs typeface="Times New Roman" panose="02020603050405020304" pitchFamily="18" charset="0"/>
              </a:rPr>
              <a:t>personal effects</a:t>
            </a:r>
            <a:r>
              <a:rPr lang="en-CA" sz="2200" dirty="0">
                <a:effectLst/>
                <a:latin typeface="Arial" panose="020B0604020202020204" pitchFamily="34" charset="0"/>
                <a:ea typeface="Calibri" panose="020F0502020204030204" pitchFamily="34" charset="0"/>
                <a:cs typeface="Times New Roman" panose="02020603050405020304" pitchFamily="18" charset="0"/>
              </a:rPr>
              <a:t> in the </a:t>
            </a:r>
            <a:r>
              <a:rPr lang="en-CA" sz="2200" i="1" dirty="0">
                <a:effectLst/>
                <a:latin typeface="Arial" panose="020B0604020202020204" pitchFamily="34" charset="0"/>
                <a:ea typeface="Calibri" panose="020F0502020204030204" pitchFamily="34" charset="0"/>
                <a:cs typeface="Times New Roman" panose="02020603050405020304" pitchFamily="18" charset="0"/>
              </a:rPr>
              <a:t>production site</a:t>
            </a:r>
            <a:r>
              <a:rPr lang="en-CA" sz="2200" dirty="0">
                <a:effectLst/>
                <a:latin typeface="Arial" panose="020B0604020202020204" pitchFamily="34" charset="0"/>
                <a:ea typeface="Calibri" panose="020F0502020204030204" pitchFamily="34" charset="0"/>
                <a:cs typeface="Times New Roman" panose="02020603050405020304" pitchFamily="18" charset="0"/>
              </a:rPr>
              <a:t>. </a:t>
            </a:r>
          </a:p>
          <a:p>
            <a:pPr marL="0" marR="0">
              <a:spcAft>
                <a:spcPts val="1000"/>
              </a:spcAft>
              <a:buNone/>
            </a:pPr>
            <a:r>
              <a:rPr lang="en-CA" sz="2200" dirty="0">
                <a:effectLst/>
                <a:latin typeface="Arial" panose="020B0604020202020204" pitchFamily="34" charset="0"/>
                <a:ea typeface="Calibri" panose="020F0502020204030204" pitchFamily="34" charset="0"/>
                <a:cs typeface="Times New Roman" panose="02020603050405020304" pitchFamily="18" charset="0"/>
              </a:rPr>
              <a:t>These requirements are the same as those found in Form D.</a:t>
            </a:r>
            <a:endParaRPr lang="en-US" sz="2200" dirty="0">
              <a:effectLst/>
              <a:latin typeface="Arial" panose="020B060402020202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747000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60879B-94B6-D5E7-FB1D-AA1A39BBA3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BF8B05-8282-ADCB-1CFD-74FCD6CC6F29}"/>
              </a:ext>
            </a:extLst>
          </p:cNvPr>
          <p:cNvSpPr>
            <a:spLocks noGrp="1"/>
          </p:cNvSpPr>
          <p:nvPr>
            <p:ph type="title"/>
          </p:nvPr>
        </p:nvSpPr>
        <p:spPr/>
        <p:txBody>
          <a:bodyPr>
            <a:normAutofit/>
          </a:bodyPr>
          <a:lstStyle/>
          <a:p>
            <a:r>
              <a:rPr lang="en-CA" sz="3800" noProof="0" dirty="0"/>
              <a:t>Form C</a:t>
            </a:r>
          </a:p>
        </p:txBody>
      </p:sp>
      <p:pic>
        <p:nvPicPr>
          <p:cNvPr id="7" name="Picture 6">
            <a:extLst>
              <a:ext uri="{FF2B5EF4-FFF2-40B4-BE49-F238E27FC236}">
                <a16:creationId xmlns:a16="http://schemas.microsoft.com/office/drawing/2014/main" id="{03BCD39F-3165-AA29-91B9-7D6C77443034}"/>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478704" y="3074662"/>
            <a:ext cx="11284501" cy="3224539"/>
          </a:xfrm>
          <a:prstGeom prst="rect">
            <a:avLst/>
          </a:prstGeom>
        </p:spPr>
      </p:pic>
      <p:pic>
        <p:nvPicPr>
          <p:cNvPr id="3" name="Content Placeholder 4">
            <a:extLst>
              <a:ext uri="{FF2B5EF4-FFF2-40B4-BE49-F238E27FC236}">
                <a16:creationId xmlns:a16="http://schemas.microsoft.com/office/drawing/2014/main" id="{D3CF98C0-F8CE-C29D-43EB-29FDE43808B2}"/>
              </a:ext>
            </a:extLst>
          </p:cNvPr>
          <p:cNvPicPr>
            <a:picLocks noChangeAspect="1"/>
          </p:cNvPicPr>
          <p:nvPr/>
        </p:nvPicPr>
        <p:blipFill>
          <a:blip r:embed="rId4"/>
          <a:stretch>
            <a:fillRect/>
          </a:stretch>
        </p:blipFill>
        <p:spPr>
          <a:xfrm>
            <a:off x="581192" y="2001550"/>
            <a:ext cx="8545118" cy="838317"/>
          </a:xfrm>
          <a:prstGeom prst="rect">
            <a:avLst/>
          </a:prstGeom>
        </p:spPr>
      </p:pic>
    </p:spTree>
    <p:extLst>
      <p:ext uri="{BB962C8B-B14F-4D97-AF65-F5344CB8AC3E}">
        <p14:creationId xmlns:p14="http://schemas.microsoft.com/office/powerpoint/2010/main" val="22470883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55618B-9D3B-129D-4637-35B28CA8B8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E4A3FF-2C82-4A28-0D4A-C5C503ED23F0}"/>
              </a:ext>
            </a:extLst>
          </p:cNvPr>
          <p:cNvSpPr>
            <a:spLocks noGrp="1"/>
          </p:cNvSpPr>
          <p:nvPr>
            <p:ph type="ctrTitle"/>
          </p:nvPr>
        </p:nvSpPr>
        <p:spPr>
          <a:xfrm>
            <a:off x="357640" y="3573809"/>
            <a:ext cx="7725416" cy="1963057"/>
          </a:xfrm>
        </p:spPr>
        <p:txBody>
          <a:bodyPr>
            <a:noAutofit/>
          </a:bodyPr>
          <a:lstStyle/>
          <a:p>
            <a:pPr algn="ctr"/>
            <a:br>
              <a:rPr lang="en-CA" sz="3800" dirty="0">
                <a:solidFill>
                  <a:schemeClr val="bg1"/>
                </a:solidFill>
                <a:latin typeface="Abadi" panose="020B0604020104020204" pitchFamily="34" charset="0"/>
              </a:rPr>
            </a:br>
            <a:r>
              <a:rPr lang="en-CA" sz="3800" dirty="0">
                <a:solidFill>
                  <a:schemeClr val="bg1"/>
                </a:solidFill>
              </a:rPr>
              <a:t>Main Changes to </a:t>
            </a:r>
            <a:r>
              <a:rPr lang="en-CA" altLang="en-US" sz="3800" dirty="0">
                <a:solidFill>
                  <a:schemeClr val="bg1"/>
                </a:solidFill>
              </a:rPr>
              <a:t>CanadaGAP</a:t>
            </a:r>
            <a:r>
              <a:rPr lang="en-CA" sz="3800" dirty="0">
                <a:solidFill>
                  <a:schemeClr val="bg1"/>
                </a:solidFill>
              </a:rPr>
              <a:t> </a:t>
            </a:r>
            <a:br>
              <a:rPr lang="en-CA" sz="3800" dirty="0">
                <a:solidFill>
                  <a:schemeClr val="bg1"/>
                </a:solidFill>
              </a:rPr>
            </a:br>
            <a:r>
              <a:rPr lang="en-CA" sz="3800" dirty="0">
                <a:solidFill>
                  <a:schemeClr val="bg1"/>
                </a:solidFill>
              </a:rPr>
              <a:t>Appendices for 2026</a:t>
            </a:r>
          </a:p>
        </p:txBody>
      </p:sp>
      <p:pic>
        <p:nvPicPr>
          <p:cNvPr id="4" name="Picture 3">
            <a:extLst>
              <a:ext uri="{FF2B5EF4-FFF2-40B4-BE49-F238E27FC236}">
                <a16:creationId xmlns:a16="http://schemas.microsoft.com/office/drawing/2014/main" id="{B7EF31B1-2747-D4B3-BA38-7CE46D0B882F}"/>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1389434" y="1012250"/>
            <a:ext cx="9413131" cy="1114514"/>
          </a:xfrm>
          <a:prstGeom prst="rect">
            <a:avLst/>
          </a:prstGeom>
        </p:spPr>
      </p:pic>
      <p:pic>
        <p:nvPicPr>
          <p:cNvPr id="5" name="Picture 4" descr="Cartoon checklist and pencil">
            <a:extLst>
              <a:ext uri="{FF2B5EF4-FFF2-40B4-BE49-F238E27FC236}">
                <a16:creationId xmlns:a16="http://schemas.microsoft.com/office/drawing/2014/main" id="{820170BF-2363-22CB-9819-7C67F798FF7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083056" y="3429000"/>
            <a:ext cx="3268133" cy="2451100"/>
          </a:xfrm>
          <a:prstGeom prst="rect">
            <a:avLst/>
          </a:prstGeom>
        </p:spPr>
      </p:pic>
    </p:spTree>
    <p:extLst>
      <p:ext uri="{BB962C8B-B14F-4D97-AF65-F5344CB8AC3E}">
        <p14:creationId xmlns:p14="http://schemas.microsoft.com/office/powerpoint/2010/main" val="33706125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3800" noProof="0" dirty="0"/>
              <a:t>Changes to Appendices</a:t>
            </a:r>
          </a:p>
        </p:txBody>
      </p:sp>
      <p:sp>
        <p:nvSpPr>
          <p:cNvPr id="3" name="Content Placeholder 2"/>
          <p:cNvSpPr>
            <a:spLocks noGrp="1"/>
          </p:cNvSpPr>
          <p:nvPr>
            <p:ph idx="1"/>
          </p:nvPr>
        </p:nvSpPr>
        <p:spPr/>
        <p:txBody>
          <a:bodyPr>
            <a:normAutofit/>
          </a:bodyPr>
          <a:lstStyle/>
          <a:p>
            <a:r>
              <a:rPr lang="en-CA" sz="3200" b="1" dirty="0">
                <a:latin typeface="Abadi" panose="020B0604020104020204" pitchFamily="34" charset="0"/>
              </a:rPr>
              <a:t>Appendix Q:</a:t>
            </a:r>
          </a:p>
          <a:p>
            <a:endParaRPr lang="en-CA" sz="3200" dirty="0">
              <a:latin typeface="Abadi" panose="020B0604020104020204" pitchFamily="34" charset="0"/>
            </a:endParaRPr>
          </a:p>
          <a:p>
            <a:pPr lvl="1"/>
            <a:r>
              <a:rPr lang="en-US" sz="3200" dirty="0">
                <a:effectLst/>
                <a:latin typeface="Arial" panose="020B0604020202020204" pitchFamily="34" charset="0"/>
                <a:ea typeface="Calibri" panose="020F0502020204030204" pitchFamily="34" charset="0"/>
                <a:cs typeface="Times New Roman" panose="02020603050405020304" pitchFamily="18" charset="0"/>
              </a:rPr>
              <a:t>List of MRL databases updated for several countries based on feedback received by program users and availability of databases.</a:t>
            </a:r>
            <a:endParaRPr lang="en-CA" sz="3200" dirty="0">
              <a:effectLst/>
              <a:latin typeface="Abadi" panose="020B0604020104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6615355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2FDC73-4284-0466-157B-2EA781258104}"/>
            </a:ext>
          </a:extLst>
        </p:cNvPr>
        <p:cNvGrpSpPr/>
        <p:nvPr/>
      </p:nvGrpSpPr>
      <p:grpSpPr>
        <a:xfrm>
          <a:off x="0" y="0"/>
          <a:ext cx="0" cy="0"/>
          <a:chOff x="0" y="0"/>
          <a:chExt cx="0" cy="0"/>
        </a:xfrm>
      </p:grpSpPr>
      <p:sp>
        <p:nvSpPr>
          <p:cNvPr id="38914" name="Title 1">
            <a:extLst>
              <a:ext uri="{FF2B5EF4-FFF2-40B4-BE49-F238E27FC236}">
                <a16:creationId xmlns:a16="http://schemas.microsoft.com/office/drawing/2014/main" id="{A9AB1F46-2A72-08E8-F584-D765DCB3BCB3}"/>
              </a:ext>
            </a:extLst>
          </p:cNvPr>
          <p:cNvSpPr>
            <a:spLocks noGrp="1"/>
          </p:cNvSpPr>
          <p:nvPr>
            <p:ph type="title"/>
          </p:nvPr>
        </p:nvSpPr>
        <p:spPr>
          <a:xfrm>
            <a:off x="4449934" y="702156"/>
            <a:ext cx="7157865" cy="1013800"/>
          </a:xfrm>
        </p:spPr>
        <p:txBody>
          <a:bodyPr>
            <a:normAutofit/>
          </a:bodyPr>
          <a:lstStyle/>
          <a:p>
            <a:pPr eaLnBrk="1" hangingPunct="1"/>
            <a:r>
              <a:rPr lang="en-CA" altLang="en-US" sz="3800" noProof="0" dirty="0">
                <a:latin typeface="Arial" panose="020B0604020202020204" pitchFamily="34" charset="0"/>
                <a:cs typeface="Arial" panose="020B0604020202020204" pitchFamily="34" charset="0"/>
              </a:rPr>
              <a:t>Questions?</a:t>
            </a:r>
          </a:p>
        </p:txBody>
      </p:sp>
      <p:pic>
        <p:nvPicPr>
          <p:cNvPr id="4" name="Picture 3" descr="A group of fruits and vegetables&#10;&#10;AI-generated content may be incorrect.">
            <a:extLst>
              <a:ext uri="{FF2B5EF4-FFF2-40B4-BE49-F238E27FC236}">
                <a16:creationId xmlns:a16="http://schemas.microsoft.com/office/drawing/2014/main" id="{31F3E261-496B-2C96-863B-F9C5CE4CEED8}"/>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20" y="10"/>
            <a:ext cx="4158621" cy="6857989"/>
          </a:xfrm>
          <a:prstGeom prst="rect">
            <a:avLst/>
          </a:prstGeom>
        </p:spPr>
      </p:pic>
      <p:sp>
        <p:nvSpPr>
          <p:cNvPr id="3" name="Content Placeholder 2">
            <a:extLst>
              <a:ext uri="{FF2B5EF4-FFF2-40B4-BE49-F238E27FC236}">
                <a16:creationId xmlns:a16="http://schemas.microsoft.com/office/drawing/2014/main" id="{1AFB618E-FE9B-4E26-C19F-28B631DBD570}"/>
              </a:ext>
            </a:extLst>
          </p:cNvPr>
          <p:cNvSpPr>
            <a:spLocks noGrp="1"/>
          </p:cNvSpPr>
          <p:nvPr>
            <p:ph idx="1"/>
          </p:nvPr>
        </p:nvSpPr>
        <p:spPr>
          <a:xfrm>
            <a:off x="4449934" y="1896533"/>
            <a:ext cx="7157866" cy="3962266"/>
          </a:xfrm>
        </p:spPr>
        <p:txBody>
          <a:bodyPr>
            <a:normAutofit/>
          </a:bodyPr>
          <a:lstStyle/>
          <a:p>
            <a:pPr marL="0" indent="0">
              <a:buClr>
                <a:srgbClr val="CF8715"/>
              </a:buClr>
              <a:buNone/>
              <a:defRPr/>
            </a:pPr>
            <a:r>
              <a:rPr lang="en-CA" sz="3600" b="1" dirty="0">
                <a:latin typeface="Arial" panose="020B0604020202020204" pitchFamily="34" charset="0"/>
                <a:cs typeface="Arial" panose="020B0604020202020204" pitchFamily="34" charset="0"/>
              </a:rPr>
              <a:t>CanadaGAP Program</a:t>
            </a:r>
          </a:p>
          <a:p>
            <a:pPr marL="0" indent="0">
              <a:buClr>
                <a:srgbClr val="CF8715"/>
              </a:buClr>
              <a:buNone/>
              <a:defRPr/>
            </a:pPr>
            <a:r>
              <a:rPr lang="en-CA" dirty="0">
                <a:latin typeface="Arial" panose="020B0604020202020204" pitchFamily="34" charset="0"/>
                <a:cs typeface="Arial" panose="020B0604020202020204" pitchFamily="34" charset="0"/>
              </a:rPr>
              <a:t>245 Menten Place, Suite 312</a:t>
            </a:r>
          </a:p>
          <a:p>
            <a:pPr marL="0" indent="0">
              <a:buClr>
                <a:srgbClr val="CF8715"/>
              </a:buClr>
              <a:buNone/>
              <a:defRPr/>
            </a:pPr>
            <a:r>
              <a:rPr lang="en-CA" dirty="0">
                <a:latin typeface="Arial" panose="020B0604020202020204" pitchFamily="34" charset="0"/>
                <a:cs typeface="Arial" panose="020B0604020202020204" pitchFamily="34" charset="0"/>
              </a:rPr>
              <a:t>Ottawa, Ontario, Canada</a:t>
            </a:r>
          </a:p>
          <a:p>
            <a:pPr marL="0" indent="0">
              <a:buClr>
                <a:srgbClr val="CF8715"/>
              </a:buClr>
              <a:buNone/>
              <a:defRPr/>
            </a:pPr>
            <a:r>
              <a:rPr lang="en-CA" dirty="0">
                <a:latin typeface="Arial" panose="020B0604020202020204" pitchFamily="34" charset="0"/>
                <a:cs typeface="Arial" panose="020B0604020202020204" pitchFamily="34" charset="0"/>
              </a:rPr>
              <a:t>K2H 9E8</a:t>
            </a:r>
          </a:p>
          <a:p>
            <a:pPr marL="0" indent="0">
              <a:buClr>
                <a:srgbClr val="CF8715"/>
              </a:buClr>
              <a:buNone/>
              <a:defRPr/>
            </a:pPr>
            <a:endParaRPr lang="en-CA" dirty="0">
              <a:latin typeface="Arial" panose="020B0604020202020204" pitchFamily="34" charset="0"/>
              <a:cs typeface="Arial" panose="020B0604020202020204" pitchFamily="34" charset="0"/>
            </a:endParaRPr>
          </a:p>
          <a:p>
            <a:pPr marL="0" indent="0">
              <a:buClr>
                <a:srgbClr val="CF8715"/>
              </a:buClr>
              <a:buNone/>
              <a:defRPr/>
            </a:pPr>
            <a:r>
              <a:rPr lang="en-CA" dirty="0">
                <a:latin typeface="Arial" panose="020B0604020202020204" pitchFamily="34" charset="0"/>
                <a:cs typeface="Arial" panose="020B0604020202020204" pitchFamily="34" charset="0"/>
              </a:rPr>
              <a:t>Tel: 613-829-4711</a:t>
            </a:r>
          </a:p>
          <a:p>
            <a:pPr marL="0" indent="0">
              <a:buClr>
                <a:srgbClr val="CF8715"/>
              </a:buClr>
              <a:buNone/>
              <a:defRPr/>
            </a:pPr>
            <a:r>
              <a:rPr lang="en-CA" dirty="0">
                <a:latin typeface="Arial" panose="020B0604020202020204" pitchFamily="34" charset="0"/>
                <a:cs typeface="Arial" panose="020B0604020202020204" pitchFamily="34" charset="0"/>
              </a:rPr>
              <a:t>Fax: 613-829-9379</a:t>
            </a:r>
          </a:p>
          <a:p>
            <a:pPr marL="0" indent="0">
              <a:buClr>
                <a:srgbClr val="CF8715"/>
              </a:buClr>
              <a:buNone/>
              <a:defRPr/>
            </a:pPr>
            <a:r>
              <a:rPr lang="en-CA" dirty="0">
                <a:latin typeface="Arial" panose="020B0604020202020204" pitchFamily="34" charset="0"/>
                <a:cs typeface="Arial" panose="020B0604020202020204" pitchFamily="34" charset="0"/>
              </a:rPr>
              <a:t>Email: </a:t>
            </a:r>
            <a:r>
              <a:rPr lang="en-CA" dirty="0">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info@canadagap.ca</a:t>
            </a:r>
            <a:endParaRPr lang="en-CA" dirty="0">
              <a:latin typeface="Arial" panose="020B0604020202020204" pitchFamily="34" charset="0"/>
              <a:cs typeface="Arial" panose="020B0604020202020204" pitchFamily="34" charset="0"/>
            </a:endParaRPr>
          </a:p>
          <a:p>
            <a:pPr marL="0" indent="0">
              <a:buClr>
                <a:srgbClr val="CF8715"/>
              </a:buClr>
              <a:buNone/>
              <a:defRPr/>
            </a:pPr>
            <a:r>
              <a:rPr lang="en-CA" dirty="0">
                <a:latin typeface="Arial" panose="020B0604020202020204" pitchFamily="34" charset="0"/>
                <a:cs typeface="Arial" panose="020B0604020202020204" pitchFamily="34" charset="0"/>
              </a:rPr>
              <a:t>Web: </a:t>
            </a:r>
            <a:r>
              <a:rPr lang="en-CA" dirty="0">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www.canadagap.ca</a:t>
            </a:r>
            <a:r>
              <a:rPr lang="en-CA"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945350735"/>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Dividend">
  <a:themeElements>
    <a:clrScheme name="Red Orang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7180</TotalTime>
  <Words>1720</Words>
  <Application>Microsoft Office PowerPoint</Application>
  <PresentationFormat>Widescreen</PresentationFormat>
  <Paragraphs>160</Paragraphs>
  <Slides>29</Slides>
  <Notes>29</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29</vt:i4>
      </vt:variant>
    </vt:vector>
  </HeadingPairs>
  <TitlesOfParts>
    <vt:vector size="40" baseType="lpstr">
      <vt:lpstr>Abadi</vt:lpstr>
      <vt:lpstr>Arial</vt:lpstr>
      <vt:lpstr>Calibri</vt:lpstr>
      <vt:lpstr>Calibri Light</vt:lpstr>
      <vt:lpstr>Corbel</vt:lpstr>
      <vt:lpstr>Gill Sans MT</vt:lpstr>
      <vt:lpstr>Times New Roman</vt:lpstr>
      <vt:lpstr>Wingdings</vt:lpstr>
      <vt:lpstr>Wingdings 2</vt:lpstr>
      <vt:lpstr>Custom Design</vt:lpstr>
      <vt:lpstr>1_Dividend</vt:lpstr>
      <vt:lpstr>Main Changes to CanadaGAP Food Safety Manuals</vt:lpstr>
      <vt:lpstr>Presentation Overview</vt:lpstr>
      <vt:lpstr>Release of CanadaGAP Manuals  for 2026</vt:lpstr>
      <vt:lpstr>Main changes to the Manuals                     Version 11.0</vt:lpstr>
      <vt:lpstr>Background </vt:lpstr>
      <vt:lpstr>Scope</vt:lpstr>
      <vt:lpstr>How Do I USE This Manual?</vt:lpstr>
      <vt:lpstr>Glossary – new Definitions</vt:lpstr>
      <vt:lpstr>Glossary – revised definitions</vt:lpstr>
      <vt:lpstr>Section 1 – Commodity Starter Products</vt:lpstr>
      <vt:lpstr>Section 2 – Premises </vt:lpstr>
      <vt:lpstr>Section 2 – Premises </vt:lpstr>
      <vt:lpstr>Section 2 – Premises  GREENHOUSE Manual ONLY </vt:lpstr>
      <vt:lpstr>Section 8 – Equipment</vt:lpstr>
      <vt:lpstr>Section 14 – Pest Program for production sites and buildings GREENHOUSE Manual ONLY </vt:lpstr>
      <vt:lpstr>Section 15 – Water (for Fluming and Cleaning)  F&amp;V Manual ONLY </vt:lpstr>
      <vt:lpstr>Section 15 – Water (for Fluming and Cleaning)</vt:lpstr>
      <vt:lpstr>Section 17 – Packaging Materials</vt:lpstr>
      <vt:lpstr>Section 17 –  Packaging Materials</vt:lpstr>
      <vt:lpstr>Section 20 – temperature Conditioning/Holding/Storage of Product</vt:lpstr>
      <vt:lpstr>Section 21 – Transportation</vt:lpstr>
      <vt:lpstr>Section 23 – Deviations and Crisis Management</vt:lpstr>
      <vt:lpstr>Section 23 – Deviations and Crisis Management</vt:lpstr>
      <vt:lpstr> Updates to CanadaGAP  Record-Keeping Forms  for 2026</vt:lpstr>
      <vt:lpstr>CanadaGAP Forms</vt:lpstr>
      <vt:lpstr>Form C</vt:lpstr>
      <vt:lpstr> Main Changes to CanadaGAP  Appendices for 2026</vt:lpstr>
      <vt:lpstr>Changes to Appendices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Amelia Balsillie</dc:creator>
  <cp:lastModifiedBy>Amelia Balsillie</cp:lastModifiedBy>
  <cp:revision>338</cp:revision>
  <dcterms:created xsi:type="dcterms:W3CDTF">2020-01-07T16:49:04Z</dcterms:created>
  <dcterms:modified xsi:type="dcterms:W3CDTF">2026-01-29T19:23:50Z</dcterms:modified>
</cp:coreProperties>
</file>