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Lst>
  <p:notesMasterIdLst>
    <p:notesMasterId r:id="rId50"/>
  </p:notesMasterIdLst>
  <p:handoutMasterIdLst>
    <p:handoutMasterId r:id="rId51"/>
  </p:handoutMasterIdLst>
  <p:sldIdLst>
    <p:sldId id="256" r:id="rId3"/>
    <p:sldId id="257" r:id="rId4"/>
    <p:sldId id="259" r:id="rId5"/>
    <p:sldId id="363" r:id="rId6"/>
    <p:sldId id="346" r:id="rId7"/>
    <p:sldId id="345" r:id="rId8"/>
    <p:sldId id="333" r:id="rId9"/>
    <p:sldId id="297" r:id="rId10"/>
    <p:sldId id="296" r:id="rId11"/>
    <p:sldId id="353" r:id="rId12"/>
    <p:sldId id="317" r:id="rId13"/>
    <p:sldId id="318" r:id="rId14"/>
    <p:sldId id="319" r:id="rId15"/>
    <p:sldId id="354" r:id="rId16"/>
    <p:sldId id="303" r:id="rId17"/>
    <p:sldId id="312" r:id="rId18"/>
    <p:sldId id="313" r:id="rId19"/>
    <p:sldId id="326" r:id="rId20"/>
    <p:sldId id="321" r:id="rId21"/>
    <p:sldId id="314" r:id="rId22"/>
    <p:sldId id="325" r:id="rId23"/>
    <p:sldId id="338" r:id="rId24"/>
    <p:sldId id="320" r:id="rId25"/>
    <p:sldId id="373" r:id="rId26"/>
    <p:sldId id="375" r:id="rId27"/>
    <p:sldId id="372" r:id="rId28"/>
    <p:sldId id="378" r:id="rId29"/>
    <p:sldId id="379" r:id="rId30"/>
    <p:sldId id="376" r:id="rId31"/>
    <p:sldId id="360" r:id="rId32"/>
    <p:sldId id="335" r:id="rId33"/>
    <p:sldId id="341" r:id="rId34"/>
    <p:sldId id="364" r:id="rId35"/>
    <p:sldId id="365" r:id="rId36"/>
    <p:sldId id="366" r:id="rId37"/>
    <p:sldId id="367" r:id="rId38"/>
    <p:sldId id="380" r:id="rId39"/>
    <p:sldId id="368" r:id="rId40"/>
    <p:sldId id="381" r:id="rId41"/>
    <p:sldId id="369" r:id="rId42"/>
    <p:sldId id="382" r:id="rId43"/>
    <p:sldId id="370" r:id="rId44"/>
    <p:sldId id="383" r:id="rId45"/>
    <p:sldId id="371" r:id="rId46"/>
    <p:sldId id="330" r:id="rId47"/>
    <p:sldId id="334" r:id="rId48"/>
    <p:sldId id="288"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MVnxCavnnogPvRDbXdLsPQ==" hashData="WCTd6ZGLwsWhw4+959Vs4W5m8eqTsPvlQzWhxcdMG3DKDZG5JJ1TuemEUyQ7DbZGPQhAv749x7rOEOIPor4Itg=="/>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42232-8E96-8C22-05F0-F6E35850CF65}" name="Heather Gale" initials="HG" userId="S::hgale@canadagap.ca::d9272bfb-6e16-432c-b4b6-e1a984b1a58e" providerId="AD"/>
  <p188:author id="{33AC153E-5CAA-A94D-1720-5E474721AD5E}" name="Amelia Balsillie" initials="AB" userId="S::abalsillie@canadagap.ca::9261870a-9704-4976-bd32-ac3d4e27ba6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ather Gale" initials="HG" lastIdx="1" clrIdx="0">
    <p:extLst>
      <p:ext uri="{19B8F6BF-5375-455C-9EA6-DF929625EA0E}">
        <p15:presenceInfo xmlns:p15="http://schemas.microsoft.com/office/powerpoint/2012/main" userId="S-1-5-21-2694546934-3144946482-220728639-11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A1A00"/>
    <a:srgbClr val="008000"/>
    <a:srgbClr val="CC3300"/>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92" autoAdjust="0"/>
    <p:restoredTop sz="89048" autoAdjust="0"/>
  </p:normalViewPr>
  <p:slideViewPr>
    <p:cSldViewPr snapToGrid="0">
      <p:cViewPr varScale="1">
        <p:scale>
          <a:sx n="95" d="100"/>
          <a:sy n="95" d="100"/>
        </p:scale>
        <p:origin x="312" y="78"/>
      </p:cViewPr>
      <p:guideLst/>
    </p:cSldViewPr>
  </p:slideViewPr>
  <p:notesTextViewPr>
    <p:cViewPr>
      <p:scale>
        <a:sx n="1" d="1"/>
        <a:sy n="1" d="1"/>
      </p:scale>
      <p:origin x="0" y="0"/>
    </p:cViewPr>
  </p:notesTextViewPr>
  <p:sorterViewPr>
    <p:cViewPr>
      <p:scale>
        <a:sx n="100" d="100"/>
        <a:sy n="100" d="100"/>
      </p:scale>
      <p:origin x="0" y="-186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microsoft.com/office/2018/10/relationships/authors" Target="author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64" tIns="46582" rIns="93164" bIns="46582" rtlCol="0"/>
          <a:lstStyle>
            <a:lvl1pPr algn="r">
              <a:defRPr sz="1200"/>
            </a:lvl1pPr>
          </a:lstStyle>
          <a:p>
            <a:fld id="{D207E7D3-BBD9-4883-8245-305EAD459F21}" type="datetimeFigureOut">
              <a:rPr lang="en-US" smtClean="0"/>
              <a:t>9/2/2026</a:t>
            </a:fld>
            <a:endParaRPr lang="en-US"/>
          </a:p>
        </p:txBody>
      </p:sp>
      <p:sp>
        <p:nvSpPr>
          <p:cNvPr id="4" name="Footer Placeholder 3"/>
          <p:cNvSpPr>
            <a:spLocks noGrp="1"/>
          </p:cNvSpPr>
          <p:nvPr>
            <p:ph type="ftr" sz="quarter" idx="2"/>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3164" tIns="46582" rIns="93164" bIns="46582" rtlCol="0" anchor="b"/>
          <a:lstStyle>
            <a:lvl1pPr algn="r">
              <a:defRPr sz="1200"/>
            </a:lvl1pPr>
          </a:lstStyle>
          <a:p>
            <a:fld id="{10C0EC82-43A4-4F6C-A328-38BE12EFAA47}" type="slidenum">
              <a:rPr lang="en-US" smtClean="0"/>
              <a:t>‹#›</a:t>
            </a:fld>
            <a:endParaRPr lang="en-US"/>
          </a:p>
        </p:txBody>
      </p:sp>
    </p:spTree>
    <p:extLst>
      <p:ext uri="{BB962C8B-B14F-4D97-AF65-F5344CB8AC3E}">
        <p14:creationId xmlns:p14="http://schemas.microsoft.com/office/powerpoint/2010/main" val="1729277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64" tIns="46582" rIns="93164" bIns="46582" rtlCol="0"/>
          <a:lstStyle>
            <a:lvl1pPr algn="r">
              <a:defRPr sz="1200"/>
            </a:lvl1pPr>
          </a:lstStyle>
          <a:p>
            <a:fld id="{41263446-BDAF-4E69-9258-F4E39EE90E2B}" type="datetimeFigureOut">
              <a:rPr lang="en-US" smtClean="0"/>
              <a:t>9/2/2026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64" tIns="46582" rIns="93164" bIns="46582" rtlCol="0" anchor="b"/>
          <a:lstStyle>
            <a:lvl1pPr algn="r">
              <a:defRPr sz="1200"/>
            </a:lvl1pPr>
          </a:lstStyle>
          <a:p>
            <a:fld id="{A7A6E0B1-69AD-4C85-A983-25FA1DC6019A}" type="slidenum">
              <a:rPr lang="en-US" smtClean="0"/>
              <a:t>‹#›</a:t>
            </a:fld>
            <a:endParaRPr lang="en-US"/>
          </a:p>
        </p:txBody>
      </p:sp>
    </p:spTree>
    <p:extLst>
      <p:ext uri="{BB962C8B-B14F-4D97-AF65-F5344CB8AC3E}">
        <p14:creationId xmlns:p14="http://schemas.microsoft.com/office/powerpoint/2010/main" val="1859026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anadagap.ca/?page_id=10696"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6E0B1-69AD-4C85-A983-25FA1DC6019A}" type="slidenum">
              <a:rPr lang="en-US" smtClean="0"/>
              <a:t>1</a:t>
            </a:fld>
            <a:endParaRPr lang="en-US"/>
          </a:p>
        </p:txBody>
      </p:sp>
    </p:spTree>
    <p:extLst>
      <p:ext uri="{BB962C8B-B14F-4D97-AF65-F5344CB8AC3E}">
        <p14:creationId xmlns:p14="http://schemas.microsoft.com/office/powerpoint/2010/main" val="163664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10</a:t>
            </a:fld>
            <a:endParaRPr lang="en-US" altLang="en-US">
              <a:solidFill>
                <a:srgbClr val="000000"/>
              </a:solidFill>
            </a:endParaRPr>
          </a:p>
        </p:txBody>
      </p:sp>
    </p:spTree>
    <p:extLst>
      <p:ext uri="{BB962C8B-B14F-4D97-AF65-F5344CB8AC3E}">
        <p14:creationId xmlns:p14="http://schemas.microsoft.com/office/powerpoint/2010/main" val="3814630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cs typeface="Calibri" panose="020F0502020204030204" pitchFamily="34" charset="0"/>
              </a:rPr>
              <a:t>The technical review process under the Canadian Government Food Safety Recognition Program determined that the generic HACCP model for Potatoes is technically sound, that the identified hazards are relevant to the industry, and that the associated control measures in the manuals are effective. The Potato HACCP Model is reviewed and updated regularly to reflect any changes in science or regulations.</a:t>
            </a:r>
          </a:p>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11</a:t>
            </a:fld>
            <a:endParaRPr lang="en-US" altLang="en-US">
              <a:solidFill>
                <a:srgbClr val="000000"/>
              </a:solidFill>
            </a:endParaRPr>
          </a:p>
        </p:txBody>
      </p:sp>
    </p:spTree>
    <p:extLst>
      <p:ext uri="{BB962C8B-B14F-4D97-AF65-F5344CB8AC3E}">
        <p14:creationId xmlns:p14="http://schemas.microsoft.com/office/powerpoint/2010/main" val="3690837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12</a:t>
            </a:fld>
            <a:endParaRPr lang="en-US" altLang="en-US">
              <a:solidFill>
                <a:srgbClr val="000000"/>
              </a:solidFill>
            </a:endParaRPr>
          </a:p>
        </p:txBody>
      </p:sp>
    </p:spTree>
    <p:extLst>
      <p:ext uri="{BB962C8B-B14F-4D97-AF65-F5344CB8AC3E}">
        <p14:creationId xmlns:p14="http://schemas.microsoft.com/office/powerpoint/2010/main" val="1435113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13</a:t>
            </a:fld>
            <a:endParaRPr lang="en-US" altLang="en-US">
              <a:solidFill>
                <a:srgbClr val="000000"/>
              </a:solidFill>
            </a:endParaRPr>
          </a:p>
        </p:txBody>
      </p:sp>
    </p:spTree>
    <p:extLst>
      <p:ext uri="{BB962C8B-B14F-4D97-AF65-F5344CB8AC3E}">
        <p14:creationId xmlns:p14="http://schemas.microsoft.com/office/powerpoint/2010/main" val="951921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881390" rtl="0" eaLnBrk="1" fontAlgn="auto" latinLnBrk="0" hangingPunct="1">
              <a:lnSpc>
                <a:spcPct val="100000"/>
              </a:lnSpc>
              <a:spcBef>
                <a:spcPts val="0"/>
              </a:spcBef>
              <a:spcAft>
                <a:spcPts val="0"/>
              </a:spcAft>
              <a:buClrTx/>
              <a:buSzTx/>
              <a:buFontTx/>
              <a:buNone/>
              <a:tabLst/>
              <a:defRPr/>
            </a:pPr>
            <a:r>
              <a:rPr lang="en-US" dirty="0"/>
              <a:t>Fourth element of the mandate we were given. </a:t>
            </a:r>
          </a:p>
          <a:p>
            <a:pPr marL="0" marR="0" lvl="0" indent="0" algn="l" defTabSz="881390" rtl="0" eaLnBrk="1" fontAlgn="auto" latinLnBrk="0" hangingPunct="1">
              <a:lnSpc>
                <a:spcPct val="100000"/>
              </a:lnSpc>
              <a:spcBef>
                <a:spcPts val="0"/>
              </a:spcBef>
              <a:spcAft>
                <a:spcPts val="0"/>
              </a:spcAft>
              <a:buClrTx/>
              <a:buSzTx/>
              <a:buFontTx/>
              <a:buNone/>
              <a:tabLst/>
              <a:defRPr/>
            </a:pPr>
            <a:endParaRPr lang="en-US" dirty="0"/>
          </a:p>
          <a:p>
            <a:pPr marL="0" marR="0" lvl="0" indent="0" algn="l" defTabSz="881390" rtl="0" eaLnBrk="1" fontAlgn="auto" latinLnBrk="0" hangingPunct="1">
              <a:lnSpc>
                <a:spcPct val="100000"/>
              </a:lnSpc>
              <a:spcBef>
                <a:spcPts val="0"/>
              </a:spcBef>
              <a:spcAft>
                <a:spcPts val="0"/>
              </a:spcAft>
              <a:buClrTx/>
              <a:buSzTx/>
              <a:buFontTx/>
              <a:buNone/>
              <a:tabLst/>
              <a:defRPr/>
            </a:pPr>
            <a:r>
              <a:rPr lang="en-US" dirty="0"/>
              <a:t>CanadaGAP is not worth all the paper it’s written on, if certification is not accepted by your customers. Our commitment to members in all sectors of the horticulture industry is to </a:t>
            </a:r>
            <a:r>
              <a:rPr lang="en-US" sz="1200" dirty="0">
                <a:latin typeface="Calibri" panose="020F0502020204030204" pitchFamily="34" charset="0"/>
                <a:cs typeface="Calibri" panose="020F0502020204030204" pitchFamily="34" charset="0"/>
              </a:rPr>
              <a:t>continue to be a viable program that will be accepted by customers.</a:t>
            </a:r>
            <a:endParaRPr 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14</a:t>
            </a:fld>
            <a:endParaRPr lang="en-US" altLang="en-US">
              <a:solidFill>
                <a:srgbClr val="000000"/>
              </a:solidFill>
            </a:endParaRPr>
          </a:p>
        </p:txBody>
      </p:sp>
    </p:spTree>
    <p:extLst>
      <p:ext uri="{BB962C8B-B14F-4D97-AF65-F5344CB8AC3E}">
        <p14:creationId xmlns:p14="http://schemas.microsoft.com/office/powerpoint/2010/main" val="3834466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CA" altLang="en-US" sz="1100" dirty="0">
                <a:latin typeface="Calibri" panose="020F0502020204030204" pitchFamily="34" charset="0"/>
                <a:cs typeface="Calibri" panose="020F0502020204030204" pitchFamily="34" charset="0"/>
              </a:rPr>
              <a:t>We have heard it said that customers would not require food safety certification if programs like CanadaGAP did not exist.</a:t>
            </a:r>
          </a:p>
          <a:p>
            <a:pPr eaLnBrk="1" hangingPunct="1"/>
            <a:r>
              <a:rPr lang="en-CA" altLang="en-US" sz="1100" dirty="0">
                <a:latin typeface="Calibri" panose="020F0502020204030204" pitchFamily="34" charset="0"/>
                <a:cs typeface="Calibri" panose="020F0502020204030204" pitchFamily="34" charset="0"/>
              </a:rPr>
              <a:t>That is exactly backwards.</a:t>
            </a:r>
          </a:p>
          <a:p>
            <a:pPr eaLnBrk="1" hangingPunct="1"/>
            <a:endParaRPr lang="en-CA" alt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Getting customers to accept a program requires years of tireless effort and education; it is not a project to be undertaken lightly</a:t>
            </a:r>
            <a:r>
              <a:rPr lang="en-CA" sz="1100" dirty="0">
                <a:latin typeface="Calibri" panose="020F0502020204030204" pitchFamily="34" charset="0"/>
                <a:cs typeface="Calibri" panose="020F0502020204030204" pitchFamily="34" charset="0"/>
              </a:rPr>
              <a:t>.</a:t>
            </a:r>
            <a:endParaRPr lang="en-CA" altLang="en-US" sz="1100" dirty="0">
              <a:latin typeface="Calibri" panose="020F0502020204030204" pitchFamily="34" charset="0"/>
              <a:cs typeface="Calibri" panose="020F0502020204030204" pitchFamily="34" charset="0"/>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15</a:t>
            </a:fld>
            <a:endParaRPr lang="en-US" altLang="en-US">
              <a:solidFill>
                <a:srgbClr val="000000"/>
              </a:solidFill>
            </a:endParaRPr>
          </a:p>
        </p:txBody>
      </p:sp>
    </p:spTree>
    <p:extLst>
      <p:ext uri="{BB962C8B-B14F-4D97-AF65-F5344CB8AC3E}">
        <p14:creationId xmlns:p14="http://schemas.microsoft.com/office/powerpoint/2010/main" val="810509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16</a:t>
            </a:fld>
            <a:endParaRPr lang="en-US" altLang="en-US">
              <a:solidFill>
                <a:srgbClr val="000000"/>
              </a:solidFill>
            </a:endParaRPr>
          </a:p>
        </p:txBody>
      </p:sp>
    </p:spTree>
    <p:extLst>
      <p:ext uri="{BB962C8B-B14F-4D97-AF65-F5344CB8AC3E}">
        <p14:creationId xmlns:p14="http://schemas.microsoft.com/office/powerpoint/2010/main" val="1093943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81390">
              <a:defRPr/>
            </a:pPr>
            <a:endParaRPr 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17</a:t>
            </a:fld>
            <a:endParaRPr lang="en-US" altLang="en-US">
              <a:solidFill>
                <a:srgbClr val="000000"/>
              </a:solidFill>
            </a:endParaRPr>
          </a:p>
        </p:txBody>
      </p:sp>
    </p:spTree>
    <p:extLst>
      <p:ext uri="{BB962C8B-B14F-4D97-AF65-F5344CB8AC3E}">
        <p14:creationId xmlns:p14="http://schemas.microsoft.com/office/powerpoint/2010/main" val="2785711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81390">
              <a:defRPr/>
            </a:pPr>
            <a:r>
              <a:rPr lang="en-US" dirty="0"/>
              <a:t>Many CanadaGAP-certified growers in NB have had three audits in the last decade or more. Perhaps the growers don’t realize it, but that is a considerably less than most of the industry! </a:t>
            </a:r>
          </a:p>
          <a:p>
            <a:endParaRPr lang="en-US" sz="1200" dirty="0">
              <a:latin typeface="Calibri" panose="020F0502020204030204" pitchFamily="34" charset="0"/>
              <a:cs typeface="Calibri" panose="020F0502020204030204" pitchFamily="34" charset="0"/>
            </a:endParaRPr>
          </a:p>
          <a:p>
            <a:r>
              <a:rPr lang="en-US" sz="1200" dirty="0">
                <a:latin typeface="Calibri" panose="020F0502020204030204" pitchFamily="34" charset="0"/>
                <a:cs typeface="Calibri" panose="020F0502020204030204" pitchFamily="34" charset="0"/>
              </a:rPr>
              <a:t>Even if the processing potato industry doesn’t need GFSI recognition, after all the support for government technical review and recognition from McCain Foods and other customers, it would be surprising if processors would accept a program that is less than the one deemed technically sound by CFIA.</a:t>
            </a:r>
          </a:p>
          <a:p>
            <a:endParaRPr lang="en-US" sz="1200" dirty="0">
              <a:latin typeface="Calibri" panose="020F0502020204030204" pitchFamily="34" charset="0"/>
              <a:cs typeface="Calibri" panose="020F0502020204030204" pitchFamily="34" charset="0"/>
            </a:endParaRPr>
          </a:p>
          <a:p>
            <a:r>
              <a:rPr lang="en-US" sz="1200" dirty="0">
                <a:latin typeface="Calibri" panose="020F0502020204030204" pitchFamily="34" charset="0"/>
                <a:cs typeface="Calibri" panose="020F0502020204030204" pitchFamily="34" charset="0"/>
              </a:rPr>
              <a:t>Government Recognition has also enhanced our position with GFSI, in terms of underlining the science and technical basis of CanadaGAP requirements.</a:t>
            </a: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18</a:t>
            </a:fld>
            <a:endParaRPr lang="en-US" altLang="en-US">
              <a:solidFill>
                <a:srgbClr val="000000"/>
              </a:solidFill>
            </a:endParaRPr>
          </a:p>
        </p:txBody>
      </p:sp>
    </p:spTree>
    <p:extLst>
      <p:ext uri="{BB962C8B-B14F-4D97-AF65-F5344CB8AC3E}">
        <p14:creationId xmlns:p14="http://schemas.microsoft.com/office/powerpoint/2010/main" val="1050504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19</a:t>
            </a:fld>
            <a:endParaRPr lang="en-US" altLang="en-US">
              <a:solidFill>
                <a:srgbClr val="000000"/>
              </a:solidFill>
            </a:endParaRPr>
          </a:p>
        </p:txBody>
      </p:sp>
    </p:spTree>
    <p:extLst>
      <p:ext uri="{BB962C8B-B14F-4D97-AF65-F5344CB8AC3E}">
        <p14:creationId xmlns:p14="http://schemas.microsoft.com/office/powerpoint/2010/main" val="1227185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6E0B1-69AD-4C85-A983-25FA1DC6019A}" type="slidenum">
              <a:rPr lang="en-US" smtClean="0"/>
              <a:t>2</a:t>
            </a:fld>
            <a:endParaRPr lang="en-US"/>
          </a:p>
        </p:txBody>
      </p:sp>
    </p:spTree>
    <p:extLst>
      <p:ext uri="{BB962C8B-B14F-4D97-AF65-F5344CB8AC3E}">
        <p14:creationId xmlns:p14="http://schemas.microsoft.com/office/powerpoint/2010/main" val="561449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We are constantly being pulled in opposite directions:</a:t>
            </a:r>
          </a:p>
          <a:p>
            <a:endParaRPr lang="en-US" altLang="en-US" dirty="0"/>
          </a:p>
          <a:p>
            <a:r>
              <a:rPr lang="en-US" altLang="en-US" dirty="0"/>
              <a:t>We do what we have to do (what is expected or demanded by customer expectations, regulatory requirements, or other outside forces) while  trying to ensure practicality for program users. We’re always aware that growers need tools, prescriptive procedures and templates for record-keeping that will help them implement and meet program requirements.</a:t>
            </a: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20</a:t>
            </a:fld>
            <a:endParaRPr lang="en-US" altLang="en-US">
              <a:solidFill>
                <a:srgbClr val="000000"/>
              </a:solidFill>
            </a:endParaRPr>
          </a:p>
        </p:txBody>
      </p:sp>
    </p:spTree>
    <p:extLst>
      <p:ext uri="{BB962C8B-B14F-4D97-AF65-F5344CB8AC3E}">
        <p14:creationId xmlns:p14="http://schemas.microsoft.com/office/powerpoint/2010/main" val="270439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81390">
              <a:defRPr/>
            </a:pPr>
            <a:endParaRPr lang="en-US" dirty="0">
              <a:latin typeface="Calibri" panose="020F0502020204030204" pitchFamily="34" charset="0"/>
              <a:cs typeface="Calibri" panose="020F0502020204030204" pitchFamily="34" charset="0"/>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21</a:t>
            </a:fld>
            <a:endParaRPr lang="en-US" altLang="en-US">
              <a:solidFill>
                <a:srgbClr val="000000"/>
              </a:solidFill>
            </a:endParaRPr>
          </a:p>
        </p:txBody>
      </p:sp>
    </p:spTree>
    <p:extLst>
      <p:ext uri="{BB962C8B-B14F-4D97-AF65-F5344CB8AC3E}">
        <p14:creationId xmlns:p14="http://schemas.microsoft.com/office/powerpoint/2010/main" val="3703718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100" dirty="0">
                <a:latin typeface="Calibri" panose="020F0502020204030204" pitchFamily="34" charset="0"/>
                <a:cs typeface="Calibri" panose="020F0502020204030204" pitchFamily="34" charset="0"/>
              </a:rPr>
              <a:t>CanadaGAP is the most prescriptive of the GFSI-recognized programs (i.e., the most “black and white” in terms of audit expectations)</a:t>
            </a:r>
            <a:br>
              <a:rPr lang="en-US" sz="1100" dirty="0">
                <a:latin typeface="Calibri" panose="020F0502020204030204" pitchFamily="34" charset="0"/>
                <a:cs typeface="Calibri" panose="020F0502020204030204" pitchFamily="34" charset="0"/>
              </a:rPr>
            </a:br>
            <a:r>
              <a:rPr lang="en-CA" altLang="en-US" sz="1100" dirty="0">
                <a:latin typeface="Calibri" panose="020F0502020204030204" pitchFamily="34" charset="0"/>
                <a:cs typeface="Calibri" panose="020F0502020204030204" pitchFamily="34" charset="0"/>
              </a:rPr>
              <a:t>Other programs have requirements that are quite vague and leave a lot open to auditor discretion (e.g., SQF)</a:t>
            </a:r>
          </a:p>
          <a:p>
            <a:pPr lvl="1"/>
            <a:r>
              <a:rPr lang="en-US" sz="1100" dirty="0">
                <a:latin typeface="Calibri" panose="020F0502020204030204" pitchFamily="34" charset="0"/>
                <a:cs typeface="Calibri" panose="020F0502020204030204" pitchFamily="34" charset="0"/>
              </a:rPr>
              <a:t>Example of a high level requirement: “Water quality must be adequate for the intended purpose”. There may be little additional information about assessing risk for various uses, let alone when water needs to be tested, where to take the sample from, what results the grower is looking for, how to record information around water source assessment, etc. </a:t>
            </a:r>
            <a:br>
              <a:rPr lang="en-US" sz="1100" dirty="0">
                <a:latin typeface="Calibri" panose="020F0502020204030204" pitchFamily="34" charset="0"/>
                <a:cs typeface="Calibri" panose="020F0502020204030204" pitchFamily="34" charset="0"/>
              </a:rPr>
            </a:br>
            <a:r>
              <a:rPr lang="en-CA" altLang="en-US" sz="1100" dirty="0">
                <a:latin typeface="Calibri" panose="020F0502020204030204" pitchFamily="34" charset="0"/>
                <a:cs typeface="Calibri" panose="020F0502020204030204" pitchFamily="34" charset="0"/>
              </a:rPr>
              <a:t>What will the auditor be looking for, exactly?</a:t>
            </a:r>
            <a:endParaRPr lang="en-US" sz="1100" dirty="0">
              <a:latin typeface="Calibri" panose="020F0502020204030204" pitchFamily="34"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The amount of content in the CanadaGAP manuals may be seen as a curse by growers – but it also reduces room for auditor discretion as to what might be considered “adequate for the intended purpose”. </a:t>
            </a:r>
            <a:endParaRPr lang="en-CA" altLang="en-US" sz="1100" dirty="0">
              <a:latin typeface="Calibri" panose="020F0502020204030204" pitchFamily="34" charset="0"/>
              <a:cs typeface="Calibri" panose="020F0502020204030204" pitchFamily="34" charset="0"/>
            </a:endParaRPr>
          </a:p>
          <a:p>
            <a:endParaRPr lang="en-US" sz="1100" dirty="0">
              <a:latin typeface="Calibri" panose="020F0502020204030204" pitchFamily="34" charset="0"/>
              <a:cs typeface="Calibri" panose="020F0502020204030204" pitchFamily="34" charset="0"/>
            </a:endParaRPr>
          </a:p>
          <a:p>
            <a:r>
              <a:rPr lang="en-US" sz="1100" dirty="0">
                <a:latin typeface="Calibri" panose="020F0502020204030204" pitchFamily="34" charset="0"/>
                <a:cs typeface="Calibri" panose="020F0502020204030204" pitchFamily="34" charset="0"/>
              </a:rPr>
              <a:t>Auditor consistency is an ongoing issue for ALL food safety programs – but CanadaGAP auditors are probably better calibrated because of the level of detail and guidance contained in the manuals and audit checklist.</a:t>
            </a:r>
          </a:p>
          <a:p>
            <a:endParaRPr 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Nothing is stopping growers from trying another program if they think it will fit their needs better. </a:t>
            </a: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22</a:t>
            </a:fld>
            <a:endParaRPr lang="en-US" altLang="en-US">
              <a:solidFill>
                <a:srgbClr val="000000"/>
              </a:solidFill>
            </a:endParaRPr>
          </a:p>
        </p:txBody>
      </p:sp>
    </p:spTree>
    <p:extLst>
      <p:ext uri="{BB962C8B-B14F-4D97-AF65-F5344CB8AC3E}">
        <p14:creationId xmlns:p14="http://schemas.microsoft.com/office/powerpoint/2010/main" val="2768785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100"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23</a:t>
            </a:fld>
            <a:endParaRPr lang="en-US" altLang="en-US">
              <a:solidFill>
                <a:srgbClr val="000000"/>
              </a:solidFill>
            </a:endParaRPr>
          </a:p>
        </p:txBody>
      </p:sp>
    </p:spTree>
    <p:extLst>
      <p:ext uri="{BB962C8B-B14F-4D97-AF65-F5344CB8AC3E}">
        <p14:creationId xmlns:p14="http://schemas.microsoft.com/office/powerpoint/2010/main" val="3320066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CanadaGAP has provided an explanation to program participants as to why it is not possible to split audits. A detailed FAQ is also available on the CanadaGAP website.</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24</a:t>
            </a:fld>
            <a:endParaRPr lang="en-US"/>
          </a:p>
        </p:txBody>
      </p:sp>
    </p:spTree>
    <p:extLst>
      <p:ext uri="{BB962C8B-B14F-4D97-AF65-F5344CB8AC3E}">
        <p14:creationId xmlns:p14="http://schemas.microsoft.com/office/powerpoint/2010/main" val="216348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information, see Section 3.3.5.4 of the </a:t>
            </a:r>
            <a:r>
              <a:rPr lang="en-US" dirty="0">
                <a:hlinkClick r:id="rId3"/>
              </a:rPr>
              <a:t>CanadaGAP Program Management Manual</a:t>
            </a:r>
            <a:r>
              <a:rPr lang="en-US" dirty="0"/>
              <a:t>.</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25</a:t>
            </a:fld>
            <a:endParaRPr lang="en-US"/>
          </a:p>
        </p:txBody>
      </p:sp>
    </p:spTree>
    <p:extLst>
      <p:ext uri="{BB962C8B-B14F-4D97-AF65-F5344CB8AC3E}">
        <p14:creationId xmlns:p14="http://schemas.microsoft.com/office/powerpoint/2010/main" val="4229314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26</a:t>
            </a:fld>
            <a:endParaRPr lang="en-US"/>
          </a:p>
        </p:txBody>
      </p:sp>
    </p:spTree>
    <p:extLst>
      <p:ext uri="{BB962C8B-B14F-4D97-AF65-F5344CB8AC3E}">
        <p14:creationId xmlns:p14="http://schemas.microsoft.com/office/powerpoint/2010/main" val="443769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23C40-EBF5-85E9-FE95-B8BC62FED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41C79-2AB6-8E4B-7D02-6097E60302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EE9279-036D-1235-A565-6BA06C7C2B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5A20C7-2992-522D-518B-17DD59E5A0D8}"/>
              </a:ext>
            </a:extLst>
          </p:cNvPr>
          <p:cNvSpPr>
            <a:spLocks noGrp="1"/>
          </p:cNvSpPr>
          <p:nvPr>
            <p:ph type="sldNum" sz="quarter" idx="5"/>
          </p:nvPr>
        </p:nvSpPr>
        <p:spPr/>
        <p:txBody>
          <a:bodyPr/>
          <a:lstStyle/>
          <a:p>
            <a:fld id="{A7A6E0B1-69AD-4C85-A983-25FA1DC6019A}" type="slidenum">
              <a:rPr lang="en-US" smtClean="0"/>
              <a:t>27</a:t>
            </a:fld>
            <a:endParaRPr lang="en-US"/>
          </a:p>
        </p:txBody>
      </p:sp>
    </p:spTree>
    <p:extLst>
      <p:ext uri="{BB962C8B-B14F-4D97-AF65-F5344CB8AC3E}">
        <p14:creationId xmlns:p14="http://schemas.microsoft.com/office/powerpoint/2010/main" val="25561600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23C40-EBF5-85E9-FE95-B8BC62FED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41C79-2AB6-8E4B-7D02-6097E60302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EE9279-036D-1235-A565-6BA06C7C2B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5A20C7-2992-522D-518B-17DD59E5A0D8}"/>
              </a:ext>
            </a:extLst>
          </p:cNvPr>
          <p:cNvSpPr>
            <a:spLocks noGrp="1"/>
          </p:cNvSpPr>
          <p:nvPr>
            <p:ph type="sldNum" sz="quarter" idx="5"/>
          </p:nvPr>
        </p:nvSpPr>
        <p:spPr/>
        <p:txBody>
          <a:bodyPr/>
          <a:lstStyle/>
          <a:p>
            <a:fld id="{A7A6E0B1-69AD-4C85-A983-25FA1DC6019A}" type="slidenum">
              <a:rPr lang="en-US" smtClean="0"/>
              <a:t>28</a:t>
            </a:fld>
            <a:endParaRPr lang="en-US"/>
          </a:p>
        </p:txBody>
      </p:sp>
    </p:spTree>
    <p:extLst>
      <p:ext uri="{BB962C8B-B14F-4D97-AF65-F5344CB8AC3E}">
        <p14:creationId xmlns:p14="http://schemas.microsoft.com/office/powerpoint/2010/main" val="899930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81390">
              <a:defRPr/>
            </a:pPr>
            <a:endParaRPr 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30</a:t>
            </a:fld>
            <a:endParaRPr lang="en-US" altLang="en-US">
              <a:solidFill>
                <a:srgbClr val="000000"/>
              </a:solidFill>
            </a:endParaRPr>
          </a:p>
        </p:txBody>
      </p:sp>
    </p:spTree>
    <p:extLst>
      <p:ext uri="{BB962C8B-B14F-4D97-AF65-F5344CB8AC3E}">
        <p14:creationId xmlns:p14="http://schemas.microsoft.com/office/powerpoint/2010/main" val="760498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3</a:t>
            </a:fld>
            <a:endParaRPr lang="en-US" altLang="en-US">
              <a:solidFill>
                <a:srgbClr val="000000"/>
              </a:solidFill>
            </a:endParaRPr>
          </a:p>
        </p:txBody>
      </p:sp>
    </p:spTree>
    <p:extLst>
      <p:ext uri="{BB962C8B-B14F-4D97-AF65-F5344CB8AC3E}">
        <p14:creationId xmlns:p14="http://schemas.microsoft.com/office/powerpoint/2010/main" val="3533256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31</a:t>
            </a:fld>
            <a:endParaRPr lang="en-US" altLang="en-US">
              <a:solidFill>
                <a:srgbClr val="000000"/>
              </a:solidFill>
            </a:endParaRPr>
          </a:p>
        </p:txBody>
      </p:sp>
    </p:spTree>
    <p:extLst>
      <p:ext uri="{BB962C8B-B14F-4D97-AF65-F5344CB8AC3E}">
        <p14:creationId xmlns:p14="http://schemas.microsoft.com/office/powerpoint/2010/main" val="2079794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32</a:t>
            </a:fld>
            <a:endParaRPr lang="en-US" altLang="en-US">
              <a:solidFill>
                <a:srgbClr val="000000"/>
              </a:solidFill>
            </a:endParaRPr>
          </a:p>
        </p:txBody>
      </p:sp>
    </p:spTree>
    <p:extLst>
      <p:ext uri="{BB962C8B-B14F-4D97-AF65-F5344CB8AC3E}">
        <p14:creationId xmlns:p14="http://schemas.microsoft.com/office/powerpoint/2010/main" val="19727786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In addition, other operations that are eligible: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-Brokerage operations are eligible for a fully (100%) remote audit. </a:t>
            </a:r>
          </a:p>
          <a:p>
            <a:pPr lvl="0"/>
            <a:r>
              <a:rPr lang="en-US" dirty="0"/>
              <a:t>-When the site cannot be physically accessed by an auditor and the audit cannot be delayed to a later date because the client has a short seasonal window in which the audit must occur for the Certification Body to observe relevant crops/activities.</a:t>
            </a:r>
          </a:p>
          <a:p>
            <a:pPr lvl="0"/>
            <a:r>
              <a:rPr lang="en-US" dirty="0"/>
              <a:t>-When the site cannot be physically accessed by an auditor and the client has no other crops/activities that the Certification Body could observe at a later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34</a:t>
            </a:fld>
            <a:endParaRPr lang="en-US"/>
          </a:p>
        </p:txBody>
      </p:sp>
    </p:spTree>
    <p:extLst>
      <p:ext uri="{BB962C8B-B14F-4D97-AF65-F5344CB8AC3E}">
        <p14:creationId xmlns:p14="http://schemas.microsoft.com/office/powerpoint/2010/main" val="29300246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38</a:t>
            </a:fld>
            <a:endParaRPr lang="en-US"/>
          </a:p>
        </p:txBody>
      </p:sp>
    </p:spTree>
    <p:extLst>
      <p:ext uri="{BB962C8B-B14F-4D97-AF65-F5344CB8AC3E}">
        <p14:creationId xmlns:p14="http://schemas.microsoft.com/office/powerpoint/2010/main" val="42504603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the above lists are not exhaustive. What the auditor needs to check will depend on the operation.</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39</a:t>
            </a:fld>
            <a:endParaRPr lang="en-US"/>
          </a:p>
        </p:txBody>
      </p:sp>
    </p:spTree>
    <p:extLst>
      <p:ext uri="{BB962C8B-B14F-4D97-AF65-F5344CB8AC3E}">
        <p14:creationId xmlns:p14="http://schemas.microsoft.com/office/powerpoint/2010/main" val="26629105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the above lists are not exhaustive. What the auditor needs to check will depend on the operation.</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40</a:t>
            </a:fld>
            <a:endParaRPr lang="en-US"/>
          </a:p>
        </p:txBody>
      </p:sp>
    </p:spTree>
    <p:extLst>
      <p:ext uri="{BB962C8B-B14F-4D97-AF65-F5344CB8AC3E}">
        <p14:creationId xmlns:p14="http://schemas.microsoft.com/office/powerpoint/2010/main" val="40820621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the above lists are not exhaustive. What the auditor needs to check will depend on the operation.</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41</a:t>
            </a:fld>
            <a:endParaRPr lang="en-US"/>
          </a:p>
        </p:txBody>
      </p:sp>
    </p:spTree>
    <p:extLst>
      <p:ext uri="{BB962C8B-B14F-4D97-AF65-F5344CB8AC3E}">
        <p14:creationId xmlns:p14="http://schemas.microsoft.com/office/powerpoint/2010/main" val="11298692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45</a:t>
            </a:fld>
            <a:endParaRPr lang="en-US" altLang="en-US">
              <a:solidFill>
                <a:srgbClr val="000000"/>
              </a:solidFill>
            </a:endParaRPr>
          </a:p>
        </p:txBody>
      </p:sp>
    </p:spTree>
    <p:extLst>
      <p:ext uri="{BB962C8B-B14F-4D97-AF65-F5344CB8AC3E}">
        <p14:creationId xmlns:p14="http://schemas.microsoft.com/office/powerpoint/2010/main" val="31576737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46</a:t>
            </a:fld>
            <a:endParaRPr lang="en-US" altLang="en-US">
              <a:solidFill>
                <a:srgbClr val="000000"/>
              </a:solidFill>
            </a:endParaRPr>
          </a:p>
        </p:txBody>
      </p:sp>
    </p:spTree>
    <p:extLst>
      <p:ext uri="{BB962C8B-B14F-4D97-AF65-F5344CB8AC3E}">
        <p14:creationId xmlns:p14="http://schemas.microsoft.com/office/powerpoint/2010/main" val="29229837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8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68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54E457C-4CB4-46B5-9613-6033B05F0708}" type="slidenum">
              <a:rPr lang="en-US" altLang="en-US" smtClean="0">
                <a:solidFill>
                  <a:srgbClr val="000000"/>
                </a:solidFill>
              </a:rPr>
              <a:pPr/>
              <a:t>47</a:t>
            </a:fld>
            <a:endParaRPr lang="en-US" altLang="en-US">
              <a:solidFill>
                <a:srgbClr val="000000"/>
              </a:solidFill>
            </a:endParaRPr>
          </a:p>
        </p:txBody>
      </p:sp>
    </p:spTree>
    <p:extLst>
      <p:ext uri="{BB962C8B-B14F-4D97-AF65-F5344CB8AC3E}">
        <p14:creationId xmlns:p14="http://schemas.microsoft.com/office/powerpoint/2010/main" val="2821308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4</a:t>
            </a:fld>
            <a:endParaRPr lang="en-US" altLang="en-US">
              <a:solidFill>
                <a:srgbClr val="000000"/>
              </a:solidFill>
            </a:endParaRPr>
          </a:p>
        </p:txBody>
      </p:sp>
    </p:spTree>
    <p:extLst>
      <p:ext uri="{BB962C8B-B14F-4D97-AF65-F5344CB8AC3E}">
        <p14:creationId xmlns:p14="http://schemas.microsoft.com/office/powerpoint/2010/main" val="508829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100" dirty="0">
                <a:latin typeface="Calibri" panose="020F0502020204030204" pitchFamily="34" charset="0"/>
                <a:cs typeface="Calibri" panose="020F0502020204030204" pitchFamily="34" charset="0"/>
              </a:rPr>
              <a:t>CanadaGAP is designed for a whole range of horticultural products. The certification program encompasses more than150 different kinds of fruit and vegetable crops grown in Canada. The manuals were developed to be used by many different kinds of operations: </a:t>
            </a:r>
          </a:p>
          <a:p>
            <a:pPr lvl="1">
              <a:buFont typeface="Arial" panose="020B0604020202020204" pitchFamily="34" charset="0"/>
              <a:buChar char="•"/>
            </a:pPr>
            <a:r>
              <a:rPr lang="en-US" sz="1100" dirty="0">
                <a:latin typeface="Calibri" panose="020F0502020204030204" pitchFamily="34" charset="0"/>
                <a:cs typeface="Calibri" panose="020F0502020204030204" pitchFamily="34" charset="0"/>
              </a:rPr>
              <a:t> farms of all types</a:t>
            </a:r>
          </a:p>
          <a:p>
            <a:pPr lvl="1">
              <a:buFont typeface="Arial" panose="020B0604020202020204" pitchFamily="34" charset="0"/>
              <a:buChar char="•"/>
            </a:pPr>
            <a:r>
              <a:rPr lang="en-US" sz="1100" dirty="0">
                <a:latin typeface="Calibri" panose="020F0502020204030204" pitchFamily="34" charset="0"/>
                <a:cs typeface="Calibri" panose="020F0502020204030204" pitchFamily="34" charset="0"/>
              </a:rPr>
              <a:t> packing operations -- on-farm and off-farm, field packing, packing sheds, large standalone packinghouses, etc. </a:t>
            </a:r>
          </a:p>
          <a:p>
            <a:pPr lvl="1">
              <a:buFont typeface="Arial" panose="020B0604020202020204" pitchFamily="34" charset="0"/>
              <a:buChar char="•"/>
            </a:pPr>
            <a:r>
              <a:rPr lang="en-US" sz="1100" dirty="0">
                <a:latin typeface="Calibri" panose="020F0502020204030204" pitchFamily="34" charset="0"/>
                <a:cs typeface="Calibri" panose="020F0502020204030204" pitchFamily="34" charset="0"/>
              </a:rPr>
              <a:t> operators of storage facilities (both on-farm and standalone)</a:t>
            </a:r>
          </a:p>
          <a:p>
            <a:pPr lvl="1">
              <a:buFont typeface="Arial" panose="020B0604020202020204" pitchFamily="34" charset="0"/>
              <a:buChar char="•"/>
            </a:pPr>
            <a:r>
              <a:rPr lang="en-US" sz="1100" dirty="0">
                <a:latin typeface="Calibri" panose="020F0502020204030204" pitchFamily="34" charset="0"/>
                <a:cs typeface="Calibri" panose="020F0502020204030204" pitchFamily="34" charset="0"/>
              </a:rPr>
              <a:t> wholesale businesses </a:t>
            </a:r>
          </a:p>
          <a:p>
            <a:pPr lvl="1">
              <a:buFont typeface="Arial" panose="020B0604020202020204" pitchFamily="34" charset="0"/>
              <a:buChar char="•"/>
            </a:pPr>
            <a:r>
              <a:rPr lang="en-US" sz="1100" dirty="0">
                <a:latin typeface="Calibri" panose="020F0502020204030204" pitchFamily="34" charset="0"/>
                <a:cs typeface="Calibri" panose="020F0502020204030204" pitchFamily="34" charset="0"/>
              </a:rPr>
              <a:t> repacking facilities</a:t>
            </a:r>
          </a:p>
          <a:p>
            <a:pPr lvl="1">
              <a:buFont typeface="Arial" panose="020B0604020202020204" pitchFamily="34" charset="0"/>
              <a:buChar char="•"/>
            </a:pPr>
            <a:r>
              <a:rPr lang="en-US" sz="1100" dirty="0">
                <a:latin typeface="Calibri" panose="020F0502020204030204" pitchFamily="34" charset="0"/>
                <a:cs typeface="Calibri" panose="020F0502020204030204" pitchFamily="34" charset="0"/>
              </a:rPr>
              <a:t> brokerages</a:t>
            </a:r>
            <a:endParaRPr lang="en-CA" sz="1100" dirty="0">
              <a:latin typeface="Calibri" panose="020F0502020204030204" pitchFamily="34" charset="0"/>
              <a:cs typeface="Calibri" panose="020F0502020204030204" pitchFamily="34" charset="0"/>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5</a:t>
            </a:fld>
            <a:endParaRPr lang="en-US" altLang="en-US">
              <a:solidFill>
                <a:srgbClr val="000000"/>
              </a:solidFill>
            </a:endParaRPr>
          </a:p>
        </p:txBody>
      </p:sp>
    </p:spTree>
    <p:extLst>
      <p:ext uri="{BB962C8B-B14F-4D97-AF65-F5344CB8AC3E}">
        <p14:creationId xmlns:p14="http://schemas.microsoft.com/office/powerpoint/2010/main" val="3450798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a:t>In a few minutes I’m going to elaborate further on of these components of CanadaGAP’s mandate, but specifically talking about 3 and 4.</a:t>
            </a:r>
          </a:p>
          <a:p>
            <a:endParaRPr lang="en-US" alt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100" dirty="0"/>
              <a:t>As program users, you want or need these things, but you don’t always like what they entail. Sometimes we don’t, either!</a:t>
            </a: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6</a:t>
            </a:fld>
            <a:endParaRPr lang="en-US" altLang="en-US">
              <a:solidFill>
                <a:srgbClr val="000000"/>
              </a:solidFill>
            </a:endParaRPr>
          </a:p>
        </p:txBody>
      </p:sp>
    </p:spTree>
    <p:extLst>
      <p:ext uri="{BB962C8B-B14F-4D97-AF65-F5344CB8AC3E}">
        <p14:creationId xmlns:p14="http://schemas.microsoft.com/office/powerpoint/2010/main" val="3174151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cs typeface="Calibri" panose="020F0502020204030204" pitchFamily="34" charset="0"/>
              </a:rPr>
              <a:t>The Potato HACCP Model was developed in consultation with a team from industry (growers, packers, processors) to understand fully the practices and risks involved.</a:t>
            </a:r>
            <a:endParaRPr lang="en-CA" altLang="en-US" sz="1100" dirty="0">
              <a:latin typeface="Calibri" panose="020F0502020204030204" pitchFamily="34" charset="0"/>
              <a:cs typeface="Calibri" panose="020F0502020204030204" pitchFamily="34" charset="0"/>
            </a:endParaRPr>
          </a:p>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7</a:t>
            </a:fld>
            <a:endParaRPr lang="en-US" altLang="en-US">
              <a:solidFill>
                <a:srgbClr val="000000"/>
              </a:solidFill>
            </a:endParaRPr>
          </a:p>
        </p:txBody>
      </p:sp>
    </p:spTree>
    <p:extLst>
      <p:ext uri="{BB962C8B-B14F-4D97-AF65-F5344CB8AC3E}">
        <p14:creationId xmlns:p14="http://schemas.microsoft.com/office/powerpoint/2010/main" val="2300870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cs typeface="Calibri" panose="020F0502020204030204" pitchFamily="34" charset="0"/>
              </a:rPr>
              <a:t>By its very nature, because it is designed to serve a wide range of operations, the manual requires the user to review the material and apply the elements that are relevant to their crop(s) and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alibri" panose="020F0502020204030204" pitchFamily="34" charset="0"/>
              <a:cs typeface="Calibri" panose="020F0502020204030204" pitchFamily="34" charset="0"/>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8</a:t>
            </a:fld>
            <a:endParaRPr lang="en-US" altLang="en-US">
              <a:solidFill>
                <a:srgbClr val="000000"/>
              </a:solidFill>
            </a:endParaRPr>
          </a:p>
        </p:txBody>
      </p:sp>
    </p:spTree>
    <p:extLst>
      <p:ext uri="{BB962C8B-B14F-4D97-AF65-F5344CB8AC3E}">
        <p14:creationId xmlns:p14="http://schemas.microsoft.com/office/powerpoint/2010/main" val="448352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t>
            </a:r>
            <a:r>
              <a:rPr lang="en-US" sz="1200" dirty="0">
                <a:latin typeface="Calibri" panose="020F0502020204030204" pitchFamily="34" charset="0"/>
                <a:cs typeface="Calibri" panose="020F0502020204030204" pitchFamily="34" charset="0"/>
              </a:rPr>
              <a:t>Yes, there is also some overlap in commodity-specific requirements, but that is because the same hazards were found across a number of crop groupings.]</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cs typeface="Calibri" panose="020F0502020204030204" pitchFamily="34" charset="0"/>
              </a:rPr>
              <a:t>PNB has invested in engaging a consultant to make a ‘potato-specific’ manual for its growers, removing other requirements that wouldn’t apply. This needs to be maintained – i.e., reviewed and updated annually if CanadaGAP publishes corrections or changes to the base manual. </a:t>
            </a:r>
          </a:p>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9</a:t>
            </a:fld>
            <a:endParaRPr lang="en-US" altLang="en-US">
              <a:solidFill>
                <a:srgbClr val="000000"/>
              </a:solidFill>
            </a:endParaRPr>
          </a:p>
        </p:txBody>
      </p:sp>
    </p:spTree>
    <p:extLst>
      <p:ext uri="{BB962C8B-B14F-4D97-AF65-F5344CB8AC3E}">
        <p14:creationId xmlns:p14="http://schemas.microsoft.com/office/powerpoint/2010/main" val="3897640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29C85-A739-D5FD-C41D-5B7C1859B7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C00DC4-4DD8-EBB0-1ADC-3FA5B0AE1F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6B2B730-BC76-7229-1D7A-6B7AFB653304}"/>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E2E03B5A-2677-DD16-D9E8-F09C3B7B2A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B669A4-5D5E-BB8B-7784-14D8E46B1695}"/>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715231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EACF7-D616-FBAA-373C-0A5B453B30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C0818-E44B-BA79-F502-F9B10099DB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F1D81A-435E-400F-573F-2AA8D1377F30}"/>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D7983A50-4823-44A4-1BE0-F9AED57242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3905F8-CA1D-F2FD-662D-1D48723DDEC5}"/>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981643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10DB32-038E-01E3-801F-82FA927203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4CF298-46E8-C7B3-8DE8-411D914DAC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E83686-4393-36B4-282A-11D4FAAEF934}"/>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8BE3B707-C610-D6DE-2997-DEC40A2D73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6CB477-744D-CB4D-41FF-11931C9F22AC}"/>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070129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405F709-040C-87EC-EED6-225D801BC613}"/>
              </a:ext>
            </a:extLst>
          </p:cNvPr>
          <p:cNvPicPr>
            <a:picLocks noChangeAspect="1"/>
          </p:cNvPicPr>
          <p:nvPr userDrawn="1"/>
        </p:nvPicPr>
        <p:blipFill>
          <a:blip r:embed="rId2">
            <a:extLst>
              <a:ext uri="{28A0092B-C50C-407E-A947-70E740481C1C}">
                <a14:useLocalDpi xmlns:a14="http://schemas.microsoft.com/office/drawing/2010/main" val="0"/>
              </a:ext>
            </a:extLst>
          </a:blip>
          <a:srcRect t="43867"/>
          <a:stretch>
            <a:fillRect/>
          </a:stretch>
        </p:blipFill>
        <p:spPr>
          <a:xfrm>
            <a:off x="-25397" y="-1"/>
            <a:ext cx="12217396" cy="6858001"/>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en-US"/>
          </a:p>
        </p:txBody>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a:prstGeom prst="rect">
            <a:avLst/>
          </a:prstGeom>
        </p:spPr>
        <p:txBody>
          <a:bodyPr/>
          <a:lstStyle>
            <a:lvl1pPr algn="ctr">
              <a:defRPr sz="5400">
                <a:solidFill>
                  <a:schemeClr val="accent1">
                    <a:lumMod val="50000"/>
                  </a:schemeClr>
                </a:solidFill>
              </a:defRPr>
            </a:lvl1p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rot="21420000">
            <a:off x="-5560" y="4883024"/>
            <a:ext cx="4047239" cy="1195538"/>
          </a:xfrm>
          <a:prstGeom prst="rect">
            <a:avLst/>
          </a:prstGeom>
        </p:spPr>
        <p:txBody>
          <a:bodyPr vert="horz" lIns="91440" tIns="45720" rIns="91440" bIns="45720" rtlCol="0" anchor="ctr"/>
          <a:lstStyle>
            <a:lvl1pPr algn="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C07D9AA4-E64F-401B-A93A-6516081D6482}"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538321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925751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5123334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794129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8" name="Footer Placeholder 7"/>
          <p:cNvSpPr>
            <a:spLocks noGrp="1"/>
          </p:cNvSpPr>
          <p:nvPr>
            <p:ph type="ftr" sz="quarter" idx="11"/>
          </p:nvPr>
        </p:nvSpPr>
        <p:spPr>
          <a:xfrm>
            <a:off x="685801" y="5757334"/>
            <a:ext cx="5499719" cy="498470"/>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4060294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889393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3" name="Footer Placeholder 2"/>
          <p:cNvSpPr>
            <a:spLocks noGrp="1"/>
          </p:cNvSpPr>
          <p:nvPr>
            <p:ph type="ftr" sz="quarter" idx="11"/>
          </p:nvPr>
        </p:nvSpPr>
        <p:spPr>
          <a:xfrm>
            <a:off x="685801" y="5757334"/>
            <a:ext cx="5499719" cy="498470"/>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279925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03362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52D38-2B7A-05A6-8058-7673A4FF0E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E7CBEC-478C-4E86-BF7F-2F2A61CDCA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7714EF-9159-4617-2D14-9ECF262DA4B1}"/>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824F77AD-8C1F-1401-06BB-19A1132544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22D330-7817-B7A0-527E-6F295611B669}"/>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966738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962973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603879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42671442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634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40651601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8278118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295267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7625552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963094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7959A-EB4E-66BA-6A52-D2F37AF412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9B34F5-B363-9293-4F43-894E10B31DE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B62E5C-B7F0-74FE-B8D5-990F8BCA6595}"/>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532B98D3-CBF2-B891-E034-842AADEFF4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74A611-5CE6-641E-726B-0429BAB33C2E}"/>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728128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1BBC3-B0D0-553F-213B-6088013C3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90B460-6919-5EAD-6CAA-FAAC2D5FA6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708153-858C-6F57-B633-10AAC92CB4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D03B96-696B-DB91-EFBD-A8CF3A8BE914}"/>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6" name="Footer Placeholder 5">
            <a:extLst>
              <a:ext uri="{FF2B5EF4-FFF2-40B4-BE49-F238E27FC236}">
                <a16:creationId xmlns:a16="http://schemas.microsoft.com/office/drawing/2014/main" id="{E4894CE9-7A71-D3F9-AFA5-1B23FF21DC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4C1714-BA22-00DB-C68D-FB585B00B0BB}"/>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951195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B76DE-0A8F-F465-2C84-194F50C76F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8797D1-9C2B-4B1E-3637-0496A775C7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F815B3-ED7E-7659-4906-D89D3AA128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9041F3-44A0-331C-D248-9A94ECB22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377DD1-D494-A375-D1C4-9BB13A6426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FC2D34-9EB0-A07A-7120-F95DFD10B08E}"/>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8" name="Footer Placeholder 7">
            <a:extLst>
              <a:ext uri="{FF2B5EF4-FFF2-40B4-BE49-F238E27FC236}">
                <a16:creationId xmlns:a16="http://schemas.microsoft.com/office/drawing/2014/main" id="{92BBD56A-87AA-92BB-527D-863537B8F8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630D95-06F8-8CAB-A718-6A849600C2D0}"/>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277370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54339-466C-CC24-3955-805B547E07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C465C7-EAE5-F5A1-9B57-69C85320A48C}"/>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4" name="Footer Placeholder 3">
            <a:extLst>
              <a:ext uri="{FF2B5EF4-FFF2-40B4-BE49-F238E27FC236}">
                <a16:creationId xmlns:a16="http://schemas.microsoft.com/office/drawing/2014/main" id="{DBB84C55-3061-B5A4-835E-7E9465BA09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4D2A31-C1F9-1B28-8662-35139FAAF314}"/>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066144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5F733B-E9AF-BF14-5006-EB5CDE390F71}"/>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3" name="Footer Placeholder 2">
            <a:extLst>
              <a:ext uri="{FF2B5EF4-FFF2-40B4-BE49-F238E27FC236}">
                <a16:creationId xmlns:a16="http://schemas.microsoft.com/office/drawing/2014/main" id="{D03DAD62-236F-C7C0-F950-C3499EF3A3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DF4FE7-BC56-2EBC-4DCB-2D2080A2A5B7}"/>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842355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089FC-28C9-654D-5B94-67AEC0FD40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55A5E3-F7D8-05F4-AFA8-1CDB5FE399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FEDA61-88EF-2D50-A6C9-E76BA0197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6DAD8C-CDCC-8738-CD90-3C971B25BADD}"/>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6" name="Footer Placeholder 5">
            <a:extLst>
              <a:ext uri="{FF2B5EF4-FFF2-40B4-BE49-F238E27FC236}">
                <a16:creationId xmlns:a16="http://schemas.microsoft.com/office/drawing/2014/main" id="{6137997E-DD2D-BBF6-AE65-3F36EB41D6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95529-5EC5-2755-E927-D875981C6948}"/>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08485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260BC-6E18-8E01-FED6-73A85C0AF2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0409DB-0E88-20B3-DB78-5495809534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93E308-38D4-E097-FB24-2DD84C4190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0273E0-BC49-5FDB-3A3A-02C66D5555D0}"/>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6" name="Footer Placeholder 5">
            <a:extLst>
              <a:ext uri="{FF2B5EF4-FFF2-40B4-BE49-F238E27FC236}">
                <a16:creationId xmlns:a16="http://schemas.microsoft.com/office/drawing/2014/main" id="{8138D8D5-7F35-9BC9-9CD6-8B7469987F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4FF2BF-E35A-618A-A89E-42F5DB855111}"/>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808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EE235C-FE7A-8E81-385C-7C5D554DB6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1416C9-94D3-0B4D-5817-985FC46A7A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11B68A-D2D6-8816-1B44-B109286239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EF86BF3D-B10B-D9C5-4269-AC6ABE7E7F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C4880CF-9172-A455-AC02-0135230657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7D9AA4-E64F-401B-A93A-6516081D6482}" type="slidenum">
              <a:rPr lang="en-US" smtClean="0"/>
              <a:t>‹#›</a:t>
            </a:fld>
            <a:endParaRPr lang="en-US"/>
          </a:p>
        </p:txBody>
      </p:sp>
    </p:spTree>
    <p:extLst>
      <p:ext uri="{BB962C8B-B14F-4D97-AF65-F5344CB8AC3E}">
        <p14:creationId xmlns:p14="http://schemas.microsoft.com/office/powerpoint/2010/main" val="154215323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9">
            <a:extLst>
              <a:ext uri="{28A0092B-C50C-407E-A947-70E740481C1C}">
                <a14:useLocalDpi xmlns:a14="http://schemas.microsoft.com/office/drawing/2010/main" val="0"/>
              </a:ext>
            </a:extLst>
          </a:blip>
          <a:srcRect t="43867"/>
          <a:stretch>
            <a:fillRect/>
          </a:stretch>
        </p:blipFill>
        <p:spPr>
          <a:xfrm>
            <a:off x="-25397" y="-1"/>
            <a:ext cx="12217396" cy="6858001"/>
          </a:xfrm>
          <a:prstGeom prst="rect">
            <a:avLst/>
          </a:prstGeom>
        </p:spPr>
      </p:pic>
      <p:grpSp>
        <p:nvGrpSpPr>
          <p:cNvPr id="10" name="Group 9"/>
          <p:cNvGrpSpPr/>
          <p:nvPr/>
        </p:nvGrpSpPr>
        <p:grpSpPr>
          <a:xfrm>
            <a:off x="0" y="150829"/>
            <a:ext cx="11698664" cy="6419653"/>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en-US"/>
            </a:p>
          </p:txBody>
        </p:sp>
        <p:sp>
          <p:nvSpPr>
            <p:cNvPr id="13" name="Rectangle 12"/>
            <p:cNvSpPr/>
            <p:nvPr userDrawn="1"/>
          </p:nvSpPr>
          <p:spPr>
            <a:xfrm>
              <a:off x="1" y="5766009"/>
              <a:ext cx="11706512" cy="614787"/>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254524" y="287518"/>
            <a:ext cx="10828159" cy="119589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4524" y="1640152"/>
            <a:ext cx="10828159" cy="373443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746557" y="5860922"/>
            <a:ext cx="518676" cy="356160"/>
          </a:xfrm>
          <a:prstGeom prst="rect">
            <a:avLst/>
          </a:prstGeom>
        </p:spPr>
        <p:txBody>
          <a:bodyPr vert="horz" lIns="91440" tIns="45720" rIns="91440" bIns="45720" rtlCol="0" anchor="ctr"/>
          <a:lstStyle>
            <a:lvl1pPr algn="ctr">
              <a:defRPr sz="2400" cap="all" baseline="0">
                <a:solidFill>
                  <a:schemeClr val="bg2"/>
                </a:solidFill>
              </a:defRPr>
            </a:lvl1pPr>
          </a:lstStyle>
          <a:p>
            <a:fld id="{464A6895-D3F6-4824-8488-9F4984506EE2}" type="slidenum">
              <a:rPr lang="en-US" smtClean="0"/>
              <a:pPr/>
              <a:t>‹#›</a:t>
            </a:fld>
            <a:endParaRPr lang="en-US" sz="2400" dirty="0"/>
          </a:p>
        </p:txBody>
      </p:sp>
      <p:pic>
        <p:nvPicPr>
          <p:cNvPr id="9" name="Picture 8">
            <a:extLst>
              <a:ext uri="{FF2B5EF4-FFF2-40B4-BE49-F238E27FC236}">
                <a16:creationId xmlns:a16="http://schemas.microsoft.com/office/drawing/2014/main" id="{4C15F208-5FF6-B0F6-789C-24FE49E3C3D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381187" y="5897401"/>
            <a:ext cx="2833447" cy="356160"/>
          </a:xfrm>
          <a:prstGeom prst="rect">
            <a:avLst/>
          </a:prstGeom>
        </p:spPr>
      </p:pic>
    </p:spTree>
    <p:extLst>
      <p:ext uri="{BB962C8B-B14F-4D97-AF65-F5344CB8AC3E}">
        <p14:creationId xmlns:p14="http://schemas.microsoft.com/office/powerpoint/2010/main" val="1546900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none" baseline="0">
          <a:solidFill>
            <a:schemeClr val="tx1"/>
          </a:solidFill>
          <a:effectLst/>
          <a:latin typeface="Amasis MT Pro Light" panose="02040304050005020304" pitchFamily="18" charset="0"/>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none" baseline="0">
          <a:solidFill>
            <a:schemeClr val="tx1"/>
          </a:solidFill>
          <a:effectLst/>
          <a:latin typeface="Amasis MT Pro Light" panose="02040304050005020304" pitchFamily="18" charset="0"/>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none" baseline="0">
          <a:solidFill>
            <a:schemeClr val="tx1"/>
          </a:solidFill>
          <a:effectLst/>
          <a:latin typeface="Amasis MT Pro Light" panose="02040304050005020304" pitchFamily="18" charset="0"/>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none" baseline="0">
          <a:solidFill>
            <a:schemeClr val="tx1"/>
          </a:solidFill>
          <a:effectLst/>
          <a:latin typeface="Amasis MT Pro Light" panose="02040304050005020304" pitchFamily="18" charset="0"/>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none" baseline="0">
          <a:solidFill>
            <a:schemeClr val="tx1"/>
          </a:solidFill>
          <a:effectLst/>
          <a:latin typeface="Amasis MT Pro Light" panose="02040304050005020304" pitchFamily="18" charset="0"/>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10.jpe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s://www.canadagap.ca/faq-items/can-an-operation-request-an-audit-with-a-remote-component-which-operations-are-eligible/"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mailto:info@canadagap.ca" TargetMode="External"/><Relationship Id="rId2" Type="http://schemas.openxmlformats.org/officeDocument/2006/relationships/notesSlide" Target="../notesSlides/notesSlide39.xml"/><Relationship Id="rId1" Type="http://schemas.openxmlformats.org/officeDocument/2006/relationships/slideLayout" Target="../slideLayouts/slideLayout15.xml"/><Relationship Id="rId5" Type="http://schemas.openxmlformats.org/officeDocument/2006/relationships/image" Target="../media/image17.jpeg"/><Relationship Id="rId4" Type="http://schemas.openxmlformats.org/officeDocument/2006/relationships/hyperlink" Target="http://www.canadagap.c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cs typeface="Calibri" panose="020F0502020204030204" pitchFamily="34" charset="0"/>
              </a:rPr>
              <a:t>Town Hall 2026</a:t>
            </a:r>
          </a:p>
        </p:txBody>
      </p:sp>
      <p:sp>
        <p:nvSpPr>
          <p:cNvPr id="3" name="Subtitle 2"/>
          <p:cNvSpPr>
            <a:spLocks noGrp="1"/>
          </p:cNvSpPr>
          <p:nvPr>
            <p:ph type="subTitle" idx="1"/>
          </p:nvPr>
        </p:nvSpPr>
        <p:spPr/>
        <p:txBody>
          <a:bodyPr>
            <a:noAutofit/>
          </a:bodyPr>
          <a:lstStyle/>
          <a:p>
            <a:pPr>
              <a:spcBef>
                <a:spcPts val="225"/>
              </a:spcBef>
              <a:defRPr/>
            </a:pPr>
            <a:r>
              <a:rPr lang="en-CA" sz="2600" dirty="0">
                <a:latin typeface="Calibri" panose="020F0502020204030204" pitchFamily="34" charset="0"/>
                <a:cs typeface="Calibri" panose="020F0502020204030204" pitchFamily="34" charset="0"/>
              </a:rPr>
              <a:t>August 24, 2026</a:t>
            </a:r>
          </a:p>
          <a:p>
            <a:pPr>
              <a:spcBef>
                <a:spcPts val="225"/>
              </a:spcBef>
              <a:defRPr/>
            </a:pPr>
            <a:r>
              <a:rPr lang="en-CA" sz="2600" dirty="0" err="1">
                <a:latin typeface="Calibri" panose="020F0502020204030204" pitchFamily="34" charset="0"/>
                <a:cs typeface="Calibri" panose="020F0502020204030204" pitchFamily="34" charset="0"/>
              </a:rPr>
              <a:t>Florenceville</a:t>
            </a:r>
            <a:r>
              <a:rPr lang="en-CA" sz="2600" dirty="0">
                <a:latin typeface="Calibri" panose="020F0502020204030204" pitchFamily="34" charset="0"/>
                <a:cs typeface="Calibri" panose="020F0502020204030204" pitchFamily="34" charset="0"/>
              </a:rPr>
              <a:t>, </a:t>
            </a:r>
            <a:r>
              <a:rPr lang="en-CA" sz="2600">
                <a:latin typeface="Calibri" panose="020F0502020204030204" pitchFamily="34" charset="0"/>
                <a:cs typeface="Calibri" panose="020F0502020204030204" pitchFamily="34" charset="0"/>
              </a:rPr>
              <a:t>New Brunswick</a:t>
            </a:r>
            <a:endParaRPr lang="en-CA" sz="2600" dirty="0">
              <a:latin typeface="Calibri" panose="020F0502020204030204" pitchFamily="34" charset="0"/>
              <a:cs typeface="Calibri" panose="020F0502020204030204" pitchFamily="34" charset="0"/>
            </a:endParaRPr>
          </a:p>
        </p:txBody>
      </p:sp>
      <p:pic>
        <p:nvPicPr>
          <p:cNvPr id="7"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412877">
            <a:off x="4342708" y="1135931"/>
            <a:ext cx="6259303" cy="74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6625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8546" name="Title 1"/>
          <p:cNvSpPr>
            <a:spLocks noGrp="1"/>
          </p:cNvSpPr>
          <p:nvPr>
            <p:ph type="title"/>
          </p:nvPr>
        </p:nvSpPr>
        <p:spPr/>
        <p:txBody>
          <a:bodyPr vert="horz" lIns="91440" tIns="45720" rIns="91440" bIns="45720" rtlCol="0" anchor="ctr">
            <a:normAutofit/>
          </a:bodyPr>
          <a:lstStyle/>
          <a:p>
            <a:r>
              <a:rPr lang="en-US" altLang="en-US" sz="6100" spc="800" dirty="0"/>
              <a:t>The role of recognition</a:t>
            </a:r>
          </a:p>
        </p:txBody>
      </p:sp>
      <p:sp>
        <p:nvSpPr>
          <p:cNvPr id="2" name="Text Placeholder 1">
            <a:extLst>
              <a:ext uri="{FF2B5EF4-FFF2-40B4-BE49-F238E27FC236}">
                <a16:creationId xmlns:a16="http://schemas.microsoft.com/office/drawing/2014/main" id="{88B46698-4C8B-D4EF-1AC9-C1631F555722}"/>
              </a:ext>
            </a:extLst>
          </p:cNvPr>
          <p:cNvSpPr>
            <a:spLocks noGrp="1"/>
          </p:cNvSpPr>
          <p:nvPr>
            <p:ph type="body" idx="1"/>
          </p:nvPr>
        </p:nvSpPr>
        <p:spPr/>
        <p:txBody>
          <a:bodyPr/>
          <a:lstStyle/>
          <a:p>
            <a:r>
              <a:rPr lang="en-US" dirty="0"/>
              <a:t>Canadian Government Recogntion</a:t>
            </a:r>
          </a:p>
          <a:p>
            <a:r>
              <a:rPr lang="en-US" dirty="0"/>
              <a:t>Acceptance from Buyers</a:t>
            </a:r>
          </a:p>
          <a:p>
            <a:r>
              <a:rPr lang="en-US" dirty="0"/>
              <a:t>GFSI Recognition</a:t>
            </a:r>
          </a:p>
        </p:txBody>
      </p:sp>
      <p:sp>
        <p:nvSpPr>
          <p:cNvPr id="4" name="Oval 3">
            <a:extLst>
              <a:ext uri="{FF2B5EF4-FFF2-40B4-BE49-F238E27FC236}">
                <a16:creationId xmlns:a16="http://schemas.microsoft.com/office/drawing/2014/main" id="{196A5C80-AC93-1554-B46D-9739AA8E9F00}"/>
              </a:ext>
            </a:extLst>
          </p:cNvPr>
          <p:cNvSpPr/>
          <p:nvPr/>
        </p:nvSpPr>
        <p:spPr>
          <a:xfrm>
            <a:off x="8712008" y="4476727"/>
            <a:ext cx="1063223" cy="1119268"/>
          </a:xfrm>
          <a:prstGeom prst="ellipse">
            <a:avLst/>
          </a:prstGeom>
          <a:solidFill>
            <a:schemeClr val="accent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5F82713-CF18-D3AB-02CC-2C1CB4476EB9}"/>
              </a:ext>
            </a:extLst>
          </p:cNvPr>
          <p:cNvSpPr/>
          <p:nvPr/>
        </p:nvSpPr>
        <p:spPr>
          <a:xfrm>
            <a:off x="10138310" y="4476727"/>
            <a:ext cx="1063223" cy="111926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9563F0C-AB7B-AEB3-2061-ACE4346CF534}"/>
              </a:ext>
            </a:extLst>
          </p:cNvPr>
          <p:cNvSpPr/>
          <p:nvPr/>
        </p:nvSpPr>
        <p:spPr>
          <a:xfrm>
            <a:off x="9412718" y="4478864"/>
            <a:ext cx="1063223" cy="1119268"/>
          </a:xfrm>
          <a:prstGeom prst="ellipse">
            <a:avLst/>
          </a:prstGeom>
          <a:pattFill prst="shingle">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4396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GOVERNMENT RECOGNITION</a:t>
            </a:r>
          </a:p>
        </p:txBody>
      </p:sp>
      <p:sp>
        <p:nvSpPr>
          <p:cNvPr id="108547" name="Content Placeholder 2"/>
          <p:cNvSpPr>
            <a:spLocks noGrp="1"/>
          </p:cNvSpPr>
          <p:nvPr>
            <p:ph sz="quarter" idx="13"/>
          </p:nvPr>
        </p:nvSpPr>
        <p:spPr>
          <a:xfrm>
            <a:off x="685800" y="1483415"/>
            <a:ext cx="10394707" cy="4088710"/>
          </a:xfrm>
        </p:spPr>
        <p:txBody>
          <a:bodyPr>
            <a:normAutofit fontScale="70000" lnSpcReduction="20000"/>
          </a:bodyPr>
          <a:lstStyle/>
          <a:p>
            <a:r>
              <a:rPr lang="en-US" sz="2600" dirty="0">
                <a:cs typeface="Calibri" panose="020F0502020204030204" pitchFamily="34" charset="0"/>
              </a:rPr>
              <a:t>In 2017, after thirteen years of technical and administrative reviews, the CanadaGAP program achieved full Government Recognition for all of the technical components, the management system, and delivery of the certification program</a:t>
            </a:r>
          </a:p>
          <a:p>
            <a:r>
              <a:rPr lang="en-US" sz="2600" dirty="0">
                <a:cs typeface="Calibri" panose="020F0502020204030204" pitchFamily="34" charset="0"/>
              </a:rPr>
              <a:t>A challenging and arduous process, dating back to 2004 with initial rejection of the original Generic HACCP Model for Potatoes</a:t>
            </a:r>
          </a:p>
          <a:p>
            <a:r>
              <a:rPr lang="en-US" sz="2600" dirty="0">
                <a:cs typeface="Calibri" panose="020F0502020204030204" pitchFamily="34" charset="0"/>
              </a:rPr>
              <a:t>Recognition is favourably viewed by retailers and processors who require their customers to be CanadaGAP-certified</a:t>
            </a:r>
          </a:p>
          <a:p>
            <a:r>
              <a:rPr lang="en-US" sz="2600" dirty="0">
                <a:cs typeface="Calibri" panose="020F0502020204030204" pitchFamily="34" charset="0"/>
              </a:rPr>
              <a:t>To maintain recognition, CanadaGAP remains under ongoing CFIA oversight, including:</a:t>
            </a:r>
          </a:p>
          <a:p>
            <a:pPr lvl="1"/>
            <a:r>
              <a:rPr lang="en-US" sz="2600" dirty="0">
                <a:cs typeface="Calibri" panose="020F0502020204030204" pitchFamily="34" charset="0"/>
              </a:rPr>
              <a:t>Annual review of the HACCP models and manuals is required</a:t>
            </a:r>
          </a:p>
          <a:p>
            <a:pPr lvl="1"/>
            <a:r>
              <a:rPr lang="en-US" sz="2600" dirty="0">
                <a:cs typeface="Calibri" panose="020F0502020204030204" pitchFamily="34" charset="0"/>
              </a:rPr>
              <a:t>20-month ‘maintenance of recognition’ reviews</a:t>
            </a:r>
          </a:p>
          <a:p>
            <a:pPr lvl="1"/>
            <a:r>
              <a:rPr lang="en-US" sz="2600" dirty="0">
                <a:cs typeface="Calibri" panose="020F0502020204030204" pitchFamily="34" charset="0"/>
              </a:rPr>
              <a:t>CFIA must approve every change CanadaGAP proposes to make, whether to technical requirements for program users or certification program rules</a:t>
            </a:r>
          </a:p>
          <a:p>
            <a:endParaRPr lang="en-US" sz="2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7862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COMPLIANCE WITH REGULATIONS</a:t>
            </a:r>
          </a:p>
        </p:txBody>
      </p:sp>
      <p:sp>
        <p:nvSpPr>
          <p:cNvPr id="108547" name="Content Placeholder 2"/>
          <p:cNvSpPr>
            <a:spLocks noGrp="1"/>
          </p:cNvSpPr>
          <p:nvPr>
            <p:ph sz="quarter" idx="13"/>
          </p:nvPr>
        </p:nvSpPr>
        <p:spPr>
          <a:xfrm>
            <a:off x="685800" y="1207364"/>
            <a:ext cx="10394707" cy="4167222"/>
          </a:xfrm>
        </p:spPr>
        <p:txBody>
          <a:bodyPr>
            <a:normAutofit fontScale="62500" lnSpcReduction="20000"/>
          </a:bodyPr>
          <a:lstStyle/>
          <a:p>
            <a:r>
              <a:rPr lang="en-US" sz="2600" dirty="0">
                <a:cs typeface="Calibri" panose="020F0502020204030204" pitchFamily="34" charset="0"/>
              </a:rPr>
              <a:t>Government Recognition also means that CanadaGAP requirements must be consistent with all applicable regulations, federal, provincial and territorial</a:t>
            </a:r>
          </a:p>
          <a:p>
            <a:r>
              <a:rPr lang="en-US" sz="2600" dirty="0">
                <a:cs typeface="Calibri" panose="020F0502020204030204" pitchFamily="34" charset="0"/>
              </a:rPr>
              <a:t>When the </a:t>
            </a:r>
            <a:r>
              <a:rPr lang="en-US" sz="2600" i="1" dirty="0">
                <a:cs typeface="Calibri" panose="020F0502020204030204" pitchFamily="34" charset="0"/>
              </a:rPr>
              <a:t>Safe Food for Canadians Regulations</a:t>
            </a:r>
            <a:r>
              <a:rPr lang="en-US" sz="2600" dirty="0">
                <a:cs typeface="Calibri" panose="020F0502020204030204" pitchFamily="34" charset="0"/>
              </a:rPr>
              <a:t> (SFCR) were published, CanadaGAP had to demonstrate that program requirements are fully aligned with the new regulations</a:t>
            </a:r>
          </a:p>
          <a:p>
            <a:r>
              <a:rPr lang="en-US" sz="2600" dirty="0">
                <a:cs typeface="Calibri" panose="020F0502020204030204" pitchFamily="34" charset="0"/>
              </a:rPr>
              <a:t>Independent of our usual Government Recognition, CFIA undertook a separate review of CanadaGAP technical requirements to compare them to new regulatory provisions</a:t>
            </a:r>
          </a:p>
          <a:p>
            <a:pPr lvl="1"/>
            <a:r>
              <a:rPr lang="en-US" sz="2400" dirty="0">
                <a:cs typeface="Calibri" panose="020F0502020204030204" pitchFamily="34" charset="0"/>
              </a:rPr>
              <a:t>After another lengthy review process (2017-2018), CFIA determined that CanadaGAP requirements matched new regulatory requirements for food safety</a:t>
            </a:r>
          </a:p>
          <a:p>
            <a:r>
              <a:rPr lang="en-US" sz="2600" dirty="0">
                <a:cs typeface="Calibri" panose="020F0502020204030204" pitchFamily="34" charset="0"/>
              </a:rPr>
              <a:t>This exercise was repeated again in 2019</a:t>
            </a:r>
          </a:p>
          <a:p>
            <a:pPr lvl="1"/>
            <a:r>
              <a:rPr lang="en-US" sz="2400" dirty="0">
                <a:cs typeface="Calibri" panose="020F0502020204030204" pitchFamily="34" charset="0"/>
              </a:rPr>
              <a:t>Result: CanadaGAP has to add  more requirements to the 2020 manuals to align completely with the SFCR (e.g., Lot code for traceability)</a:t>
            </a:r>
          </a:p>
          <a:p>
            <a:r>
              <a:rPr lang="en-US" sz="2600" dirty="0">
                <a:cs typeface="Calibri" panose="020F0502020204030204" pitchFamily="34" charset="0"/>
              </a:rPr>
              <a:t>Bottom line: CanadaGAP </a:t>
            </a:r>
            <a:r>
              <a:rPr lang="en-US" sz="2600" u="sng" dirty="0">
                <a:cs typeface="Calibri" panose="020F0502020204030204" pitchFamily="34" charset="0"/>
              </a:rPr>
              <a:t>must</a:t>
            </a:r>
            <a:r>
              <a:rPr lang="en-US" sz="2600" dirty="0">
                <a:cs typeface="Calibri" panose="020F0502020204030204" pitchFamily="34" charset="0"/>
              </a:rPr>
              <a:t> align with all applicable regulatory requirements to maintain Government Recognition</a:t>
            </a:r>
          </a:p>
        </p:txBody>
      </p:sp>
    </p:spTree>
    <p:extLst>
      <p:ext uri="{BB962C8B-B14F-4D97-AF65-F5344CB8AC3E}">
        <p14:creationId xmlns:p14="http://schemas.microsoft.com/office/powerpoint/2010/main" val="2833128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HOW PRODUCERS BENEFIT from CANADAGAP’s GOVERNMENT RECOGNITION</a:t>
            </a:r>
          </a:p>
        </p:txBody>
      </p:sp>
      <p:sp>
        <p:nvSpPr>
          <p:cNvPr id="108547" name="Content Placeholder 2"/>
          <p:cNvSpPr>
            <a:spLocks noGrp="1"/>
          </p:cNvSpPr>
          <p:nvPr>
            <p:ph sz="quarter" idx="13"/>
          </p:nvPr>
        </p:nvSpPr>
        <p:spPr>
          <a:xfrm>
            <a:off x="685800" y="1894716"/>
            <a:ext cx="10464553" cy="3653823"/>
          </a:xfrm>
        </p:spPr>
        <p:txBody>
          <a:bodyPr>
            <a:normAutofit fontScale="70000" lnSpcReduction="20000"/>
          </a:bodyPr>
          <a:lstStyle/>
          <a:p>
            <a:r>
              <a:rPr lang="en-US" sz="2600" dirty="0">
                <a:cs typeface="Calibri" panose="020F0502020204030204" pitchFamily="34" charset="0"/>
              </a:rPr>
              <a:t>Government Recognition is a direct benefit to Canadian growers using the CanadaGAP program because:</a:t>
            </a:r>
          </a:p>
          <a:p>
            <a:pPr marL="914400" lvl="1" indent="-457200">
              <a:buFont typeface="+mj-lt"/>
              <a:buAutoNum type="arabicPeriod"/>
            </a:pPr>
            <a:r>
              <a:rPr lang="en-US" sz="2400" dirty="0">
                <a:cs typeface="Calibri" panose="020F0502020204030204" pitchFamily="34" charset="0"/>
              </a:rPr>
              <a:t>It allows producers to satisfy the demands of Canadian customers</a:t>
            </a:r>
          </a:p>
          <a:p>
            <a:pPr marL="914400" lvl="1" indent="-457200">
              <a:buFont typeface="+mj-lt"/>
              <a:buAutoNum type="arabicPeriod"/>
            </a:pPr>
            <a:r>
              <a:rPr lang="en-US" sz="2400" dirty="0">
                <a:cs typeface="Calibri" panose="020F0502020204030204" pitchFamily="34" charset="0"/>
              </a:rPr>
              <a:t>It enables producers to meet federal regulatory requirements if product is being sold outside of the province</a:t>
            </a:r>
          </a:p>
          <a:p>
            <a:pPr marL="914400" lvl="1" indent="-457200">
              <a:buFont typeface="+mj-lt"/>
              <a:buAutoNum type="arabicPeriod"/>
            </a:pPr>
            <a:r>
              <a:rPr lang="en-US" sz="2400" dirty="0">
                <a:cs typeface="Calibri" panose="020F0502020204030204" pitchFamily="34" charset="0"/>
              </a:rPr>
              <a:t>It may reduce the frequency and/or intensity of CFIA inspections at certified operations</a:t>
            </a:r>
          </a:p>
          <a:p>
            <a:pPr marL="914400" lvl="1" indent="-457200">
              <a:buFont typeface="+mj-lt"/>
              <a:buAutoNum type="arabicPeriod"/>
            </a:pPr>
            <a:r>
              <a:rPr lang="en-US" sz="2400" dirty="0">
                <a:cs typeface="Calibri" panose="020F0502020204030204" pitchFamily="34" charset="0"/>
              </a:rPr>
              <a:t>Access to CanadaGAP Generic HACCP model if a full preventive control plan is required by the inspector</a:t>
            </a:r>
          </a:p>
          <a:p>
            <a:pPr marL="914400" lvl="1" indent="-457200">
              <a:buFont typeface="+mj-lt"/>
              <a:buAutoNum type="arabicPeriod"/>
            </a:pPr>
            <a:r>
              <a:rPr lang="en-US" sz="2400" dirty="0">
                <a:cs typeface="Calibri" panose="020F0502020204030204" pitchFamily="34" charset="0"/>
              </a:rPr>
              <a:t>The alignment of CanadaGAP with the</a:t>
            </a:r>
            <a:r>
              <a:rPr lang="en-US" sz="2400" i="1" dirty="0">
                <a:cs typeface="Calibri" panose="020F0502020204030204" pitchFamily="34" charset="0"/>
              </a:rPr>
              <a:t> Safe Food for Canadians Regulations </a:t>
            </a:r>
            <a:r>
              <a:rPr lang="en-US" sz="2400" dirty="0">
                <a:cs typeface="Calibri" panose="020F0502020204030204" pitchFamily="34" charset="0"/>
              </a:rPr>
              <a:t>means that companies who export to the U.S. do not need to meet any additional U.S</a:t>
            </a:r>
            <a:r>
              <a:rPr lang="en-US" sz="2400" i="1" dirty="0">
                <a:cs typeface="Calibri" panose="020F0502020204030204" pitchFamily="34" charset="0"/>
              </a:rPr>
              <a:t>. Food Safety Modernization Act </a:t>
            </a:r>
            <a:r>
              <a:rPr lang="en-US" sz="2400" dirty="0">
                <a:cs typeface="Calibri" panose="020F0502020204030204" pitchFamily="34" charset="0"/>
              </a:rPr>
              <a:t>(FSMA) requirements. Meeting CanadaGAP requirements means producers are meeting the applicable regulations in Canada, and are therefore not subject to further U.S. regulations. </a:t>
            </a:r>
          </a:p>
        </p:txBody>
      </p:sp>
    </p:spTree>
    <p:extLst>
      <p:ext uri="{BB962C8B-B14F-4D97-AF65-F5344CB8AC3E}">
        <p14:creationId xmlns:p14="http://schemas.microsoft.com/office/powerpoint/2010/main" val="1959977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108551" name="Picture 108550">
            <a:extLst>
              <a:ext uri="{FF2B5EF4-FFF2-40B4-BE49-F238E27FC236}">
                <a16:creationId xmlns:a16="http://schemas.microsoft.com/office/drawing/2014/main" id="{4C886762-16F0-4868-B83A-261746214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8553" name="Freeform 11">
            <a:extLst>
              <a:ext uri="{FF2B5EF4-FFF2-40B4-BE49-F238E27FC236}">
                <a16:creationId xmlns:a16="http://schemas.microsoft.com/office/drawing/2014/main" id="{D2B54B4E-3454-4B76-B85A-8512B7729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8555" name="Freeform 13">
            <a:extLst>
              <a:ext uri="{FF2B5EF4-FFF2-40B4-BE49-F238E27FC236}">
                <a16:creationId xmlns:a16="http://schemas.microsoft.com/office/drawing/2014/main" id="{7EFFE965-5586-4889-A74D-3A6080D04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8557" name="Freeform 25">
            <a:extLst>
              <a:ext uri="{FF2B5EF4-FFF2-40B4-BE49-F238E27FC236}">
                <a16:creationId xmlns:a16="http://schemas.microsoft.com/office/drawing/2014/main" id="{5BC4125D-18D9-4A65-82B6-C24FE9434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8559" name="Freeform 14">
            <a:extLst>
              <a:ext uri="{FF2B5EF4-FFF2-40B4-BE49-F238E27FC236}">
                <a16:creationId xmlns:a16="http://schemas.microsoft.com/office/drawing/2014/main" id="{A86DE327-0F45-4F54-BB6C-68A093CE5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en-US"/>
          </a:p>
        </p:txBody>
      </p:sp>
      <p:sp>
        <p:nvSpPr>
          <p:cNvPr id="108561" name="5-Point Star 24">
            <a:extLst>
              <a:ext uri="{FF2B5EF4-FFF2-40B4-BE49-F238E27FC236}">
                <a16:creationId xmlns:a16="http://schemas.microsoft.com/office/drawing/2014/main" id="{795857C2-E6E7-405A-B5A3-4DE3B50A7B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3" descr="A large machine in a field&#10;&#10;Description automatically generated">
            <a:extLst>
              <a:ext uri="{FF2B5EF4-FFF2-40B4-BE49-F238E27FC236}">
                <a16:creationId xmlns:a16="http://schemas.microsoft.com/office/drawing/2014/main" id="{74D1FC44-870C-5503-2A35-8F50A38EB231}"/>
              </a:ext>
            </a:extLst>
          </p:cNvPr>
          <p:cNvPicPr>
            <a:picLocks noChangeAspect="1"/>
          </p:cNvPicPr>
          <p:nvPr/>
        </p:nvPicPr>
        <p:blipFill>
          <a:blip r:embed="rId5" cstate="print">
            <a:extLst>
              <a:ext uri="{28A0092B-C50C-407E-A947-70E740481C1C}">
                <a14:useLocalDpi xmlns:a14="http://schemas.microsoft.com/office/drawing/2010/main" val="0"/>
              </a:ext>
            </a:extLst>
          </a:blip>
          <a:srcRect l="9091" t="23391"/>
          <a:stretch>
            <a:fillRect/>
          </a:stretch>
        </p:blipFill>
        <p:spPr>
          <a:xfrm>
            <a:off x="20" y="10"/>
            <a:ext cx="12191980" cy="6857990"/>
          </a:xfrm>
          <a:prstGeom prst="rect">
            <a:avLst/>
          </a:prstGeom>
        </p:spPr>
      </p:pic>
      <p:sp>
        <p:nvSpPr>
          <p:cNvPr id="108563" name="Freeform 9">
            <a:extLst>
              <a:ext uri="{FF2B5EF4-FFF2-40B4-BE49-F238E27FC236}">
                <a16:creationId xmlns:a16="http://schemas.microsoft.com/office/drawing/2014/main" id="{BE135C2E-C781-46AF-BE4C-9B57C07D9C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8288" y="2698990"/>
            <a:ext cx="11338098" cy="3612111"/>
          </a:xfrm>
          <a:custGeom>
            <a:avLst/>
            <a:gdLst>
              <a:gd name="connsiteX0" fmla="*/ 0 w 11329257"/>
              <a:gd name="connsiteY0" fmla="*/ 1672253 h 3112578"/>
              <a:gd name="connsiteX1" fmla="*/ 11201741 w 11329257"/>
              <a:gd name="connsiteY1" fmla="*/ 0 h 3112578"/>
              <a:gd name="connsiteX2" fmla="*/ 11329257 w 11329257"/>
              <a:gd name="connsiteY2" fmla="*/ 2508571 h 3112578"/>
              <a:gd name="connsiteX3" fmla="*/ 0 w 11329257"/>
              <a:gd name="connsiteY3" fmla="*/ 3112578 h 3112578"/>
              <a:gd name="connsiteX4" fmla="*/ 0 w 11329257"/>
              <a:gd name="connsiteY4" fmla="*/ 1672253 h 3112578"/>
              <a:gd name="connsiteX0" fmla="*/ 8467 w 11329257"/>
              <a:gd name="connsiteY0" fmla="*/ 994919 h 3112578"/>
              <a:gd name="connsiteX1" fmla="*/ 11201741 w 11329257"/>
              <a:gd name="connsiteY1" fmla="*/ 0 h 3112578"/>
              <a:gd name="connsiteX2" fmla="*/ 11329257 w 11329257"/>
              <a:gd name="connsiteY2" fmla="*/ 2508571 h 3112578"/>
              <a:gd name="connsiteX3" fmla="*/ 0 w 11329257"/>
              <a:gd name="connsiteY3" fmla="*/ 3112578 h 3112578"/>
              <a:gd name="connsiteX4" fmla="*/ 8467 w 11329257"/>
              <a:gd name="connsiteY4" fmla="*/ 994919 h 3112578"/>
              <a:gd name="connsiteX0" fmla="*/ 814 w 11330070"/>
              <a:gd name="connsiteY0" fmla="*/ 732453 h 3112578"/>
              <a:gd name="connsiteX1" fmla="*/ 11202554 w 11330070"/>
              <a:gd name="connsiteY1" fmla="*/ 0 h 3112578"/>
              <a:gd name="connsiteX2" fmla="*/ 11330070 w 11330070"/>
              <a:gd name="connsiteY2" fmla="*/ 2508571 h 3112578"/>
              <a:gd name="connsiteX3" fmla="*/ 813 w 11330070"/>
              <a:gd name="connsiteY3" fmla="*/ 3112578 h 3112578"/>
              <a:gd name="connsiteX4" fmla="*/ 814 w 11330070"/>
              <a:gd name="connsiteY4" fmla="*/ 732453 h 3112578"/>
              <a:gd name="connsiteX0" fmla="*/ 375 w 11338098"/>
              <a:gd name="connsiteY0" fmla="*/ 622387 h 3112578"/>
              <a:gd name="connsiteX1" fmla="*/ 11210582 w 11338098"/>
              <a:gd name="connsiteY1" fmla="*/ 0 h 3112578"/>
              <a:gd name="connsiteX2" fmla="*/ 11338098 w 11338098"/>
              <a:gd name="connsiteY2" fmla="*/ 2508571 h 3112578"/>
              <a:gd name="connsiteX3" fmla="*/ 8841 w 11338098"/>
              <a:gd name="connsiteY3" fmla="*/ 3112578 h 3112578"/>
              <a:gd name="connsiteX4" fmla="*/ 375 w 11338098"/>
              <a:gd name="connsiteY4" fmla="*/ 622387 h 3112578"/>
              <a:gd name="connsiteX0" fmla="*/ 375 w 11338098"/>
              <a:gd name="connsiteY0" fmla="*/ 1020320 h 3510511"/>
              <a:gd name="connsiteX1" fmla="*/ 11176715 w 11338098"/>
              <a:gd name="connsiteY1" fmla="*/ 0 h 3510511"/>
              <a:gd name="connsiteX2" fmla="*/ 11338098 w 11338098"/>
              <a:gd name="connsiteY2" fmla="*/ 2906504 h 3510511"/>
              <a:gd name="connsiteX3" fmla="*/ 8841 w 11338098"/>
              <a:gd name="connsiteY3" fmla="*/ 3510511 h 3510511"/>
              <a:gd name="connsiteX4" fmla="*/ 375 w 11338098"/>
              <a:gd name="connsiteY4" fmla="*/ 1020320 h 3510511"/>
              <a:gd name="connsiteX0" fmla="*/ 375 w 11338098"/>
              <a:gd name="connsiteY0" fmla="*/ 664720 h 3510511"/>
              <a:gd name="connsiteX1" fmla="*/ 11176715 w 11338098"/>
              <a:gd name="connsiteY1" fmla="*/ 0 h 3510511"/>
              <a:gd name="connsiteX2" fmla="*/ 11338098 w 11338098"/>
              <a:gd name="connsiteY2" fmla="*/ 2906504 h 3510511"/>
              <a:gd name="connsiteX3" fmla="*/ 8841 w 11338098"/>
              <a:gd name="connsiteY3" fmla="*/ 3510511 h 3510511"/>
              <a:gd name="connsiteX4" fmla="*/ 375 w 11338098"/>
              <a:gd name="connsiteY4" fmla="*/ 664720 h 3510511"/>
              <a:gd name="connsiteX0" fmla="*/ 375 w 11338098"/>
              <a:gd name="connsiteY0" fmla="*/ 605454 h 3510511"/>
              <a:gd name="connsiteX1" fmla="*/ 11176715 w 11338098"/>
              <a:gd name="connsiteY1" fmla="*/ 0 h 3510511"/>
              <a:gd name="connsiteX2" fmla="*/ 11338098 w 11338098"/>
              <a:gd name="connsiteY2" fmla="*/ 2906504 h 3510511"/>
              <a:gd name="connsiteX3" fmla="*/ 8841 w 11338098"/>
              <a:gd name="connsiteY3" fmla="*/ 3510511 h 3510511"/>
              <a:gd name="connsiteX4" fmla="*/ 375 w 11338098"/>
              <a:gd name="connsiteY4" fmla="*/ 605454 h 3510511"/>
              <a:gd name="connsiteX0" fmla="*/ 375 w 11338098"/>
              <a:gd name="connsiteY0" fmla="*/ 707054 h 3612111"/>
              <a:gd name="connsiteX1" fmla="*/ 11176715 w 11338098"/>
              <a:gd name="connsiteY1" fmla="*/ 0 h 3612111"/>
              <a:gd name="connsiteX2" fmla="*/ 11338098 w 11338098"/>
              <a:gd name="connsiteY2" fmla="*/ 3008104 h 3612111"/>
              <a:gd name="connsiteX3" fmla="*/ 8841 w 11338098"/>
              <a:gd name="connsiteY3" fmla="*/ 3612111 h 3612111"/>
              <a:gd name="connsiteX4" fmla="*/ 375 w 11338098"/>
              <a:gd name="connsiteY4" fmla="*/ 707054 h 3612111"/>
              <a:gd name="connsiteX0" fmla="*/ 375 w 11338098"/>
              <a:gd name="connsiteY0" fmla="*/ 571588 h 3612111"/>
              <a:gd name="connsiteX1" fmla="*/ 11176715 w 11338098"/>
              <a:gd name="connsiteY1" fmla="*/ 0 h 3612111"/>
              <a:gd name="connsiteX2" fmla="*/ 11338098 w 11338098"/>
              <a:gd name="connsiteY2" fmla="*/ 3008104 h 3612111"/>
              <a:gd name="connsiteX3" fmla="*/ 8841 w 11338098"/>
              <a:gd name="connsiteY3" fmla="*/ 3612111 h 3612111"/>
              <a:gd name="connsiteX4" fmla="*/ 375 w 11338098"/>
              <a:gd name="connsiteY4" fmla="*/ 571588 h 3612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8098" h="3612111">
                <a:moveTo>
                  <a:pt x="375" y="571588"/>
                </a:moveTo>
                <a:lnTo>
                  <a:pt x="11176715" y="0"/>
                </a:lnTo>
                <a:lnTo>
                  <a:pt x="11338098" y="3008104"/>
                </a:lnTo>
                <a:lnTo>
                  <a:pt x="8841" y="3612111"/>
                </a:lnTo>
                <a:cubicBezTo>
                  <a:pt x="11663" y="2906225"/>
                  <a:pt x="-2447" y="1277474"/>
                  <a:pt x="375" y="571588"/>
                </a:cubicBezTo>
                <a:close/>
              </a:path>
            </a:pathLst>
          </a:custGeom>
          <a:solidFill>
            <a:schemeClr val="accent1">
              <a:alpha val="82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8546" name="Title 1"/>
          <p:cNvSpPr>
            <a:spLocks noGrp="1"/>
          </p:cNvSpPr>
          <p:nvPr>
            <p:ph type="title"/>
          </p:nvPr>
        </p:nvSpPr>
        <p:spPr>
          <a:xfrm rot="21420000">
            <a:off x="496980" y="3221623"/>
            <a:ext cx="10264470" cy="1250066"/>
          </a:xfrm>
        </p:spPr>
        <p:txBody>
          <a:bodyPr vert="horz" lIns="91440" tIns="45720" rIns="91440" bIns="45720" rtlCol="0" anchor="b">
            <a:normAutofit/>
          </a:bodyPr>
          <a:lstStyle/>
          <a:p>
            <a:pPr algn="r"/>
            <a:r>
              <a:rPr lang="en-US" altLang="en-US" sz="3800" spc="800">
                <a:solidFill>
                  <a:schemeClr val="bg1"/>
                </a:solidFill>
              </a:rPr>
              <a:t>ACCEPTED BY </a:t>
            </a:r>
            <a:br>
              <a:rPr lang="en-US" altLang="en-US" sz="3800" spc="800">
                <a:solidFill>
                  <a:schemeClr val="bg1"/>
                </a:solidFill>
              </a:rPr>
            </a:br>
            <a:r>
              <a:rPr lang="en-US" altLang="en-US" sz="3800" spc="800">
                <a:solidFill>
                  <a:schemeClr val="bg1"/>
                </a:solidFill>
              </a:rPr>
              <a:t>CUSTOMERS</a:t>
            </a:r>
          </a:p>
        </p:txBody>
      </p:sp>
      <p:sp>
        <p:nvSpPr>
          <p:cNvPr id="108565" name="5-Point Star 12">
            <a:extLst>
              <a:ext uri="{FF2B5EF4-FFF2-40B4-BE49-F238E27FC236}">
                <a16:creationId xmlns:a16="http://schemas.microsoft.com/office/drawing/2014/main" id="{EB803A74-8E46-4CF3-B85A-2F618214C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669322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CUSTOMER EXPECTATIONS</a:t>
            </a:r>
          </a:p>
        </p:txBody>
      </p:sp>
      <p:sp>
        <p:nvSpPr>
          <p:cNvPr id="108547" name="Content Placeholder 2"/>
          <p:cNvSpPr>
            <a:spLocks noGrp="1"/>
          </p:cNvSpPr>
          <p:nvPr>
            <p:ph sz="quarter" idx="13"/>
          </p:nvPr>
        </p:nvSpPr>
        <p:spPr>
          <a:xfrm>
            <a:off x="685800" y="1483416"/>
            <a:ext cx="10394707" cy="3891170"/>
          </a:xfrm>
        </p:spPr>
        <p:txBody>
          <a:bodyPr>
            <a:normAutofit fontScale="77500" lnSpcReduction="20000"/>
          </a:bodyPr>
          <a:lstStyle/>
          <a:p>
            <a:pPr eaLnBrk="1" hangingPunct="1"/>
            <a:r>
              <a:rPr lang="en-CA" altLang="en-US" sz="2600" dirty="0">
                <a:cs typeface="Calibri" panose="020F0502020204030204" pitchFamily="34" charset="0"/>
              </a:rPr>
              <a:t>CanadaGAP was developed out of a demand from industry for a coherent, national </a:t>
            </a:r>
            <a:br>
              <a:rPr lang="en-CA" altLang="en-US" sz="2600" dirty="0">
                <a:cs typeface="Calibri" panose="020F0502020204030204" pitchFamily="34" charset="0"/>
              </a:rPr>
            </a:br>
            <a:r>
              <a:rPr lang="en-CA" altLang="en-US" sz="2600" dirty="0">
                <a:cs typeface="Calibri" panose="020F0502020204030204" pitchFamily="34" charset="0"/>
              </a:rPr>
              <a:t>food safety program that was government-recognized and acceptable to all customers</a:t>
            </a:r>
          </a:p>
          <a:p>
            <a:pPr lvl="1"/>
            <a:r>
              <a:rPr lang="en-CA" altLang="en-US" sz="2400" dirty="0">
                <a:cs typeface="Calibri" panose="020F0502020204030204" pitchFamily="34" charset="0"/>
              </a:rPr>
              <a:t>In the late 1990s, different customers had begun to mandate different food safety programs, which often led to multiple audits, contradictory standards, etc.</a:t>
            </a:r>
          </a:p>
          <a:p>
            <a:pPr lvl="1"/>
            <a:r>
              <a:rPr lang="en-CA" altLang="en-US" sz="2400" dirty="0">
                <a:cs typeface="Calibri" panose="020F0502020204030204" pitchFamily="34" charset="0"/>
              </a:rPr>
              <a:t>No one wants to do more than one food safety program or audit</a:t>
            </a:r>
          </a:p>
          <a:p>
            <a:r>
              <a:rPr lang="en-US" sz="2600" dirty="0">
                <a:cs typeface="Calibri" panose="020F0502020204030204" pitchFamily="34" charset="0"/>
              </a:rPr>
              <a:t>Buyers made clear from the beginning (1997) that if industry (through CHC) were to develop a national food safety program with grower input, they would support the effort, on condition that </a:t>
            </a:r>
            <a:r>
              <a:rPr lang="en-CA" altLang="en-US" sz="2600" dirty="0">
                <a:cs typeface="Calibri" panose="020F0502020204030204" pitchFamily="34" charset="0"/>
              </a:rPr>
              <a:t>the technical requirements of the program underwent government technical review and received CFIA and provincial/territorial government approval</a:t>
            </a:r>
          </a:p>
          <a:p>
            <a:r>
              <a:rPr lang="en-US" sz="2600" dirty="0">
                <a:cs typeface="Calibri" panose="020F0502020204030204" pitchFamily="34" charset="0"/>
              </a:rPr>
              <a:t>This would demonstrate that the program was credible and rigorous, and it became the basis for acceptance of CanadaGAP by customers (processors and retailers)</a:t>
            </a:r>
            <a:endParaRPr lang="en-CA" altLang="en-US" sz="2600" dirty="0">
              <a:cs typeface="Calibri" panose="020F0502020204030204" pitchFamily="34" charset="0"/>
            </a:endParaRPr>
          </a:p>
        </p:txBody>
      </p:sp>
      <p:sp>
        <p:nvSpPr>
          <p:cNvPr id="2" name="Oval 1">
            <a:extLst>
              <a:ext uri="{FF2B5EF4-FFF2-40B4-BE49-F238E27FC236}">
                <a16:creationId xmlns:a16="http://schemas.microsoft.com/office/drawing/2014/main" id="{E0AFCD0C-3CC5-48F9-B87B-048A8B2C9EE3}"/>
              </a:ext>
            </a:extLst>
          </p:cNvPr>
          <p:cNvSpPr/>
          <p:nvPr/>
        </p:nvSpPr>
        <p:spPr>
          <a:xfrm>
            <a:off x="9822728" y="287518"/>
            <a:ext cx="1182142" cy="118214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6067F07-BF18-4AB2-8A17-1804F0F0B8D1}"/>
              </a:ext>
            </a:extLst>
          </p:cNvPr>
          <p:cNvSpPr/>
          <p:nvPr/>
        </p:nvSpPr>
        <p:spPr>
          <a:xfrm>
            <a:off x="10078171" y="1032479"/>
            <a:ext cx="1182142" cy="1182142"/>
          </a:xfrm>
          <a:prstGeom prst="ellipse">
            <a:avLst/>
          </a:prstGeom>
          <a:pattFill prst="wdUp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20C951A-F603-4C5E-9031-69C7128FAA6B}"/>
              </a:ext>
            </a:extLst>
          </p:cNvPr>
          <p:cNvSpPr/>
          <p:nvPr/>
        </p:nvSpPr>
        <p:spPr>
          <a:xfrm>
            <a:off x="2383420" y="6165273"/>
            <a:ext cx="590394" cy="557747"/>
          </a:xfrm>
          <a:prstGeom prst="ellipse">
            <a:avLst/>
          </a:prstGeom>
          <a:pattFill prst="pct70">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31286F7-9CBF-431A-B3B2-B1D23F6BE341}"/>
              </a:ext>
            </a:extLst>
          </p:cNvPr>
          <p:cNvSpPr/>
          <p:nvPr/>
        </p:nvSpPr>
        <p:spPr>
          <a:xfrm>
            <a:off x="952656" y="5463682"/>
            <a:ext cx="1394318" cy="139431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1706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GLOBAL FOOD SAFETY INITIATIVE</a:t>
            </a:r>
          </a:p>
        </p:txBody>
      </p:sp>
      <p:sp>
        <p:nvSpPr>
          <p:cNvPr id="108547" name="Content Placeholder 2"/>
          <p:cNvSpPr>
            <a:spLocks noGrp="1"/>
          </p:cNvSpPr>
          <p:nvPr>
            <p:ph sz="quarter" idx="13"/>
          </p:nvPr>
        </p:nvSpPr>
        <p:spPr>
          <a:xfrm>
            <a:off x="685800" y="1384920"/>
            <a:ext cx="10394707" cy="4060690"/>
          </a:xfrm>
        </p:spPr>
        <p:txBody>
          <a:bodyPr>
            <a:normAutofit fontScale="85000" lnSpcReduction="20000"/>
          </a:bodyPr>
          <a:lstStyle/>
          <a:p>
            <a:r>
              <a:rPr lang="en-US" sz="2600" dirty="0">
                <a:cs typeface="Calibri" panose="020F0502020204030204" pitchFamily="34" charset="0"/>
              </a:rPr>
              <a:t>GFSI is the </a:t>
            </a:r>
            <a:r>
              <a:rPr lang="en-US" sz="2600" b="1" dirty="0">
                <a:cs typeface="Calibri" panose="020F0502020204030204" pitchFamily="34" charset="0"/>
              </a:rPr>
              <a:t>Global Food Safety Initiative </a:t>
            </a:r>
          </a:p>
          <a:p>
            <a:pPr lvl="1"/>
            <a:r>
              <a:rPr lang="en-US" sz="2400" dirty="0">
                <a:cs typeface="Calibri" panose="020F0502020204030204" pitchFamily="34" charset="0"/>
              </a:rPr>
              <a:t>It is an international benchmarking scheme that allows recognized programs like CanadaGAP to be accepted by buyers internationally</a:t>
            </a:r>
          </a:p>
          <a:p>
            <a:r>
              <a:rPr lang="en-US" sz="2600" dirty="0">
                <a:cs typeface="Calibri" panose="020F0502020204030204" pitchFamily="34" charset="0"/>
              </a:rPr>
              <a:t>Many customers (retailers and food service, and increasingly manufacturers) now ask their suppliers to be certified against a GFSI-recognized program</a:t>
            </a:r>
          </a:p>
          <a:p>
            <a:r>
              <a:rPr lang="en-US" sz="2600" dirty="0">
                <a:cs typeface="Calibri" panose="020F0502020204030204" pitchFamily="34" charset="0"/>
              </a:rPr>
              <a:t>Some customers may not understand what all of the GFSI requirements are, but they still want a GFSI-level certification</a:t>
            </a:r>
          </a:p>
          <a:p>
            <a:r>
              <a:rPr lang="en-US" sz="2600" dirty="0">
                <a:cs typeface="Calibri" panose="020F0502020204030204" pitchFamily="34" charset="0"/>
              </a:rPr>
              <a:t>Other customers know very well what GFSI requires, and some think even that may not be enough and may have additional customer-specific requirements</a:t>
            </a:r>
          </a:p>
          <a:p>
            <a:r>
              <a:rPr lang="en-US" sz="2600" dirty="0">
                <a:cs typeface="Calibri" panose="020F0502020204030204" pitchFamily="34" charset="0"/>
              </a:rPr>
              <a:t>That is the reality facing programs like CanadaGAP and others</a:t>
            </a:r>
          </a:p>
        </p:txBody>
      </p:sp>
    </p:spTree>
    <p:extLst>
      <p:ext uri="{BB962C8B-B14F-4D97-AF65-F5344CB8AC3E}">
        <p14:creationId xmlns:p14="http://schemas.microsoft.com/office/powerpoint/2010/main" val="3507503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GROWING DEMANDS AND EXPECTATIONS</a:t>
            </a:r>
          </a:p>
        </p:txBody>
      </p:sp>
      <p:sp>
        <p:nvSpPr>
          <p:cNvPr id="108547" name="Content Placeholder 2"/>
          <p:cNvSpPr>
            <a:spLocks noGrp="1"/>
          </p:cNvSpPr>
          <p:nvPr>
            <p:ph sz="quarter" idx="13"/>
          </p:nvPr>
        </p:nvSpPr>
        <p:spPr>
          <a:xfrm>
            <a:off x="685800" y="1278384"/>
            <a:ext cx="10396883" cy="4096201"/>
          </a:xfrm>
        </p:spPr>
        <p:txBody>
          <a:bodyPr>
            <a:normAutofit fontScale="70000" lnSpcReduction="20000"/>
          </a:bodyPr>
          <a:lstStyle/>
          <a:p>
            <a:pPr eaLnBrk="1" hangingPunct="1"/>
            <a:endParaRPr lang="en-CA" altLang="en-US" sz="2600" dirty="0"/>
          </a:p>
          <a:p>
            <a:r>
              <a:rPr lang="en-US" sz="2600" dirty="0">
                <a:cs typeface="Calibri" panose="020F0502020204030204" pitchFamily="34" charset="0"/>
              </a:rPr>
              <a:t>To maintain recognition, CanadaGAP has been required to add elements to the </a:t>
            </a:r>
            <a:br>
              <a:rPr lang="en-US" sz="2600" dirty="0">
                <a:cs typeface="Calibri" panose="020F0502020204030204" pitchFamily="34" charset="0"/>
              </a:rPr>
            </a:br>
            <a:r>
              <a:rPr lang="en-US" sz="2600" dirty="0">
                <a:cs typeface="Calibri" panose="020F0502020204030204" pitchFamily="34" charset="0"/>
              </a:rPr>
              <a:t>program as GFSI introduces new requirements</a:t>
            </a:r>
          </a:p>
          <a:p>
            <a:pPr lvl="1"/>
            <a:r>
              <a:rPr lang="en-US" sz="2400" dirty="0">
                <a:cs typeface="Calibri" panose="020F0502020204030204" pitchFamily="34" charset="0"/>
              </a:rPr>
              <a:t>That’s where requirements for food safety culture, food fraud, food defense, </a:t>
            </a:r>
            <a:br>
              <a:rPr lang="en-US" sz="2400" dirty="0">
                <a:cs typeface="Calibri" panose="020F0502020204030204" pitchFamily="34" charset="0"/>
              </a:rPr>
            </a:br>
            <a:r>
              <a:rPr lang="en-US" sz="2400" dirty="0">
                <a:cs typeface="Calibri" panose="020F0502020204030204" pitchFamily="34" charset="0"/>
              </a:rPr>
              <a:t>unannounced audits, and environmental monitoring came from</a:t>
            </a:r>
          </a:p>
          <a:p>
            <a:r>
              <a:rPr lang="en-US" sz="2600" dirty="0">
                <a:cs typeface="Calibri" panose="020F0502020204030204" pitchFamily="34" charset="0"/>
              </a:rPr>
              <a:t>CanadaGAP participates in many GFSI working groups and makes great efforts </a:t>
            </a:r>
            <a:br>
              <a:rPr lang="en-US" sz="2600" dirty="0">
                <a:cs typeface="Calibri" panose="020F0502020204030204" pitchFamily="34" charset="0"/>
              </a:rPr>
            </a:br>
            <a:r>
              <a:rPr lang="en-US" sz="2600" dirty="0">
                <a:cs typeface="Calibri" panose="020F0502020204030204" pitchFamily="34" charset="0"/>
              </a:rPr>
              <a:t>to sensitize customers to the realities of farming and the implications on farmers </a:t>
            </a:r>
            <a:br>
              <a:rPr lang="en-US" sz="2600" dirty="0">
                <a:cs typeface="Calibri" panose="020F0502020204030204" pitchFamily="34" charset="0"/>
              </a:rPr>
            </a:br>
            <a:r>
              <a:rPr lang="en-US" sz="2600" dirty="0">
                <a:cs typeface="Calibri" panose="020F0502020204030204" pitchFamily="34" charset="0"/>
              </a:rPr>
              <a:t>of additional food safety requirements</a:t>
            </a:r>
          </a:p>
          <a:p>
            <a:r>
              <a:rPr lang="en-US" sz="2600" dirty="0">
                <a:cs typeface="Calibri" panose="020F0502020204030204" pitchFamily="34" charset="0"/>
              </a:rPr>
              <a:t>Unfortunately, we are a small fish in a big pond, and our best arguments may never prevail over the demands of Walmart, </a:t>
            </a:r>
            <a:r>
              <a:rPr lang="en-US" sz="2600" dirty="0" err="1">
                <a:cs typeface="Calibri" panose="020F0502020204030204" pitchFamily="34" charset="0"/>
              </a:rPr>
              <a:t>Nestl</a:t>
            </a:r>
            <a:r>
              <a:rPr lang="fr-CA" sz="2600" dirty="0">
                <a:cs typeface="Calibri" panose="020F0502020204030204" pitchFamily="34" charset="0"/>
              </a:rPr>
              <a:t>é</a:t>
            </a:r>
            <a:r>
              <a:rPr lang="en-US" sz="2600" dirty="0">
                <a:cs typeface="Calibri" panose="020F0502020204030204" pitchFamily="34" charset="0"/>
              </a:rPr>
              <a:t>, General Mills and many other major food industry players</a:t>
            </a:r>
            <a:r>
              <a:rPr lang="en-CA" altLang="en-US" sz="2600" dirty="0">
                <a:cs typeface="Calibri" panose="020F0502020204030204" pitchFamily="34" charset="0"/>
              </a:rPr>
              <a:t> at the GFSI table</a:t>
            </a:r>
          </a:p>
          <a:p>
            <a:r>
              <a:rPr lang="en-US" sz="2600" dirty="0">
                <a:cs typeface="Calibri" panose="020F0502020204030204" pitchFamily="34" charset="0"/>
              </a:rPr>
              <a:t>We do not have a choice if we want to maintain international recognition</a:t>
            </a:r>
          </a:p>
        </p:txBody>
      </p:sp>
      <p:pic>
        <p:nvPicPr>
          <p:cNvPr id="3" name="Picture 2">
            <a:extLst>
              <a:ext uri="{FF2B5EF4-FFF2-40B4-BE49-F238E27FC236}">
                <a16:creationId xmlns:a16="http://schemas.microsoft.com/office/drawing/2014/main" id="{D42B19A4-853C-B4AA-CEDD-EE8E4F3A8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9675" y="1683371"/>
            <a:ext cx="2270025" cy="2270025"/>
          </a:xfrm>
          <a:prstGeom prst="rect">
            <a:avLst/>
          </a:prstGeom>
        </p:spPr>
      </p:pic>
    </p:spTree>
    <p:extLst>
      <p:ext uri="{BB962C8B-B14F-4D97-AF65-F5344CB8AC3E}">
        <p14:creationId xmlns:p14="http://schemas.microsoft.com/office/powerpoint/2010/main" val="2925903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BENEFITS OF GFSI RECOGNITION</a:t>
            </a:r>
          </a:p>
        </p:txBody>
      </p:sp>
      <p:sp>
        <p:nvSpPr>
          <p:cNvPr id="108547" name="Content Placeholder 2"/>
          <p:cNvSpPr>
            <a:spLocks noGrp="1"/>
          </p:cNvSpPr>
          <p:nvPr>
            <p:ph sz="quarter" idx="13"/>
          </p:nvPr>
        </p:nvSpPr>
        <p:spPr>
          <a:xfrm>
            <a:off x="685800" y="1296140"/>
            <a:ext cx="10394707" cy="4078445"/>
          </a:xfrm>
        </p:spPr>
        <p:txBody>
          <a:bodyPr>
            <a:normAutofit fontScale="85000" lnSpcReduction="10000"/>
          </a:bodyPr>
          <a:lstStyle/>
          <a:p>
            <a:r>
              <a:rPr lang="en-US" sz="2600" dirty="0">
                <a:cs typeface="Calibri" panose="020F0502020204030204" pitchFamily="34" charset="0"/>
              </a:rPr>
              <a:t>Because CanadaGAP is GFSI-recognized, the program is accepted by international customers</a:t>
            </a:r>
          </a:p>
          <a:p>
            <a:r>
              <a:rPr lang="en-US" sz="2500" dirty="0">
                <a:cs typeface="Calibri" panose="020F0502020204030204" pitchFamily="34" charset="0"/>
              </a:rPr>
              <a:t>Many suppliers to food service buyers such as McDonalds, Sysco, etc. have been required to get GFSI-recognized certification, such as CanadaGAP (Option C) or GLOBALG.A.P. </a:t>
            </a:r>
          </a:p>
          <a:p>
            <a:r>
              <a:rPr lang="en-US" sz="2600" dirty="0">
                <a:cs typeface="Calibri" panose="020F0502020204030204" pitchFamily="34" charset="0"/>
              </a:rPr>
              <a:t>Processing customers like McCain Foods Canada have been content to accept the four-year audit cycle (Option A1) offered by CanadaGAP because the rest of the program (technical requirements) is benchmarked to GFSI</a:t>
            </a:r>
          </a:p>
          <a:p>
            <a:pPr lvl="1"/>
            <a:r>
              <a:rPr lang="en-US" sz="2400" dirty="0">
                <a:cs typeface="Calibri" panose="020F0502020204030204" pitchFamily="34" charset="0"/>
              </a:rPr>
              <a:t>The upshot of processors accepting the four-year audit cycle is that potato growers have had fewer audits than most CanadaGAP-certified companies, who are audited annually</a:t>
            </a:r>
          </a:p>
        </p:txBody>
      </p:sp>
    </p:spTree>
    <p:extLst>
      <p:ext uri="{BB962C8B-B14F-4D97-AF65-F5344CB8AC3E}">
        <p14:creationId xmlns:p14="http://schemas.microsoft.com/office/powerpoint/2010/main" val="3663886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A DIFFICULT BALANCING ACT</a:t>
            </a:r>
          </a:p>
        </p:txBody>
      </p:sp>
      <p:sp>
        <p:nvSpPr>
          <p:cNvPr id="108547" name="Content Placeholder 2"/>
          <p:cNvSpPr>
            <a:spLocks noGrp="1"/>
          </p:cNvSpPr>
          <p:nvPr>
            <p:ph sz="quarter" idx="13"/>
          </p:nvPr>
        </p:nvSpPr>
        <p:spPr/>
        <p:txBody>
          <a:bodyPr>
            <a:normAutofit fontScale="92500"/>
          </a:bodyPr>
          <a:lstStyle/>
          <a:p>
            <a:r>
              <a:rPr lang="en-US" altLang="en-US" sz="2600" dirty="0">
                <a:cs typeface="Calibri" panose="020F0502020204030204" pitchFamily="34" charset="0"/>
              </a:rPr>
              <a:t>CanadaGAP sometimes feels that we are straddling a divide:</a:t>
            </a:r>
          </a:p>
          <a:p>
            <a:pPr lvl="1"/>
            <a:r>
              <a:rPr lang="en-US" altLang="en-US" sz="2400" dirty="0">
                <a:cs typeface="Calibri" panose="020F0502020204030204" pitchFamily="34" charset="0"/>
              </a:rPr>
              <a:t>In meetings with growers, CanadaGAP is called upon to explain the outside forces that require the program to add requirements that are unpopular with producers</a:t>
            </a:r>
          </a:p>
          <a:p>
            <a:pPr lvl="1"/>
            <a:r>
              <a:rPr lang="en-US" altLang="en-US" sz="2400" dirty="0">
                <a:cs typeface="Calibri" panose="020F0502020204030204" pitchFamily="34" charset="0"/>
              </a:rPr>
              <a:t>In meetings with CFIA and GFSI, CanadaGAP is facing escalating and sometimes unrealistic demands that customers or government may be placing on producers</a:t>
            </a:r>
          </a:p>
          <a:p>
            <a:r>
              <a:rPr lang="en-US" altLang="en-US" sz="2600" dirty="0">
                <a:cs typeface="Calibri" panose="020F0502020204030204" pitchFamily="34" charset="0"/>
              </a:rPr>
              <a:t>When we have no choice but to add certain requirements, we carefully consider how to make them </a:t>
            </a:r>
            <a:r>
              <a:rPr lang="en-US" altLang="en-US" sz="2600" u="sng" dirty="0">
                <a:cs typeface="Calibri" panose="020F0502020204030204" pitchFamily="34" charset="0"/>
              </a:rPr>
              <a:t>as do-able as possible </a:t>
            </a:r>
            <a:r>
              <a:rPr lang="en-US" altLang="en-US" sz="2600" dirty="0">
                <a:cs typeface="Calibri" panose="020F0502020204030204" pitchFamily="34" charset="0"/>
              </a:rPr>
              <a:t>for program participants</a:t>
            </a:r>
          </a:p>
        </p:txBody>
      </p:sp>
      <p:pic>
        <p:nvPicPr>
          <p:cNvPr id="3" name="Graphic 2" descr="Scales of justice">
            <a:extLst>
              <a:ext uri="{FF2B5EF4-FFF2-40B4-BE49-F238E27FC236}">
                <a16:creationId xmlns:a16="http://schemas.microsoft.com/office/drawing/2014/main" id="{2E64C4C4-8600-4808-98D3-22D270C9882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9097" y="0"/>
            <a:ext cx="2691410" cy="2691410"/>
          </a:xfrm>
          <a:prstGeom prst="rect">
            <a:avLst/>
          </a:prstGeom>
        </p:spPr>
      </p:pic>
    </p:spTree>
    <p:extLst>
      <p:ext uri="{BB962C8B-B14F-4D97-AF65-F5344CB8AC3E}">
        <p14:creationId xmlns:p14="http://schemas.microsoft.com/office/powerpoint/2010/main" val="2677133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F36A63-599D-1D26-53B8-80E82888B9CB}"/>
              </a:ext>
            </a:extLst>
          </p:cNvPr>
          <p:cNvPicPr>
            <a:picLocks noChangeAspect="1"/>
          </p:cNvPicPr>
          <p:nvPr/>
        </p:nvPicPr>
        <p:blipFill>
          <a:blip r:embed="rId4">
            <a:extLst>
              <a:ext uri="{28A0092B-C50C-407E-A947-70E740481C1C}">
                <a14:useLocalDpi xmlns:a14="http://schemas.microsoft.com/office/drawing/2010/main" val="0"/>
              </a:ext>
            </a:extLst>
          </a:blip>
          <a:srcRect t="19470" r="9091"/>
          <a:stretch>
            <a:fillRect/>
          </a:stretch>
        </p:blipFill>
        <p:spPr>
          <a:xfrm>
            <a:off x="20" y="10"/>
            <a:ext cx="12191980" cy="6857990"/>
          </a:xfrm>
          <a:prstGeom prst="rect">
            <a:avLst/>
          </a:prstGeom>
        </p:spPr>
      </p:pic>
      <p:sp>
        <p:nvSpPr>
          <p:cNvPr id="10" name="Rectangle 10">
            <a:extLst>
              <a:ext uri="{FF2B5EF4-FFF2-40B4-BE49-F238E27FC236}">
                <a16:creationId xmlns:a16="http://schemas.microsoft.com/office/drawing/2014/main" id="{CC146B38-3E4E-4A67-91CF-55DBCC51B4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rot="21420000">
            <a:off x="-153067" y="613608"/>
            <a:ext cx="8044107" cy="5638800"/>
          </a:xfrm>
          <a:custGeom>
            <a:avLst/>
            <a:gdLst/>
            <a:ahLst/>
            <a:cxnLst/>
            <a:rect l="l" t="t" r="r" b="b"/>
            <a:pathLst>
              <a:path w="8044107" h="5638800">
                <a:moveTo>
                  <a:pt x="8044107" y="0"/>
                </a:moveTo>
                <a:lnTo>
                  <a:pt x="8044107" y="5638800"/>
                </a:lnTo>
                <a:lnTo>
                  <a:pt x="0" y="5638800"/>
                </a:lnTo>
                <a:lnTo>
                  <a:pt x="295517" y="0"/>
                </a:lnTo>
                <a:close/>
              </a:path>
            </a:pathLst>
          </a:custGeom>
          <a:solidFill>
            <a:schemeClr val="accent1">
              <a:alpha val="82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rot="21420000">
            <a:off x="486113" y="1220999"/>
            <a:ext cx="6851188" cy="1151965"/>
          </a:xfrm>
        </p:spPr>
        <p:txBody>
          <a:bodyPr>
            <a:normAutofit/>
          </a:bodyPr>
          <a:lstStyle/>
          <a:p>
            <a:r>
              <a:rPr lang="en-US">
                <a:solidFill>
                  <a:schemeClr val="bg1"/>
                </a:solidFill>
                <a:cs typeface="Calibri" panose="020F0502020204030204" pitchFamily="34" charset="0"/>
              </a:rPr>
              <a:t>SESSION Overview</a:t>
            </a:r>
          </a:p>
        </p:txBody>
      </p:sp>
      <p:sp>
        <p:nvSpPr>
          <p:cNvPr id="3" name="Content Placeholder 2"/>
          <p:cNvSpPr>
            <a:spLocks noGrp="1"/>
          </p:cNvSpPr>
          <p:nvPr>
            <p:ph sz="quarter" idx="13"/>
          </p:nvPr>
        </p:nvSpPr>
        <p:spPr>
          <a:xfrm rot="21420000">
            <a:off x="587206" y="2448453"/>
            <a:ext cx="6859199" cy="2944652"/>
          </a:xfrm>
        </p:spPr>
        <p:txBody>
          <a:bodyPr>
            <a:normAutofit/>
          </a:bodyPr>
          <a:lstStyle/>
          <a:p>
            <a:r>
              <a:rPr lang="en-CA" altLang="en-US" sz="1800">
                <a:solidFill>
                  <a:schemeClr val="bg1"/>
                </a:solidFill>
                <a:cs typeface="Calibri" panose="020F0502020204030204" pitchFamily="34" charset="0"/>
              </a:rPr>
              <a:t>Welcome</a:t>
            </a:r>
          </a:p>
          <a:p>
            <a:r>
              <a:rPr lang="en-CA" altLang="en-US" sz="1800">
                <a:solidFill>
                  <a:schemeClr val="bg1"/>
                </a:solidFill>
                <a:cs typeface="Calibri" panose="020F0502020204030204" pitchFamily="34" charset="0"/>
              </a:rPr>
              <a:t>Background Information on CanadaGAP</a:t>
            </a:r>
          </a:p>
          <a:p>
            <a:r>
              <a:rPr lang="en-CA" altLang="en-US" sz="1800">
                <a:solidFill>
                  <a:schemeClr val="bg1"/>
                </a:solidFill>
                <a:cs typeface="Calibri" panose="020F0502020204030204" pitchFamily="34" charset="0"/>
              </a:rPr>
              <a:t>The Role of Recognition</a:t>
            </a:r>
          </a:p>
          <a:p>
            <a:r>
              <a:rPr lang="en-CA" altLang="en-US" sz="1800">
                <a:solidFill>
                  <a:schemeClr val="bg1"/>
                </a:solidFill>
                <a:cs typeface="Calibri" panose="020F0502020204030204" pitchFamily="34" charset="0"/>
              </a:rPr>
              <a:t>Partially remote audit for processing potato growers</a:t>
            </a:r>
          </a:p>
          <a:p>
            <a:r>
              <a:rPr lang="en-CA" altLang="en-US" sz="1800">
                <a:solidFill>
                  <a:schemeClr val="bg1"/>
                </a:solidFill>
                <a:cs typeface="Calibri" panose="020F0502020204030204" pitchFamily="34" charset="0"/>
              </a:rPr>
              <a:t>Participant Questions</a:t>
            </a:r>
          </a:p>
          <a:p>
            <a:r>
              <a:rPr lang="en-CA" altLang="en-US" sz="1800">
                <a:solidFill>
                  <a:schemeClr val="bg1"/>
                </a:solidFill>
                <a:cs typeface="Calibri" panose="020F0502020204030204" pitchFamily="34" charset="0"/>
              </a:rPr>
              <a:t>Join us for Lunch!</a:t>
            </a:r>
          </a:p>
          <a:p>
            <a:endParaRPr lang="en-US" sz="1800">
              <a:solidFill>
                <a:schemeClr val="bg1"/>
              </a:solidFill>
            </a:endParaRPr>
          </a:p>
        </p:txBody>
      </p:sp>
    </p:spTree>
    <p:extLst>
      <p:ext uri="{BB962C8B-B14F-4D97-AF65-F5344CB8AC3E}">
        <p14:creationId xmlns:p14="http://schemas.microsoft.com/office/powerpoint/2010/main" val="2979960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66576680-3493-4543-BD37-9AA131189F8E}"/>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t="1525" r="1" b="2384"/>
          <a:stretch/>
        </p:blipFill>
        <p:spPr>
          <a:xfrm rot="21600000">
            <a:off x="894302" y="672564"/>
            <a:ext cx="9488994" cy="4558109"/>
          </a:xfrm>
          <a:prstGeom prst="rect">
            <a:avLst/>
          </a:prstGeom>
          <a:effectLst>
            <a:glow rad="431800">
              <a:schemeClr val="accent1"/>
            </a:glow>
          </a:effectLst>
        </p:spPr>
      </p:pic>
    </p:spTree>
    <p:extLst>
      <p:ext uri="{BB962C8B-B14F-4D97-AF65-F5344CB8AC3E}">
        <p14:creationId xmlns:p14="http://schemas.microsoft.com/office/powerpoint/2010/main" val="229883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How CanadaGAP is different</a:t>
            </a:r>
            <a:br>
              <a:rPr lang="en-CA" altLang="en-US" sz="4900" dirty="0"/>
            </a:br>
            <a:r>
              <a:rPr lang="en-CA" altLang="en-US" sz="4900" dirty="0"/>
              <a:t>from OTHER FOOD SAFETY PROGRAMS</a:t>
            </a:r>
          </a:p>
        </p:txBody>
      </p:sp>
      <p:sp>
        <p:nvSpPr>
          <p:cNvPr id="108547" name="Content Placeholder 2"/>
          <p:cNvSpPr>
            <a:spLocks noGrp="1"/>
          </p:cNvSpPr>
          <p:nvPr>
            <p:ph sz="quarter" idx="13"/>
          </p:nvPr>
        </p:nvSpPr>
        <p:spPr>
          <a:xfrm>
            <a:off x="373137" y="1753388"/>
            <a:ext cx="10394707" cy="3528826"/>
          </a:xfrm>
        </p:spPr>
        <p:txBody>
          <a:bodyPr>
            <a:normAutofit fontScale="77500" lnSpcReduction="20000"/>
          </a:bodyPr>
          <a:lstStyle/>
          <a:p>
            <a:r>
              <a:rPr lang="en-US" sz="2600" dirty="0">
                <a:cs typeface="Calibri" panose="020F0502020204030204" pitchFamily="34" charset="0"/>
              </a:rPr>
              <a:t>CanadaGAP is one of several GFSI-recognized food safety programs </a:t>
            </a:r>
            <a:br>
              <a:rPr lang="en-US" sz="2600" dirty="0">
                <a:cs typeface="Calibri" panose="020F0502020204030204" pitchFamily="34" charset="0"/>
              </a:rPr>
            </a:br>
            <a:r>
              <a:rPr lang="en-US" sz="2600" dirty="0">
                <a:cs typeface="Calibri" panose="020F0502020204030204" pitchFamily="34" charset="0"/>
              </a:rPr>
              <a:t>accepted by customers </a:t>
            </a:r>
          </a:p>
          <a:p>
            <a:r>
              <a:rPr lang="en-US" sz="2600" dirty="0">
                <a:cs typeface="Calibri" panose="020F0502020204030204" pitchFamily="34" charset="0"/>
              </a:rPr>
              <a:t>Other options for farms include SQF, PrimusGFS, or GLOBALG.A.P. </a:t>
            </a:r>
          </a:p>
          <a:p>
            <a:pPr lvl="1"/>
            <a:r>
              <a:rPr lang="en-US" sz="2400" dirty="0">
                <a:cs typeface="Calibri" panose="020F0502020204030204" pitchFamily="34" charset="0"/>
              </a:rPr>
              <a:t>Each of those programs requires an </a:t>
            </a:r>
            <a:r>
              <a:rPr lang="en-US" sz="2400" b="1" dirty="0">
                <a:cs typeface="Calibri" panose="020F0502020204030204" pitchFamily="34" charset="0"/>
              </a:rPr>
              <a:t>annual audit</a:t>
            </a:r>
          </a:p>
          <a:p>
            <a:pPr lvl="1"/>
            <a:r>
              <a:rPr lang="en-US" sz="2400" dirty="0">
                <a:cs typeface="Calibri" panose="020F0502020204030204" pitchFamily="34" charset="0"/>
              </a:rPr>
              <a:t>SQF would also require each farm to have a </a:t>
            </a:r>
            <a:r>
              <a:rPr lang="en-US" sz="2400" b="1" dirty="0">
                <a:cs typeface="Calibri" panose="020F0502020204030204" pitchFamily="34" charset="0"/>
              </a:rPr>
              <a:t>site-specific</a:t>
            </a:r>
            <a:r>
              <a:rPr lang="en-US" sz="2400" dirty="0">
                <a:cs typeface="Calibri" panose="020F0502020204030204" pitchFamily="34" charset="0"/>
              </a:rPr>
              <a:t> HACCP Plan</a:t>
            </a:r>
          </a:p>
          <a:p>
            <a:pPr lvl="1"/>
            <a:r>
              <a:rPr lang="en-US" sz="2400" dirty="0">
                <a:cs typeface="Calibri" panose="020F0502020204030204" pitchFamily="34" charset="0"/>
              </a:rPr>
              <a:t>PrimusGFS requires an audit of </a:t>
            </a:r>
            <a:r>
              <a:rPr lang="en-US" sz="2400" b="1" dirty="0">
                <a:cs typeface="Calibri" panose="020F0502020204030204" pitchFamily="34" charset="0"/>
              </a:rPr>
              <a:t>every field</a:t>
            </a:r>
          </a:p>
          <a:p>
            <a:pPr lvl="1"/>
            <a:r>
              <a:rPr lang="en-US" sz="2400" dirty="0">
                <a:cs typeface="Calibri" panose="020F0502020204030204" pitchFamily="34" charset="0"/>
              </a:rPr>
              <a:t>Not only will other program’s audits take longer, but the overall cost to the farm will likely be higher than CanadaGAP because of the annual audit frequency</a:t>
            </a:r>
          </a:p>
          <a:p>
            <a:r>
              <a:rPr lang="en-US" sz="2600" dirty="0">
                <a:cs typeface="Calibri" panose="020F0502020204030204" pitchFamily="34" charset="0"/>
              </a:rPr>
              <a:t>All food safety programs take work (reading, maintenance and upkeep) throughout the year</a:t>
            </a:r>
          </a:p>
        </p:txBody>
      </p:sp>
      <p:pic>
        <p:nvPicPr>
          <p:cNvPr id="3" name="Picture 2" descr="A person that is standing in the grass&#10;&#10;Description automatically generated">
            <a:extLst>
              <a:ext uri="{FF2B5EF4-FFF2-40B4-BE49-F238E27FC236}">
                <a16:creationId xmlns:a16="http://schemas.microsoft.com/office/drawing/2014/main" id="{22A4151B-7564-4D63-A81D-6CE4CF834B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3621" y="1793423"/>
            <a:ext cx="2638363" cy="1759458"/>
          </a:xfrm>
          <a:prstGeom prst="rect">
            <a:avLst/>
          </a:prstGeom>
        </p:spPr>
      </p:pic>
      <p:sp>
        <p:nvSpPr>
          <p:cNvPr id="7" name="Oval 6">
            <a:extLst>
              <a:ext uri="{FF2B5EF4-FFF2-40B4-BE49-F238E27FC236}">
                <a16:creationId xmlns:a16="http://schemas.microsoft.com/office/drawing/2014/main" id="{CB27DC4E-8EC1-4181-98A1-3B85B2C40F08}"/>
              </a:ext>
            </a:extLst>
          </p:cNvPr>
          <p:cNvSpPr/>
          <p:nvPr/>
        </p:nvSpPr>
        <p:spPr>
          <a:xfrm>
            <a:off x="10767844" y="5933941"/>
            <a:ext cx="590394" cy="557747"/>
          </a:xfrm>
          <a:prstGeom prst="ellipse">
            <a:avLst/>
          </a:prstGeom>
          <a:pattFill prst="pct70">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6FB54E0-30E7-43CB-8DB8-FF73D8CF5DF7}"/>
              </a:ext>
            </a:extLst>
          </p:cNvPr>
          <p:cNvSpPr/>
          <p:nvPr/>
        </p:nvSpPr>
        <p:spPr>
          <a:xfrm>
            <a:off x="9373526" y="5064577"/>
            <a:ext cx="1394318" cy="1394318"/>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D5AA46B-EEC5-41C0-8D5A-1ADA90ECA04F}"/>
              </a:ext>
            </a:extLst>
          </p:cNvPr>
          <p:cNvSpPr/>
          <p:nvPr/>
        </p:nvSpPr>
        <p:spPr>
          <a:xfrm>
            <a:off x="11153926" y="5376194"/>
            <a:ext cx="590394" cy="557747"/>
          </a:xfrm>
          <a:prstGeom prst="ellipse">
            <a:avLst/>
          </a:prstGeom>
          <a:pattFill prst="wd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8529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Differences FROM OTHER PROGRAMS</a:t>
            </a:r>
          </a:p>
        </p:txBody>
      </p:sp>
      <p:sp>
        <p:nvSpPr>
          <p:cNvPr id="108547" name="Content Placeholder 2"/>
          <p:cNvSpPr>
            <a:spLocks noGrp="1"/>
          </p:cNvSpPr>
          <p:nvPr>
            <p:ph sz="quarter" idx="13"/>
          </p:nvPr>
        </p:nvSpPr>
        <p:spPr>
          <a:xfrm>
            <a:off x="685800" y="1642369"/>
            <a:ext cx="10460046" cy="3926877"/>
          </a:xfrm>
        </p:spPr>
        <p:txBody>
          <a:bodyPr>
            <a:normAutofit fontScale="62500" lnSpcReduction="20000"/>
          </a:bodyPr>
          <a:lstStyle/>
          <a:p>
            <a:r>
              <a:rPr lang="en-US" sz="2600" dirty="0">
                <a:cs typeface="Calibri" panose="020F0502020204030204" pitchFamily="34" charset="0"/>
              </a:rPr>
              <a:t>Other key differences:</a:t>
            </a:r>
          </a:p>
          <a:p>
            <a:pPr marL="971550" lvl="1" indent="-514350">
              <a:buAutoNum type="arabicParenR"/>
            </a:pPr>
            <a:r>
              <a:rPr lang="en-US" sz="2400" dirty="0">
                <a:cs typeface="Calibri" panose="020F0502020204030204" pitchFamily="34" charset="0"/>
              </a:rPr>
              <a:t>Resources available to producers to help them understand how to implement and meet program requirements</a:t>
            </a:r>
          </a:p>
          <a:p>
            <a:pPr marL="971550" lvl="1" indent="-514350">
              <a:buAutoNum type="arabicParenR"/>
            </a:pPr>
            <a:r>
              <a:rPr lang="en-US" sz="2400" dirty="0">
                <a:cs typeface="Calibri" panose="020F0502020204030204" pitchFamily="34" charset="0"/>
              </a:rPr>
              <a:t>The way the standard is written (clearer audit expectations)</a:t>
            </a:r>
          </a:p>
          <a:p>
            <a:r>
              <a:rPr lang="en-US" sz="2600" dirty="0">
                <a:cs typeface="Calibri" panose="020F0502020204030204" pitchFamily="34" charset="0"/>
              </a:rPr>
              <a:t>No other program provides a comprehensive template of procedures (the CanadaGAP manuals) and record-keeping forms for users</a:t>
            </a:r>
          </a:p>
          <a:p>
            <a:r>
              <a:rPr lang="en-US" sz="2600" dirty="0">
                <a:cs typeface="Calibri" panose="020F0502020204030204" pitchFamily="34" charset="0"/>
              </a:rPr>
              <a:t>Other standards are typically written in a more vague, general fashion, so that the desired outcome is stated, </a:t>
            </a:r>
            <a:br>
              <a:rPr lang="en-US" sz="2600" dirty="0">
                <a:cs typeface="Calibri" panose="020F0502020204030204" pitchFamily="34" charset="0"/>
              </a:rPr>
            </a:br>
            <a:r>
              <a:rPr lang="en-US" sz="2600" dirty="0">
                <a:cs typeface="Calibri" panose="020F0502020204030204" pitchFamily="34" charset="0"/>
              </a:rPr>
              <a:t>but no clear description of how, when or who</a:t>
            </a:r>
          </a:p>
          <a:p>
            <a:r>
              <a:rPr lang="en-US" sz="2600" b="1" dirty="0">
                <a:cs typeface="Calibri" panose="020F0502020204030204" pitchFamily="34" charset="0"/>
              </a:rPr>
              <a:t>The grower usually has to provide their own risk assessment, written procedures and validation for their approach, which could be challenged by the auditor</a:t>
            </a:r>
          </a:p>
          <a:p>
            <a:r>
              <a:rPr lang="en-US" sz="2600" dirty="0">
                <a:cs typeface="Calibri" panose="020F0502020204030204" pitchFamily="34" charset="0"/>
              </a:rPr>
              <a:t>CanadaGAP provides all of those details in the manual (checkboxes for procedures, risk assessment checklists or forms, guidance for SSOPs, etc.) and auditors are specifically trained on these items</a:t>
            </a:r>
          </a:p>
          <a:p>
            <a:r>
              <a:rPr lang="en-US" sz="2600" dirty="0">
                <a:cs typeface="Calibri" panose="020F0502020204030204" pitchFamily="34" charset="0"/>
              </a:rPr>
              <a:t>All of this contributes to better consistency across CanadaGAP audits, auditors and certification bodies.</a:t>
            </a:r>
          </a:p>
          <a:p>
            <a:pPr marL="514350" indent="-514350">
              <a:buAutoNum type="arabicParenR"/>
            </a:pPr>
            <a:endParaRPr lang="en-US" sz="2600" dirty="0">
              <a:latin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99E4FEA4-290A-4FA5-B6E2-886B589F5379}"/>
              </a:ext>
            </a:extLst>
          </p:cNvPr>
          <p:cNvSpPr/>
          <p:nvPr/>
        </p:nvSpPr>
        <p:spPr>
          <a:xfrm>
            <a:off x="10031522" y="511731"/>
            <a:ext cx="1051161" cy="1051161"/>
          </a:xfrm>
          <a:prstGeom prst="ellipse">
            <a:avLst/>
          </a:prstGeom>
          <a:pattFill prst="sphere">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1793CF0-E3D8-480C-AB6F-73264F13EA73}"/>
              </a:ext>
            </a:extLst>
          </p:cNvPr>
          <p:cNvSpPr/>
          <p:nvPr/>
        </p:nvSpPr>
        <p:spPr>
          <a:xfrm>
            <a:off x="10242558" y="2854919"/>
            <a:ext cx="750888" cy="7508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9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CanadaGAP mandate</a:t>
            </a:r>
          </a:p>
        </p:txBody>
      </p:sp>
      <p:sp>
        <p:nvSpPr>
          <p:cNvPr id="108547" name="Content Placeholder 2"/>
          <p:cNvSpPr>
            <a:spLocks noGrp="1"/>
          </p:cNvSpPr>
          <p:nvPr>
            <p:ph sz="quarter" idx="13"/>
          </p:nvPr>
        </p:nvSpPr>
        <p:spPr>
          <a:xfrm>
            <a:off x="685800" y="1260630"/>
            <a:ext cx="10394707" cy="4113956"/>
          </a:xfrm>
        </p:spPr>
        <p:txBody>
          <a:bodyPr>
            <a:normAutofit fontScale="77500" lnSpcReduction="20000"/>
          </a:bodyPr>
          <a:lstStyle/>
          <a:p>
            <a:r>
              <a:rPr lang="en-US" sz="2600" dirty="0">
                <a:cs typeface="Calibri" panose="020F0502020204030204" pitchFamily="34" charset="0"/>
              </a:rPr>
              <a:t>Most program users rely on CanadaGAP maintaining government and GFSI recognition for access to markets</a:t>
            </a:r>
          </a:p>
          <a:p>
            <a:r>
              <a:rPr lang="en-US" sz="2600" dirty="0">
                <a:cs typeface="Calibri" panose="020F0502020204030204" pitchFamily="34" charset="0"/>
              </a:rPr>
              <a:t>It has not been easy to establish credibility, </a:t>
            </a:r>
            <a:r>
              <a:rPr lang="en-US" sz="2600" dirty="0" err="1">
                <a:cs typeface="Calibri" panose="020F0502020204030204" pitchFamily="34" charset="0"/>
              </a:rPr>
              <a:t>rigour</a:t>
            </a:r>
            <a:r>
              <a:rPr lang="en-US" sz="2600" dirty="0">
                <a:cs typeface="Calibri" panose="020F0502020204030204" pitchFamily="34" charset="0"/>
              </a:rPr>
              <a:t> and transparency for the program with CFIA, provincial and territorial governments, or buyers (domestic and international)</a:t>
            </a:r>
          </a:p>
          <a:p>
            <a:r>
              <a:rPr lang="en-US" sz="2600" dirty="0">
                <a:cs typeface="Calibri" panose="020F0502020204030204" pitchFamily="34" charset="0"/>
              </a:rPr>
              <a:t>Growers will probably always want an easier food safety program</a:t>
            </a:r>
          </a:p>
          <a:p>
            <a:pPr lvl="1"/>
            <a:r>
              <a:rPr lang="en-US" sz="2400" dirty="0">
                <a:cs typeface="Calibri" panose="020F0502020204030204" pitchFamily="34" charset="0"/>
              </a:rPr>
              <a:t>We understand that farmers have a critical and difficult job: to produce food</a:t>
            </a:r>
          </a:p>
          <a:p>
            <a:pPr lvl="1"/>
            <a:r>
              <a:rPr lang="en-US" sz="2400" dirty="0">
                <a:cs typeface="Calibri" panose="020F0502020204030204" pitchFamily="34" charset="0"/>
              </a:rPr>
              <a:t>The burden that comes with that job is to provide your customers with assurance of food safety. That is the current reality.</a:t>
            </a:r>
          </a:p>
          <a:p>
            <a:pPr lvl="1"/>
            <a:r>
              <a:rPr lang="en-US" sz="2400" dirty="0">
                <a:cs typeface="Calibri" panose="020F0502020204030204" pitchFamily="34" charset="0"/>
              </a:rPr>
              <a:t>CanadaGAP wants to help you achieve that so that if anything happens, you can demonstrate you have done your due diligence and taken all possible measures to prevent contamination of your product.</a:t>
            </a:r>
          </a:p>
        </p:txBody>
      </p:sp>
    </p:spTree>
    <p:extLst>
      <p:ext uri="{BB962C8B-B14F-4D97-AF65-F5344CB8AC3E}">
        <p14:creationId xmlns:p14="http://schemas.microsoft.com/office/powerpoint/2010/main" val="16291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84191-D690-720D-B8B7-00FB188EEC51}"/>
              </a:ext>
            </a:extLst>
          </p:cNvPr>
          <p:cNvSpPr>
            <a:spLocks noGrp="1"/>
          </p:cNvSpPr>
          <p:nvPr>
            <p:ph type="title"/>
          </p:nvPr>
        </p:nvSpPr>
        <p:spPr/>
        <p:txBody>
          <a:bodyPr/>
          <a:lstStyle/>
          <a:p>
            <a:r>
              <a:rPr lang="en-US" dirty="0"/>
              <a:t>Split Audits</a:t>
            </a:r>
          </a:p>
        </p:txBody>
      </p:sp>
      <p:sp>
        <p:nvSpPr>
          <p:cNvPr id="3" name="Content Placeholder 2">
            <a:extLst>
              <a:ext uri="{FF2B5EF4-FFF2-40B4-BE49-F238E27FC236}">
                <a16:creationId xmlns:a16="http://schemas.microsoft.com/office/drawing/2014/main" id="{D0CF3BDD-9DD0-D3F1-3B9A-DF4ED14AC420}"/>
              </a:ext>
            </a:extLst>
          </p:cNvPr>
          <p:cNvSpPr>
            <a:spLocks noGrp="1"/>
          </p:cNvSpPr>
          <p:nvPr>
            <p:ph sz="quarter" idx="13"/>
          </p:nvPr>
        </p:nvSpPr>
        <p:spPr>
          <a:xfrm>
            <a:off x="685800" y="1643270"/>
            <a:ext cx="10394707" cy="3731315"/>
          </a:xfrm>
        </p:spPr>
        <p:txBody>
          <a:bodyPr>
            <a:normAutofit/>
          </a:bodyPr>
          <a:lstStyle/>
          <a:p>
            <a:r>
              <a:rPr lang="en-US" dirty="0"/>
              <a:t>CanadaGAP has been asked in the past to allow ‘split audits’ to occur</a:t>
            </a:r>
          </a:p>
          <a:p>
            <a:r>
              <a:rPr lang="en-US" dirty="0"/>
              <a:t>A ‘split’ audit is when the audit takes place over two or more on-site visits that are separated in time (e.g., an auditor comes to the farm for half an hour to observe harvesting of potatoes in October, and then returns in January to complete the document review)</a:t>
            </a:r>
          </a:p>
          <a:p>
            <a:r>
              <a:rPr lang="en-US" dirty="0"/>
              <a:t>CanadaGAP audits </a:t>
            </a:r>
            <a:r>
              <a:rPr lang="en-US" b="1" dirty="0"/>
              <a:t>must not be split</a:t>
            </a:r>
            <a:r>
              <a:rPr lang="en-US" dirty="0"/>
              <a:t> into two or more separate visits separated in time except under highly unusual circumstances, and only when the Certification Body has received written authorization from CanadaGAP to split the audit</a:t>
            </a:r>
          </a:p>
          <a:p>
            <a:pPr lvl="1"/>
            <a:r>
              <a:rPr lang="en-US" dirty="0"/>
              <a:t>Permission must be sought in writing by the Certification Body, along with a clear description of the circumstances, and approval must be obtained from CanadaGAP in advance of the audit</a:t>
            </a:r>
          </a:p>
        </p:txBody>
      </p:sp>
    </p:spTree>
    <p:extLst>
      <p:ext uri="{BB962C8B-B14F-4D97-AF65-F5344CB8AC3E}">
        <p14:creationId xmlns:p14="http://schemas.microsoft.com/office/powerpoint/2010/main" val="1658185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6D1C4-8DAE-F094-8BB4-8D9145EE38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3541CB-5E66-95F9-BE81-EC9CC2CD0864}"/>
              </a:ext>
            </a:extLst>
          </p:cNvPr>
          <p:cNvSpPr>
            <a:spLocks noGrp="1"/>
          </p:cNvSpPr>
          <p:nvPr>
            <p:ph type="title"/>
          </p:nvPr>
        </p:nvSpPr>
        <p:spPr/>
        <p:txBody>
          <a:bodyPr>
            <a:normAutofit fontScale="90000"/>
          </a:bodyPr>
          <a:lstStyle/>
          <a:p>
            <a:r>
              <a:rPr lang="en-US" dirty="0"/>
              <a:t>CANADAGAP DOES NOT ALLOW SPLIT AUDITS</a:t>
            </a:r>
            <a:endParaRPr lang="en-US" sz="3300" dirty="0"/>
          </a:p>
        </p:txBody>
      </p:sp>
      <p:sp>
        <p:nvSpPr>
          <p:cNvPr id="3" name="Content Placeholder 2">
            <a:extLst>
              <a:ext uri="{FF2B5EF4-FFF2-40B4-BE49-F238E27FC236}">
                <a16:creationId xmlns:a16="http://schemas.microsoft.com/office/drawing/2014/main" id="{0E16DBEF-2969-7AD9-20D7-D62C052AD367}"/>
              </a:ext>
            </a:extLst>
          </p:cNvPr>
          <p:cNvSpPr>
            <a:spLocks noGrp="1"/>
          </p:cNvSpPr>
          <p:nvPr>
            <p:ph sz="quarter" idx="13"/>
          </p:nvPr>
        </p:nvSpPr>
        <p:spPr>
          <a:xfrm>
            <a:off x="685800" y="1649896"/>
            <a:ext cx="10394707" cy="3724690"/>
          </a:xfrm>
        </p:spPr>
        <p:txBody>
          <a:bodyPr>
            <a:normAutofit fontScale="92500" lnSpcReduction="10000"/>
          </a:bodyPr>
          <a:lstStyle/>
          <a:p>
            <a:r>
              <a:rPr lang="en-US" dirty="0"/>
              <a:t>Except in very special circumstances, audits must occur when activities relevant to the operation’s certification are underway – during harvest, product handling, packing/repacking season, shipping, etc. </a:t>
            </a:r>
          </a:p>
          <a:p>
            <a:r>
              <a:rPr lang="en-US" dirty="0"/>
              <a:t>This is important for the auditor to properly assess the implementation of the food safety program based on a snapshot of what is occurring at the operation on the day of the audit</a:t>
            </a:r>
          </a:p>
          <a:p>
            <a:r>
              <a:rPr lang="en-CA" dirty="0"/>
              <a:t>CanadaGAP certification bodies are required to see all activities in a given operation’s scope to ensure that safe food production and handling processes are being met. </a:t>
            </a:r>
          </a:p>
          <a:p>
            <a:r>
              <a:rPr lang="en-CA" dirty="0"/>
              <a:t>Based on risks and the observations of how these risks are addressed during audits, the Certification Body will be able to plan upcoming audits to ensure that an adequate sampling of activities is seen for each operation in future years. </a:t>
            </a:r>
            <a:endParaRPr lang="en-US" dirty="0"/>
          </a:p>
          <a:p>
            <a:pPr marL="0" indent="0">
              <a:buNone/>
            </a:pPr>
            <a:endParaRPr lang="en-US" dirty="0"/>
          </a:p>
        </p:txBody>
      </p:sp>
    </p:spTree>
    <p:extLst>
      <p:ext uri="{BB962C8B-B14F-4D97-AF65-F5344CB8AC3E}">
        <p14:creationId xmlns:p14="http://schemas.microsoft.com/office/powerpoint/2010/main" val="3985174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B36B-2BD6-E16B-9DC2-5E14FC308308}"/>
              </a:ext>
            </a:extLst>
          </p:cNvPr>
          <p:cNvSpPr>
            <a:spLocks noGrp="1"/>
          </p:cNvSpPr>
          <p:nvPr>
            <p:ph type="title"/>
          </p:nvPr>
        </p:nvSpPr>
        <p:spPr/>
        <p:txBody>
          <a:bodyPr>
            <a:normAutofit/>
          </a:bodyPr>
          <a:lstStyle/>
          <a:p>
            <a:r>
              <a:rPr lang="en-US" dirty="0"/>
              <a:t>REASONS NOT TO SPLIT AUDITS</a:t>
            </a:r>
          </a:p>
        </p:txBody>
      </p:sp>
      <p:sp>
        <p:nvSpPr>
          <p:cNvPr id="3" name="Content Placeholder 2">
            <a:extLst>
              <a:ext uri="{FF2B5EF4-FFF2-40B4-BE49-F238E27FC236}">
                <a16:creationId xmlns:a16="http://schemas.microsoft.com/office/drawing/2014/main" id="{A7F6EA97-9E16-CC90-387B-2F4A13C7D3BF}"/>
              </a:ext>
            </a:extLst>
          </p:cNvPr>
          <p:cNvSpPr>
            <a:spLocks noGrp="1"/>
          </p:cNvSpPr>
          <p:nvPr>
            <p:ph sz="quarter" idx="13"/>
          </p:nvPr>
        </p:nvSpPr>
        <p:spPr>
          <a:xfrm>
            <a:off x="685800" y="1987826"/>
            <a:ext cx="10394707" cy="3617843"/>
          </a:xfrm>
        </p:spPr>
        <p:txBody>
          <a:bodyPr>
            <a:normAutofit/>
          </a:bodyPr>
          <a:lstStyle/>
          <a:p>
            <a:r>
              <a:rPr lang="en-US" dirty="0"/>
              <a:t>The auditor cannot assess the implementation of the food safety program properly without cross-checking details to determine their accuracy, currency and validity. Having the audit take place on two separate dates, makes cross-referencing of information next to impossible.</a:t>
            </a:r>
          </a:p>
          <a:p>
            <a:r>
              <a:rPr lang="en-US" dirty="0"/>
              <a:t>A two-part audit would entail substantial overlap for each visit. This means that the auditor would spend more time overall, thus increasing the total audit duration (and cost). </a:t>
            </a:r>
          </a:p>
          <a:p>
            <a:r>
              <a:rPr lang="en-US" dirty="0"/>
              <a:t>The tour portion of the audit may take the most amount of time for the auditor to complete; therefore, splitting the audit does not save the operation much time.</a:t>
            </a:r>
          </a:p>
          <a:p>
            <a:endParaRPr lang="en-US" dirty="0"/>
          </a:p>
          <a:p>
            <a:endParaRPr lang="en-US" dirty="0"/>
          </a:p>
        </p:txBody>
      </p:sp>
    </p:spTree>
    <p:extLst>
      <p:ext uri="{BB962C8B-B14F-4D97-AF65-F5344CB8AC3E}">
        <p14:creationId xmlns:p14="http://schemas.microsoft.com/office/powerpoint/2010/main" val="3528766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8C1BA-81B3-49B3-71DC-BAFFD5ADE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803800-04E4-A11A-E471-0832FFCB1C04}"/>
              </a:ext>
            </a:extLst>
          </p:cNvPr>
          <p:cNvSpPr>
            <a:spLocks noGrp="1"/>
          </p:cNvSpPr>
          <p:nvPr>
            <p:ph type="title"/>
          </p:nvPr>
        </p:nvSpPr>
        <p:spPr/>
        <p:txBody>
          <a:bodyPr/>
          <a:lstStyle/>
          <a:p>
            <a:r>
              <a:rPr lang="en-US" dirty="0"/>
              <a:t>REASONS NOT TO Split audits </a:t>
            </a:r>
            <a:r>
              <a:rPr lang="en-US" sz="3300" dirty="0"/>
              <a:t>(continued)</a:t>
            </a:r>
          </a:p>
        </p:txBody>
      </p:sp>
      <p:sp>
        <p:nvSpPr>
          <p:cNvPr id="3" name="Content Placeholder 2">
            <a:extLst>
              <a:ext uri="{FF2B5EF4-FFF2-40B4-BE49-F238E27FC236}">
                <a16:creationId xmlns:a16="http://schemas.microsoft.com/office/drawing/2014/main" id="{86385F5B-5038-C7D3-C883-BF9B360EDC76}"/>
              </a:ext>
            </a:extLst>
          </p:cNvPr>
          <p:cNvSpPr>
            <a:spLocks noGrp="1"/>
          </p:cNvSpPr>
          <p:nvPr>
            <p:ph sz="quarter" idx="13"/>
          </p:nvPr>
        </p:nvSpPr>
        <p:spPr>
          <a:xfrm>
            <a:off x="414130" y="1540867"/>
            <a:ext cx="10394707" cy="4343098"/>
          </a:xfrm>
        </p:spPr>
        <p:txBody>
          <a:bodyPr>
            <a:normAutofit/>
          </a:bodyPr>
          <a:lstStyle/>
          <a:p>
            <a:r>
              <a:rPr lang="en-US" dirty="0"/>
              <a:t>If audits were to be split, it would create confusion for the auditors about which questions to score and at which audit, especially for non-conformities. This confusion would lead to inconsistency among audits and increased potential for disputes around audit findings and results.</a:t>
            </a:r>
          </a:p>
          <a:p>
            <a:r>
              <a:rPr lang="en-US" dirty="0"/>
              <a:t>Splitting audits introduces a further complication for certification bodies in managing the audit and certification process for all clients.</a:t>
            </a:r>
          </a:p>
          <a:p>
            <a:r>
              <a:rPr lang="en-US" dirty="0"/>
              <a:t>When the operation wants to split an audit so that the auditor can rush through observing activities such as harvesting and then come back at much later date to review documents when the operation is less busy, that does not achieve the intent of an audit.</a:t>
            </a:r>
          </a:p>
          <a:p>
            <a:endParaRPr lang="en-US" dirty="0"/>
          </a:p>
        </p:txBody>
      </p:sp>
    </p:spTree>
    <p:extLst>
      <p:ext uri="{BB962C8B-B14F-4D97-AF65-F5344CB8AC3E}">
        <p14:creationId xmlns:p14="http://schemas.microsoft.com/office/powerpoint/2010/main" val="2240739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8C1BA-81B3-49B3-71DC-BAFFD5ADE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803800-04E4-A11A-E471-0832FFCB1C04}"/>
              </a:ext>
            </a:extLst>
          </p:cNvPr>
          <p:cNvSpPr>
            <a:spLocks noGrp="1"/>
          </p:cNvSpPr>
          <p:nvPr>
            <p:ph type="title"/>
          </p:nvPr>
        </p:nvSpPr>
        <p:spPr/>
        <p:txBody>
          <a:bodyPr/>
          <a:lstStyle/>
          <a:p>
            <a:r>
              <a:rPr lang="en-US" dirty="0"/>
              <a:t>REASONS NOT TO Split audits </a:t>
            </a:r>
            <a:r>
              <a:rPr lang="en-US" sz="3300" dirty="0"/>
              <a:t>(continued)</a:t>
            </a:r>
          </a:p>
        </p:txBody>
      </p:sp>
      <p:sp>
        <p:nvSpPr>
          <p:cNvPr id="3" name="Content Placeholder 2">
            <a:extLst>
              <a:ext uri="{FF2B5EF4-FFF2-40B4-BE49-F238E27FC236}">
                <a16:creationId xmlns:a16="http://schemas.microsoft.com/office/drawing/2014/main" id="{86385F5B-5038-C7D3-C883-BF9B360EDC76}"/>
              </a:ext>
            </a:extLst>
          </p:cNvPr>
          <p:cNvSpPr>
            <a:spLocks noGrp="1"/>
          </p:cNvSpPr>
          <p:nvPr>
            <p:ph sz="quarter" idx="13"/>
          </p:nvPr>
        </p:nvSpPr>
        <p:spPr>
          <a:xfrm>
            <a:off x="414130" y="1540867"/>
            <a:ext cx="10394707" cy="4343098"/>
          </a:xfrm>
        </p:spPr>
        <p:txBody>
          <a:bodyPr>
            <a:normAutofit/>
          </a:bodyPr>
          <a:lstStyle/>
          <a:p>
            <a:r>
              <a:rPr lang="en-US" dirty="0"/>
              <a:t>If there are non-conformances found at either of the visits, the CB and the operation may have difficulties with CAR completion, and in most cases corrective action cannot be taken after the season is over. Examples of possible situations include:</a:t>
            </a:r>
          </a:p>
          <a:p>
            <a:pPr lvl="1"/>
            <a:r>
              <a:rPr lang="en-US" dirty="0"/>
              <a:t>At the 1</a:t>
            </a:r>
            <a:r>
              <a:rPr lang="en-US" baseline="30000" dirty="0"/>
              <a:t>st</a:t>
            </a:r>
            <a:r>
              <a:rPr lang="en-US" dirty="0"/>
              <a:t> visit the auditor observes the agricultural chemical storage and records a few of the chemicals seen. During the 2</a:t>
            </a:r>
            <a:r>
              <a:rPr lang="en-US" baseline="30000" dirty="0"/>
              <a:t>nd</a:t>
            </a:r>
            <a:r>
              <a:rPr lang="en-US" dirty="0"/>
              <a:t> visit the auditor reviews Form H1 and notices that one of the agricultural chemicals observed at the 1</a:t>
            </a:r>
            <a:r>
              <a:rPr lang="en-US" baseline="30000" dirty="0"/>
              <a:t>st</a:t>
            </a:r>
            <a:r>
              <a:rPr lang="en-US" dirty="0"/>
              <a:t> visit was used on a crop that it is not registered for. An autofail would be issued, however harvested product would have already been shipped several weeks before.</a:t>
            </a:r>
          </a:p>
          <a:p>
            <a:pPr lvl="1"/>
            <a:r>
              <a:rPr lang="en-US" dirty="0"/>
              <a:t>At the 1</a:t>
            </a:r>
            <a:r>
              <a:rPr lang="en-US" baseline="30000" dirty="0"/>
              <a:t>st</a:t>
            </a:r>
            <a:r>
              <a:rPr lang="en-US" dirty="0"/>
              <a:t> visit handwashing facilities were observed to be fully stocked. During the 2</a:t>
            </a:r>
            <a:r>
              <a:rPr lang="en-US" baseline="30000" dirty="0"/>
              <a:t>nd</a:t>
            </a:r>
            <a:r>
              <a:rPr lang="en-US" dirty="0"/>
              <a:t> visit it is determined that Form J was not completed. Since there was no record for the handwashing facility to ensure it was fully stocked throughout the season, it is unclear if the handwashing facility was being properly maintained.</a:t>
            </a:r>
          </a:p>
          <a:p>
            <a:endParaRPr lang="en-US" dirty="0"/>
          </a:p>
        </p:txBody>
      </p:sp>
    </p:spTree>
    <p:extLst>
      <p:ext uri="{BB962C8B-B14F-4D97-AF65-F5344CB8AC3E}">
        <p14:creationId xmlns:p14="http://schemas.microsoft.com/office/powerpoint/2010/main" val="349585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6A2AA-23F0-275A-D256-2038CEA27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10A38-E43B-5818-0DDF-7924B1D6C066}"/>
              </a:ext>
            </a:extLst>
          </p:cNvPr>
          <p:cNvSpPr>
            <a:spLocks noGrp="1"/>
          </p:cNvSpPr>
          <p:nvPr>
            <p:ph type="title"/>
          </p:nvPr>
        </p:nvSpPr>
        <p:spPr/>
        <p:txBody>
          <a:bodyPr>
            <a:normAutofit/>
          </a:bodyPr>
          <a:lstStyle/>
          <a:p>
            <a:r>
              <a:rPr lang="en-US" dirty="0"/>
              <a:t> NOT ‘split audits’ – examples:</a:t>
            </a:r>
          </a:p>
        </p:txBody>
      </p:sp>
      <p:sp>
        <p:nvSpPr>
          <p:cNvPr id="3" name="Content Placeholder 2">
            <a:extLst>
              <a:ext uri="{FF2B5EF4-FFF2-40B4-BE49-F238E27FC236}">
                <a16:creationId xmlns:a16="http://schemas.microsoft.com/office/drawing/2014/main" id="{E7B15AD3-DF39-5442-00AB-C42E4B59094D}"/>
              </a:ext>
            </a:extLst>
          </p:cNvPr>
          <p:cNvSpPr>
            <a:spLocks noGrp="1"/>
          </p:cNvSpPr>
          <p:nvPr>
            <p:ph sz="quarter" idx="13"/>
          </p:nvPr>
        </p:nvSpPr>
        <p:spPr>
          <a:xfrm>
            <a:off x="685800" y="1276351"/>
            <a:ext cx="10394707" cy="4391024"/>
          </a:xfrm>
        </p:spPr>
        <p:txBody>
          <a:bodyPr>
            <a:normAutofit fontScale="85000" lnSpcReduction="20000"/>
          </a:bodyPr>
          <a:lstStyle/>
          <a:p>
            <a:pPr marL="0" indent="0">
              <a:buNone/>
            </a:pPr>
            <a:r>
              <a:rPr lang="en-US" dirty="0"/>
              <a:t>In contrast, these examples would NOT be a split audit:</a:t>
            </a:r>
          </a:p>
          <a:p>
            <a:r>
              <a:rPr lang="en-US" dirty="0"/>
              <a:t>an operation needs two audits their first year in order to have two crops on their certificate— one in May for asparagus and one in October for apples.</a:t>
            </a:r>
          </a:p>
          <a:p>
            <a:r>
              <a:rPr lang="en-US" dirty="0"/>
              <a:t>an auditor is unable to see a new packing line on the day of an audit due to mechanical failure. The remainder of the audit is completed that day, but then the auditor returns to the operation two days later to complete the observation of the packing line.</a:t>
            </a:r>
          </a:p>
          <a:p>
            <a:r>
              <a:rPr lang="en-US" dirty="0"/>
              <a:t>an auditor arrives at the audit and it’s raining; therefore, the harvesting of strawberries cannot be observed. The remainder of the audit is completed that day, but the auditor returns to the operation the week after to complete the observation of harvesting.</a:t>
            </a:r>
          </a:p>
          <a:p>
            <a:r>
              <a:rPr lang="en-US" dirty="0"/>
              <a:t>the Certification Body has approved, in advance, a partially remote audit at a small, potato-only operation enrolled in certification option A1, where the producer/person responsible for the operation must operate the harvester on the day of the audit. The auditor completes part of the audit on-site, and the remaining portion of the audit remotely and in accordance with the requirements specified in CanadaGAP Technical Procedure TP-09-RM.</a:t>
            </a:r>
          </a:p>
        </p:txBody>
      </p:sp>
    </p:spTree>
    <p:extLst>
      <p:ext uri="{BB962C8B-B14F-4D97-AF65-F5344CB8AC3E}">
        <p14:creationId xmlns:p14="http://schemas.microsoft.com/office/powerpoint/2010/main" val="3875571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7DBA7FA8-CD6C-47DF-98A1-C75043074DF7}"/>
              </a:ext>
            </a:extLst>
          </p:cNvPr>
          <p:cNvSpPr/>
          <p:nvPr/>
        </p:nvSpPr>
        <p:spPr>
          <a:xfrm>
            <a:off x="10799217" y="447726"/>
            <a:ext cx="594956" cy="5929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46" name="Title 1"/>
          <p:cNvSpPr>
            <a:spLocks noGrp="1"/>
          </p:cNvSpPr>
          <p:nvPr>
            <p:ph type="title"/>
          </p:nvPr>
        </p:nvSpPr>
        <p:spPr/>
        <p:txBody>
          <a:bodyPr>
            <a:noAutofit/>
          </a:bodyPr>
          <a:lstStyle/>
          <a:p>
            <a:pPr eaLnBrk="1" hangingPunct="1"/>
            <a:r>
              <a:rPr lang="en-CA" altLang="en-US" sz="4900" dirty="0"/>
              <a:t>WELCOME</a:t>
            </a:r>
          </a:p>
        </p:txBody>
      </p:sp>
      <p:sp>
        <p:nvSpPr>
          <p:cNvPr id="108547" name="Content Placeholder 2"/>
          <p:cNvSpPr>
            <a:spLocks noGrp="1"/>
          </p:cNvSpPr>
          <p:nvPr>
            <p:ph sz="quarter" idx="13"/>
          </p:nvPr>
        </p:nvSpPr>
        <p:spPr/>
        <p:txBody>
          <a:bodyPr>
            <a:normAutofit fontScale="85000" lnSpcReduction="20000"/>
          </a:bodyPr>
          <a:lstStyle/>
          <a:p>
            <a:pPr eaLnBrk="1" hangingPunct="1"/>
            <a:endParaRPr lang="en-CA" altLang="en-US" sz="2600" dirty="0"/>
          </a:p>
          <a:p>
            <a:pPr eaLnBrk="1" hangingPunct="1"/>
            <a:r>
              <a:rPr lang="en-CA" altLang="en-US" sz="2600" dirty="0">
                <a:cs typeface="Calibri" panose="020F0502020204030204" pitchFamily="34" charset="0"/>
              </a:rPr>
              <a:t>Thank you for taking part in this session, and for your warm hospitality! </a:t>
            </a:r>
          </a:p>
          <a:p>
            <a:pPr eaLnBrk="1" hangingPunct="1"/>
            <a:r>
              <a:rPr lang="en-CA" altLang="en-US" sz="2600" dirty="0">
                <a:cs typeface="Calibri" panose="020F0502020204030204" pitchFamily="34" charset="0"/>
              </a:rPr>
              <a:t>We’re pleased to welcome a number of different stakeholders</a:t>
            </a:r>
          </a:p>
          <a:p>
            <a:pPr lvl="1">
              <a:buFont typeface="Courier New" panose="02070309020205020404" pitchFamily="49" charset="0"/>
              <a:buChar char="o"/>
            </a:pPr>
            <a:r>
              <a:rPr lang="en-CA" altLang="en-US" sz="2400" dirty="0">
                <a:cs typeface="Calibri" panose="020F0502020204030204" pitchFamily="34" charset="0"/>
              </a:rPr>
              <a:t> Program participants</a:t>
            </a:r>
          </a:p>
          <a:p>
            <a:pPr lvl="1">
              <a:buFont typeface="Courier New" panose="02070309020205020404" pitchFamily="49" charset="0"/>
              <a:buChar char="o"/>
            </a:pPr>
            <a:r>
              <a:rPr lang="en-CA" altLang="en-US" sz="2400" dirty="0">
                <a:cs typeface="Calibri" panose="020F0502020204030204" pitchFamily="34" charset="0"/>
              </a:rPr>
              <a:t> Representatives from Potatoes New Brunswick</a:t>
            </a:r>
          </a:p>
          <a:p>
            <a:pPr lvl="1">
              <a:buFont typeface="Courier New" panose="02070309020205020404" pitchFamily="49" charset="0"/>
              <a:buChar char="o"/>
            </a:pPr>
            <a:r>
              <a:rPr lang="en-CA" altLang="en-US" sz="2400" dirty="0">
                <a:cs typeface="Calibri" panose="020F0502020204030204" pitchFamily="34" charset="0"/>
              </a:rPr>
              <a:t> </a:t>
            </a:r>
            <a:r>
              <a:rPr lang="en-CA" altLang="en-US" sz="2400" dirty="0" err="1">
                <a:cs typeface="Calibri" panose="020F0502020204030204" pitchFamily="34" charset="0"/>
              </a:rPr>
              <a:t>CanAgPlus</a:t>
            </a:r>
            <a:r>
              <a:rPr lang="en-CA" altLang="en-US" sz="2400" dirty="0">
                <a:cs typeface="Calibri" panose="020F0502020204030204" pitchFamily="34" charset="0"/>
              </a:rPr>
              <a:t> Board of Directors</a:t>
            </a:r>
          </a:p>
          <a:p>
            <a:pPr lvl="1">
              <a:buFont typeface="Courier New" panose="02070309020205020404" pitchFamily="49" charset="0"/>
              <a:buChar char="o"/>
            </a:pPr>
            <a:r>
              <a:rPr lang="en-CA" altLang="en-US" sz="2400" dirty="0">
                <a:cs typeface="Calibri" panose="020F0502020204030204" pitchFamily="34" charset="0"/>
              </a:rPr>
              <a:t> CanadaGAP staff members</a:t>
            </a:r>
          </a:p>
          <a:p>
            <a:pPr lvl="1">
              <a:buFont typeface="Courier New" panose="02070309020205020404" pitchFamily="49" charset="0"/>
              <a:buChar char="o"/>
            </a:pPr>
            <a:r>
              <a:rPr lang="en-CA" altLang="en-US" sz="2400" dirty="0">
                <a:cs typeface="Calibri" panose="020F0502020204030204" pitchFamily="34" charset="0"/>
              </a:rPr>
              <a:t> We’re expecting a few other guests for lunch</a:t>
            </a:r>
          </a:p>
          <a:p>
            <a:pPr eaLnBrk="1" hangingPunct="1"/>
            <a:endParaRPr lang="en-CA" altLang="en-US" sz="2600" dirty="0">
              <a:latin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ABE8FA19-0030-4869-9D4E-7D6B8D831451}"/>
              </a:ext>
            </a:extLst>
          </p:cNvPr>
          <p:cNvSpPr/>
          <p:nvPr/>
        </p:nvSpPr>
        <p:spPr>
          <a:xfrm>
            <a:off x="9999194" y="744182"/>
            <a:ext cx="1319214" cy="1319214"/>
          </a:xfrm>
          <a:prstGeom prst="ellipse">
            <a:avLst/>
          </a:prstGeom>
          <a:pattFill prst="lgCheck">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96CE6B7-10D3-4EAB-8DDC-4C73094D60F4}"/>
              </a:ext>
            </a:extLst>
          </p:cNvPr>
          <p:cNvSpPr/>
          <p:nvPr/>
        </p:nvSpPr>
        <p:spPr>
          <a:xfrm>
            <a:off x="10799217" y="1694469"/>
            <a:ext cx="594956" cy="5929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0589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8546" name="Title 1"/>
          <p:cNvSpPr>
            <a:spLocks noGrp="1"/>
          </p:cNvSpPr>
          <p:nvPr>
            <p:ph type="title"/>
          </p:nvPr>
        </p:nvSpPr>
        <p:spPr/>
        <p:txBody>
          <a:bodyPr vert="horz" lIns="91440" tIns="45720" rIns="91440" bIns="45720" rtlCol="0" anchor="ctr">
            <a:normAutofit/>
          </a:bodyPr>
          <a:lstStyle/>
          <a:p>
            <a:r>
              <a:rPr lang="en-US" altLang="en-US" sz="7200" spc="800" dirty="0"/>
              <a:t>New: Partially Remote Audits</a:t>
            </a:r>
          </a:p>
        </p:txBody>
      </p:sp>
      <p:pic>
        <p:nvPicPr>
          <p:cNvPr id="4" name="Picture 3" descr="A hand holding a fruit&#10;&#10;Description automatically generated">
            <a:extLst>
              <a:ext uri="{FF2B5EF4-FFF2-40B4-BE49-F238E27FC236}">
                <a16:creationId xmlns:a16="http://schemas.microsoft.com/office/drawing/2014/main" id="{8EF0985F-71B8-CEA0-5A4F-6FFB4A3A12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2867" y="784219"/>
            <a:ext cx="1773936" cy="1773936"/>
          </a:xfrm>
          <a:prstGeom prst="rect">
            <a:avLst/>
          </a:prstGeom>
        </p:spPr>
      </p:pic>
    </p:spTree>
    <p:extLst>
      <p:ext uri="{BB962C8B-B14F-4D97-AF65-F5344CB8AC3E}">
        <p14:creationId xmlns:p14="http://schemas.microsoft.com/office/powerpoint/2010/main" val="3939356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TP-09-RM – Use of REMOTE AUDITING METHODS</a:t>
            </a:r>
          </a:p>
        </p:txBody>
      </p:sp>
      <p:sp>
        <p:nvSpPr>
          <p:cNvPr id="108547" name="Content Placeholder 2"/>
          <p:cNvSpPr>
            <a:spLocks noGrp="1"/>
          </p:cNvSpPr>
          <p:nvPr>
            <p:ph sz="quarter" idx="13"/>
          </p:nvPr>
        </p:nvSpPr>
        <p:spPr/>
        <p:txBody>
          <a:bodyPr>
            <a:normAutofit fontScale="92500" lnSpcReduction="20000"/>
          </a:bodyPr>
          <a:lstStyle/>
          <a:p>
            <a:r>
              <a:rPr lang="en-US" sz="2600" dirty="0">
                <a:cs typeface="Calibri" panose="020F0502020204030204" pitchFamily="34" charset="0"/>
              </a:rPr>
              <a:t>During the COVID-19 pandemic, CanadaGAP created a policy regarding remote or partially remote audits (</a:t>
            </a:r>
            <a:r>
              <a:rPr lang="en-CA" altLang="en-US" sz="2800" dirty="0"/>
              <a:t>TP-09-RM)</a:t>
            </a:r>
            <a:r>
              <a:rPr lang="en-US" sz="2600" dirty="0">
                <a:cs typeface="Calibri" panose="020F0502020204030204" pitchFamily="34" charset="0"/>
              </a:rPr>
              <a:t>.</a:t>
            </a:r>
          </a:p>
          <a:p>
            <a:r>
              <a:rPr lang="en-US" sz="2600" dirty="0">
                <a:cs typeface="Calibri" panose="020F0502020204030204" pitchFamily="34" charset="0"/>
              </a:rPr>
              <a:t>Following concerns raised by Potatoes New Brunswick, CanadaGAP made modifications to that procedure to allow for some small potato operations to undergo a partially remote audit, if conditions are met.</a:t>
            </a:r>
          </a:p>
          <a:p>
            <a:r>
              <a:rPr lang="en-US" sz="2600" dirty="0">
                <a:cs typeface="Calibri" panose="020F0502020204030204" pitchFamily="34" charset="0"/>
              </a:rPr>
              <a:t>June 2026: This change was communicated directly to potato operations who could be affected, as well as to grower associations who represent affected farms. </a:t>
            </a:r>
            <a:endParaRPr lang="en-US" sz="2400" dirty="0">
              <a:cs typeface="Calibri" panose="020F0502020204030204" pitchFamily="34" charset="0"/>
            </a:endParaRPr>
          </a:p>
        </p:txBody>
      </p:sp>
    </p:spTree>
    <p:extLst>
      <p:ext uri="{BB962C8B-B14F-4D97-AF65-F5344CB8AC3E}">
        <p14:creationId xmlns:p14="http://schemas.microsoft.com/office/powerpoint/2010/main" val="2040216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PARTIALLY REMOTE AUDITS</a:t>
            </a:r>
          </a:p>
        </p:txBody>
      </p:sp>
      <p:sp>
        <p:nvSpPr>
          <p:cNvPr id="108547" name="Content Placeholder 2"/>
          <p:cNvSpPr>
            <a:spLocks noGrp="1"/>
          </p:cNvSpPr>
          <p:nvPr>
            <p:ph sz="quarter" idx="13"/>
          </p:nvPr>
        </p:nvSpPr>
        <p:spPr>
          <a:xfrm>
            <a:off x="685800" y="1669774"/>
            <a:ext cx="10394707" cy="3704811"/>
          </a:xfrm>
        </p:spPr>
        <p:txBody>
          <a:bodyPr>
            <a:normAutofit lnSpcReduction="10000"/>
          </a:bodyPr>
          <a:lstStyle/>
          <a:p>
            <a:r>
              <a:rPr lang="en-US" dirty="0"/>
              <a:t>This approach provides an </a:t>
            </a:r>
            <a:r>
              <a:rPr lang="en-US" u="sng" dirty="0"/>
              <a:t>alternative</a:t>
            </a:r>
            <a:r>
              <a:rPr lang="en-US" dirty="0"/>
              <a:t> to regular full on-site CanadaGAP audits. </a:t>
            </a:r>
          </a:p>
          <a:p>
            <a:r>
              <a:rPr lang="en-US" dirty="0"/>
              <a:t>Part of the audit is done on-site, while part of it is completed using remote methods. </a:t>
            </a:r>
          </a:p>
          <a:p>
            <a:r>
              <a:rPr lang="en-US" dirty="0"/>
              <a:t>The key benefit of using remote methods relates to reducing the amount of time that the auditor must spend on-site to complete the full audit. </a:t>
            </a:r>
          </a:p>
          <a:p>
            <a:r>
              <a:rPr lang="en-US" dirty="0"/>
              <a:t>Components:</a:t>
            </a:r>
          </a:p>
          <a:p>
            <a:pPr marL="800100" lvl="1" indent="-342900">
              <a:buSzPct val="100000"/>
              <a:buFont typeface="+mj-lt"/>
              <a:buAutoNum type="arabicPeriod"/>
            </a:pPr>
            <a:r>
              <a:rPr lang="en-US" dirty="0"/>
              <a:t>Partial On-site Audit (observations, interviews, assessment of select documentation)</a:t>
            </a:r>
          </a:p>
          <a:p>
            <a:pPr marL="800100" lvl="1" indent="-342900">
              <a:buSzPct val="100000"/>
              <a:buFont typeface="+mj-lt"/>
              <a:buAutoNum type="arabicPeriod"/>
            </a:pPr>
            <a:r>
              <a:rPr lang="en-US" dirty="0"/>
              <a:t>Partial Remote Audit (cross-referencing information gathered on-site to the operation’s documentation and records reviewed off-site)</a:t>
            </a:r>
          </a:p>
          <a:p>
            <a:pPr marL="800100" lvl="1" indent="-342900">
              <a:buSzPct val="100000"/>
              <a:buFont typeface="+mj-lt"/>
              <a:buAutoNum type="arabicPeriod"/>
            </a:pPr>
            <a:r>
              <a:rPr lang="en-US" dirty="0"/>
              <a:t>“Follow-up” activities (if needed) </a:t>
            </a:r>
          </a:p>
          <a:p>
            <a:endParaRPr lang="en-US"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8339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F6B65-8F08-A27F-03A7-9A1EA72A8368}"/>
              </a:ext>
            </a:extLst>
          </p:cNvPr>
          <p:cNvSpPr>
            <a:spLocks noGrp="1"/>
          </p:cNvSpPr>
          <p:nvPr>
            <p:ph type="title"/>
          </p:nvPr>
        </p:nvSpPr>
        <p:spPr/>
        <p:txBody>
          <a:bodyPr/>
          <a:lstStyle/>
          <a:p>
            <a:r>
              <a:rPr lang="en-US" dirty="0"/>
              <a:t>Guiding Principles</a:t>
            </a:r>
          </a:p>
        </p:txBody>
      </p:sp>
      <p:sp>
        <p:nvSpPr>
          <p:cNvPr id="3" name="Content Placeholder 2">
            <a:extLst>
              <a:ext uri="{FF2B5EF4-FFF2-40B4-BE49-F238E27FC236}">
                <a16:creationId xmlns:a16="http://schemas.microsoft.com/office/drawing/2014/main" id="{5C8A7430-917C-DC78-0F96-94454429B16A}"/>
              </a:ext>
            </a:extLst>
          </p:cNvPr>
          <p:cNvSpPr>
            <a:spLocks noGrp="1"/>
          </p:cNvSpPr>
          <p:nvPr>
            <p:ph sz="quarter" idx="13"/>
          </p:nvPr>
        </p:nvSpPr>
        <p:spPr>
          <a:xfrm>
            <a:off x="685800" y="1603514"/>
            <a:ext cx="10394707" cy="3771072"/>
          </a:xfrm>
        </p:spPr>
        <p:txBody>
          <a:bodyPr>
            <a:normAutofit/>
          </a:bodyPr>
          <a:lstStyle/>
          <a:p>
            <a:r>
              <a:rPr lang="en-US" dirty="0"/>
              <a:t>While a program participant may </a:t>
            </a:r>
            <a:r>
              <a:rPr lang="en-US" b="1" dirty="0"/>
              <a:t>request</a:t>
            </a:r>
            <a:r>
              <a:rPr lang="en-US" dirty="0"/>
              <a:t> a partially remote audit, it is always up to the Certification Body (CB) to make the determination as to whether an audit can be completed in part using remote methods. </a:t>
            </a:r>
          </a:p>
          <a:p>
            <a:r>
              <a:rPr lang="en-US" dirty="0"/>
              <a:t>To be eligible for an audit that uses remote methods, clients will have to demonstrate to the Certification Body their ability to meet the Information and Communication Technology (ICT) requirements. </a:t>
            </a:r>
          </a:p>
          <a:p>
            <a:pPr lvl="1"/>
            <a:r>
              <a:rPr lang="en-US" sz="2000" dirty="0"/>
              <a:t>These ICT requirements are extensively detailed in the document itself; we will not go through them all today.</a:t>
            </a:r>
          </a:p>
          <a:p>
            <a:r>
              <a:rPr lang="en-US" u="sng" dirty="0"/>
              <a:t>A full on-site audit remains the preferred approach for CanadaGAP audits.</a:t>
            </a:r>
          </a:p>
          <a:p>
            <a:pPr lvl="1"/>
            <a:endParaRPr lang="en-US" dirty="0"/>
          </a:p>
        </p:txBody>
      </p:sp>
    </p:spTree>
    <p:extLst>
      <p:ext uri="{BB962C8B-B14F-4D97-AF65-F5344CB8AC3E}">
        <p14:creationId xmlns:p14="http://schemas.microsoft.com/office/powerpoint/2010/main" val="1219024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E0F38-D463-4084-12D6-DFDB66AAF22E}"/>
              </a:ext>
            </a:extLst>
          </p:cNvPr>
          <p:cNvSpPr>
            <a:spLocks noGrp="1"/>
          </p:cNvSpPr>
          <p:nvPr>
            <p:ph type="title"/>
          </p:nvPr>
        </p:nvSpPr>
        <p:spPr/>
        <p:txBody>
          <a:bodyPr>
            <a:normAutofit fontScale="90000"/>
          </a:bodyPr>
          <a:lstStyle/>
          <a:p>
            <a:r>
              <a:rPr lang="en-US" dirty="0"/>
              <a:t>WHICH Potato operations are eligible?</a:t>
            </a:r>
          </a:p>
        </p:txBody>
      </p:sp>
      <p:sp>
        <p:nvSpPr>
          <p:cNvPr id="3" name="Content Placeholder 2">
            <a:extLst>
              <a:ext uri="{FF2B5EF4-FFF2-40B4-BE49-F238E27FC236}">
                <a16:creationId xmlns:a16="http://schemas.microsoft.com/office/drawing/2014/main" id="{98F48588-B8F1-F462-1733-DA81DA925178}"/>
              </a:ext>
            </a:extLst>
          </p:cNvPr>
          <p:cNvSpPr>
            <a:spLocks noGrp="1"/>
          </p:cNvSpPr>
          <p:nvPr>
            <p:ph sz="quarter" idx="13"/>
          </p:nvPr>
        </p:nvSpPr>
        <p:spPr>
          <a:xfrm>
            <a:off x="685800" y="1483415"/>
            <a:ext cx="10394707" cy="4135507"/>
          </a:xfrm>
        </p:spPr>
        <p:txBody>
          <a:bodyPr>
            <a:normAutofit/>
          </a:bodyPr>
          <a:lstStyle/>
          <a:p>
            <a:pPr lvl="0"/>
            <a:r>
              <a:rPr lang="en-US" dirty="0"/>
              <a:t>When the producer has exceptional circumstances to justify requesting the CB to use partially remote auditing methods, and the Certification Body has validated those circumstances. </a:t>
            </a:r>
          </a:p>
          <a:p>
            <a:pPr lvl="0"/>
            <a:r>
              <a:rPr lang="en-US" dirty="0"/>
              <a:t>Such circumstances may include, </a:t>
            </a:r>
            <a:r>
              <a:rPr lang="en-US" b="1" dirty="0"/>
              <a:t>for potatoes only:</a:t>
            </a:r>
          </a:p>
          <a:p>
            <a:pPr lvl="1"/>
            <a:r>
              <a:rPr lang="en-US" dirty="0"/>
              <a:t>small farms enrolled in a non-GFSI recognized certification option (i.e., CanadaGAP Option A1, A2, or E);</a:t>
            </a:r>
          </a:p>
          <a:p>
            <a:pPr lvl="1"/>
            <a:r>
              <a:rPr lang="en-US" dirty="0"/>
              <a:t>where the producer/person responsible for the operation must operate the harvester on the day of the audit and therefore has limited availability to participate in the audit while the auditor is on-site</a:t>
            </a:r>
            <a:r>
              <a:rPr lang="en-US" i="1" dirty="0"/>
              <a:t>. </a:t>
            </a:r>
          </a:p>
          <a:p>
            <a:pPr lvl="1"/>
            <a:r>
              <a:rPr lang="en-US" i="1" dirty="0"/>
              <a:t>Note: potato producers who also have other commodities included in the scope of their certification are </a:t>
            </a:r>
            <a:r>
              <a:rPr lang="en-US" b="1" i="1" dirty="0"/>
              <a:t>not</a:t>
            </a:r>
            <a:r>
              <a:rPr lang="en-US" i="1" dirty="0"/>
              <a:t> eligible for partially remote audits.</a:t>
            </a:r>
            <a:endParaRPr lang="en-US" dirty="0"/>
          </a:p>
        </p:txBody>
      </p:sp>
    </p:spTree>
    <p:extLst>
      <p:ext uri="{BB962C8B-B14F-4D97-AF65-F5344CB8AC3E}">
        <p14:creationId xmlns:p14="http://schemas.microsoft.com/office/powerpoint/2010/main" val="30773621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9DD8-9733-294A-10B4-1055B91B07AA}"/>
              </a:ext>
            </a:extLst>
          </p:cNvPr>
          <p:cNvSpPr>
            <a:spLocks noGrp="1"/>
          </p:cNvSpPr>
          <p:nvPr>
            <p:ph type="title"/>
          </p:nvPr>
        </p:nvSpPr>
        <p:spPr/>
        <p:txBody>
          <a:bodyPr/>
          <a:lstStyle/>
          <a:p>
            <a:r>
              <a:rPr lang="en-US" dirty="0"/>
              <a:t>Restrictions</a:t>
            </a:r>
          </a:p>
        </p:txBody>
      </p:sp>
      <p:sp>
        <p:nvSpPr>
          <p:cNvPr id="3" name="Content Placeholder 2">
            <a:extLst>
              <a:ext uri="{FF2B5EF4-FFF2-40B4-BE49-F238E27FC236}">
                <a16:creationId xmlns:a16="http://schemas.microsoft.com/office/drawing/2014/main" id="{39FA45FA-E39F-26D4-9504-6C6C00BDFA98}"/>
              </a:ext>
            </a:extLst>
          </p:cNvPr>
          <p:cNvSpPr>
            <a:spLocks noGrp="1"/>
          </p:cNvSpPr>
          <p:nvPr>
            <p:ph sz="quarter" idx="13"/>
          </p:nvPr>
        </p:nvSpPr>
        <p:spPr/>
        <p:txBody>
          <a:bodyPr>
            <a:normAutofit fontScale="92500" lnSpcReduction="10000"/>
          </a:bodyPr>
          <a:lstStyle/>
          <a:p>
            <a:r>
              <a:rPr lang="en-US" b="1" dirty="0"/>
              <a:t>Cut-off Date to Request a Partially Remote Audit</a:t>
            </a:r>
            <a:r>
              <a:rPr lang="en-US" dirty="0"/>
              <a:t>: The program participant must request an audit using partially remote methods by contacting their Certification Body </a:t>
            </a:r>
            <a:r>
              <a:rPr lang="en-US" u="sng" dirty="0"/>
              <a:t>at least 30 days in advance </a:t>
            </a:r>
            <a:r>
              <a:rPr lang="en-US" dirty="0"/>
              <a:t>of the planned audit timeframe. Under no circumstances will the Certification Body and/or auditor accommodate a client request for a partially remote audit once the auditor has arrived on-site.  </a:t>
            </a:r>
          </a:p>
          <a:p>
            <a:pPr lvl="1"/>
            <a:r>
              <a:rPr lang="en-US" dirty="0"/>
              <a:t>Note: in 2027, this timeframe will be increased to </a:t>
            </a:r>
            <a:r>
              <a:rPr lang="en-US" u="sng" dirty="0"/>
              <a:t>3 months advance notice </a:t>
            </a:r>
            <a:r>
              <a:rPr lang="en-US" dirty="0"/>
              <a:t>for all requests.</a:t>
            </a:r>
          </a:p>
          <a:p>
            <a:r>
              <a:rPr lang="en-US" b="1" dirty="0"/>
              <a:t>Unannounced Audits</a:t>
            </a:r>
            <a:r>
              <a:rPr lang="en-US" dirty="0"/>
              <a:t> may be conducted using partially remote methods. However, in such instances, the program participant must request that partially remote auditing methods be used at the time that the client is </a:t>
            </a:r>
            <a:r>
              <a:rPr lang="en-US" b="1" dirty="0"/>
              <a:t>first informed</a:t>
            </a:r>
            <a:r>
              <a:rPr lang="en-US" dirty="0"/>
              <a:t> by their Certification Body that they have been selected for an unannounced audit (i.e., beginning of the season).</a:t>
            </a:r>
          </a:p>
        </p:txBody>
      </p:sp>
    </p:spTree>
    <p:extLst>
      <p:ext uri="{BB962C8B-B14F-4D97-AF65-F5344CB8AC3E}">
        <p14:creationId xmlns:p14="http://schemas.microsoft.com/office/powerpoint/2010/main" val="455237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964-5DC5-F851-94B2-ACF3A1E74E73}"/>
              </a:ext>
            </a:extLst>
          </p:cNvPr>
          <p:cNvSpPr>
            <a:spLocks noGrp="1"/>
          </p:cNvSpPr>
          <p:nvPr>
            <p:ph type="title"/>
          </p:nvPr>
        </p:nvSpPr>
        <p:spPr/>
        <p:txBody>
          <a:bodyPr/>
          <a:lstStyle/>
          <a:p>
            <a:r>
              <a:rPr lang="en-US" dirty="0"/>
              <a:t>COST implications</a:t>
            </a:r>
          </a:p>
        </p:txBody>
      </p:sp>
      <p:sp>
        <p:nvSpPr>
          <p:cNvPr id="3" name="Content Placeholder 2">
            <a:extLst>
              <a:ext uri="{FF2B5EF4-FFF2-40B4-BE49-F238E27FC236}">
                <a16:creationId xmlns:a16="http://schemas.microsoft.com/office/drawing/2014/main" id="{683D6059-DC9A-9F8B-1863-A2B81D332ECF}"/>
              </a:ext>
            </a:extLst>
          </p:cNvPr>
          <p:cNvSpPr>
            <a:spLocks noGrp="1"/>
          </p:cNvSpPr>
          <p:nvPr>
            <p:ph sz="quarter" idx="13"/>
          </p:nvPr>
        </p:nvSpPr>
        <p:spPr>
          <a:xfrm>
            <a:off x="685800" y="1729410"/>
            <a:ext cx="10394707" cy="3645176"/>
          </a:xfrm>
        </p:spPr>
        <p:txBody>
          <a:bodyPr>
            <a:normAutofit lnSpcReduction="10000"/>
          </a:bodyPr>
          <a:lstStyle/>
          <a:p>
            <a:r>
              <a:rPr lang="en-US" dirty="0"/>
              <a:t>It is understood that program participants who opt for a partially remote audit can expect to incur additional costs</a:t>
            </a:r>
          </a:p>
          <a:p>
            <a:r>
              <a:rPr lang="en-US" dirty="0"/>
              <a:t>Additional costs associated with services delivered by the Certification Body are determined solely at the CB’s discretion</a:t>
            </a:r>
          </a:p>
          <a:p>
            <a:r>
              <a:rPr lang="en-US" dirty="0"/>
              <a:t>These extra costs reflect the additional administration that is required by the CB to deliver the services associated with a partially remote audit, including but not limited to document handling (e.g., transfer of documents, off-site review) and any follow-up that may be needed</a:t>
            </a:r>
          </a:p>
          <a:p>
            <a:r>
              <a:rPr lang="en-US" dirty="0"/>
              <a:t>By opting for a partially remote audit, the program participant agrees to pay any additional fees levied by the CB in relation to audit and certification activities</a:t>
            </a:r>
          </a:p>
          <a:p>
            <a:endParaRPr lang="en-US" dirty="0"/>
          </a:p>
        </p:txBody>
      </p:sp>
    </p:spTree>
    <p:extLst>
      <p:ext uri="{BB962C8B-B14F-4D97-AF65-F5344CB8AC3E}">
        <p14:creationId xmlns:p14="http://schemas.microsoft.com/office/powerpoint/2010/main" val="1308534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964-5DC5-F851-94B2-ACF3A1E74E73}"/>
              </a:ext>
            </a:extLst>
          </p:cNvPr>
          <p:cNvSpPr>
            <a:spLocks noGrp="1"/>
          </p:cNvSpPr>
          <p:nvPr>
            <p:ph type="title"/>
          </p:nvPr>
        </p:nvSpPr>
        <p:spPr/>
        <p:txBody>
          <a:bodyPr/>
          <a:lstStyle/>
          <a:p>
            <a:r>
              <a:rPr lang="en-US" dirty="0"/>
              <a:t>COST implications (CanadaGAP)</a:t>
            </a:r>
          </a:p>
        </p:txBody>
      </p:sp>
      <p:sp>
        <p:nvSpPr>
          <p:cNvPr id="3" name="Content Placeholder 2">
            <a:extLst>
              <a:ext uri="{FF2B5EF4-FFF2-40B4-BE49-F238E27FC236}">
                <a16:creationId xmlns:a16="http://schemas.microsoft.com/office/drawing/2014/main" id="{683D6059-DC9A-9F8B-1863-A2B81D332ECF}"/>
              </a:ext>
            </a:extLst>
          </p:cNvPr>
          <p:cNvSpPr>
            <a:spLocks noGrp="1"/>
          </p:cNvSpPr>
          <p:nvPr>
            <p:ph sz="quarter" idx="13"/>
          </p:nvPr>
        </p:nvSpPr>
        <p:spPr/>
        <p:txBody>
          <a:bodyPr>
            <a:normAutofit/>
          </a:bodyPr>
          <a:lstStyle/>
          <a:p>
            <a:r>
              <a:rPr lang="en-US" b="1" dirty="0"/>
              <a:t>Random Audits</a:t>
            </a:r>
            <a:r>
              <a:rPr lang="en-US" dirty="0"/>
              <a:t>: Additional costs will also be charged directly by CanadaGAP to Options A1 or A2 program participants selected for a random audit, who request that the CB to perform their random audit using partially remote methods</a:t>
            </a:r>
          </a:p>
          <a:p>
            <a:r>
              <a:rPr lang="en-US" dirty="0"/>
              <a:t>In such cases, </a:t>
            </a:r>
            <a:r>
              <a:rPr lang="en-US" b="1" dirty="0"/>
              <a:t>CanadaGAP will levy a surcharge of $1,500 CAD</a:t>
            </a:r>
            <a:r>
              <a:rPr lang="en-US" dirty="0"/>
              <a:t>, which is payable by the program participant upon receipt of an invoice issued directly by CanadaGAP subsequent to the CB performing the partially remote audit</a:t>
            </a:r>
          </a:p>
          <a:p>
            <a:r>
              <a:rPr lang="en-US" dirty="0"/>
              <a:t>The surcharge is intended to offset the additional costs that will be charged back to CanadaGAP by the Certification Body for delivery and administration of the partially remote audit</a:t>
            </a:r>
          </a:p>
          <a:p>
            <a:endParaRPr lang="en-US" dirty="0"/>
          </a:p>
        </p:txBody>
      </p:sp>
    </p:spTree>
    <p:extLst>
      <p:ext uri="{BB962C8B-B14F-4D97-AF65-F5344CB8AC3E}">
        <p14:creationId xmlns:p14="http://schemas.microsoft.com/office/powerpoint/2010/main" val="24202455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E455B-B590-CCC0-A9EC-3271377D8D3B}"/>
              </a:ext>
            </a:extLst>
          </p:cNvPr>
          <p:cNvSpPr>
            <a:spLocks noGrp="1"/>
          </p:cNvSpPr>
          <p:nvPr>
            <p:ph type="title"/>
          </p:nvPr>
        </p:nvSpPr>
        <p:spPr/>
        <p:txBody>
          <a:bodyPr>
            <a:normAutofit fontScale="90000"/>
          </a:bodyPr>
          <a:lstStyle/>
          <a:p>
            <a:r>
              <a:rPr lang="en-US" dirty="0"/>
              <a:t>Process for Partially Remote audits (1)</a:t>
            </a:r>
          </a:p>
        </p:txBody>
      </p:sp>
      <p:sp>
        <p:nvSpPr>
          <p:cNvPr id="3" name="Content Placeholder 2">
            <a:extLst>
              <a:ext uri="{FF2B5EF4-FFF2-40B4-BE49-F238E27FC236}">
                <a16:creationId xmlns:a16="http://schemas.microsoft.com/office/drawing/2014/main" id="{979D736C-CA09-28D8-05B2-EBDBD596C2E4}"/>
              </a:ext>
            </a:extLst>
          </p:cNvPr>
          <p:cNvSpPr>
            <a:spLocks noGrp="1"/>
          </p:cNvSpPr>
          <p:nvPr>
            <p:ph sz="quarter" idx="13"/>
          </p:nvPr>
        </p:nvSpPr>
        <p:spPr>
          <a:xfrm>
            <a:off x="685800" y="1676400"/>
            <a:ext cx="10394707" cy="3876261"/>
          </a:xfrm>
        </p:spPr>
        <p:txBody>
          <a:bodyPr>
            <a:normAutofit lnSpcReduction="10000"/>
          </a:bodyPr>
          <a:lstStyle/>
          <a:p>
            <a:pPr marL="228600" lvl="2"/>
            <a:r>
              <a:rPr lang="en-US" sz="2000" dirty="0"/>
              <a:t>The process is described in detail in TP-09-RM, which is available on the CanadaGAP website at:</a:t>
            </a:r>
          </a:p>
          <a:p>
            <a:pPr marL="0" lvl="2" indent="0" algn="ctr">
              <a:buNone/>
            </a:pPr>
            <a:r>
              <a:rPr lang="en-US" sz="2000" dirty="0">
                <a:hlinkClick r:id="rId3"/>
              </a:rPr>
              <a:t>https://www.canadagap.ca/faq-items/can-an-operation-request-an-audit-with-a-remote-component-which-operations-are-eligible/</a:t>
            </a:r>
            <a:r>
              <a:rPr lang="en-US" sz="2000" dirty="0"/>
              <a:t> </a:t>
            </a:r>
          </a:p>
          <a:p>
            <a:pPr marL="228600" lvl="2"/>
            <a:r>
              <a:rPr lang="en-US" sz="2000" b="1" dirty="0"/>
              <a:t>The on-site visit will occur </a:t>
            </a:r>
            <a:r>
              <a:rPr lang="en-US" sz="2000" b="1" i="1" dirty="0"/>
              <a:t>first</a:t>
            </a:r>
            <a:r>
              <a:rPr lang="en-US" sz="2000" b="1" dirty="0"/>
              <a:t>, </a:t>
            </a:r>
            <a:r>
              <a:rPr lang="en-US" sz="2000" dirty="0"/>
              <a:t>before the remote review of documents</a:t>
            </a:r>
          </a:p>
          <a:p>
            <a:pPr marL="282575" lvl="2">
              <a:tabLst>
                <a:tab pos="687388" algn="l"/>
              </a:tabLst>
            </a:pPr>
            <a:r>
              <a:rPr lang="en-US" sz="2000" dirty="0"/>
              <a:t>In general, the on-site portion of the audit should take ~ 2 hours; it may take less time for smaller, simpler operations</a:t>
            </a:r>
          </a:p>
          <a:p>
            <a:r>
              <a:rPr lang="en-US" dirty="0"/>
              <a:t>The auditor will h</a:t>
            </a:r>
            <a:r>
              <a:rPr lang="en-US" sz="2000" dirty="0"/>
              <a:t>old an opening meeting. If the necessary discussion points can be communicated in a different way (e.g., by email, through advance notice to clients, in the audit plan) by the Certification Body or auditor,  that is also acceptable.</a:t>
            </a:r>
          </a:p>
        </p:txBody>
      </p:sp>
    </p:spTree>
    <p:extLst>
      <p:ext uri="{BB962C8B-B14F-4D97-AF65-F5344CB8AC3E}">
        <p14:creationId xmlns:p14="http://schemas.microsoft.com/office/powerpoint/2010/main" val="1272785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E455B-B590-CCC0-A9EC-3271377D8D3B}"/>
              </a:ext>
            </a:extLst>
          </p:cNvPr>
          <p:cNvSpPr>
            <a:spLocks noGrp="1"/>
          </p:cNvSpPr>
          <p:nvPr>
            <p:ph type="title"/>
          </p:nvPr>
        </p:nvSpPr>
        <p:spPr/>
        <p:txBody>
          <a:bodyPr>
            <a:normAutofit/>
          </a:bodyPr>
          <a:lstStyle/>
          <a:p>
            <a:r>
              <a:rPr lang="en-US" dirty="0"/>
              <a:t>On-site portion (2)</a:t>
            </a:r>
          </a:p>
        </p:txBody>
      </p:sp>
      <p:sp>
        <p:nvSpPr>
          <p:cNvPr id="3" name="Content Placeholder 2">
            <a:extLst>
              <a:ext uri="{FF2B5EF4-FFF2-40B4-BE49-F238E27FC236}">
                <a16:creationId xmlns:a16="http://schemas.microsoft.com/office/drawing/2014/main" id="{979D736C-CA09-28D8-05B2-EBDBD596C2E4}"/>
              </a:ext>
            </a:extLst>
          </p:cNvPr>
          <p:cNvSpPr>
            <a:spLocks noGrp="1"/>
          </p:cNvSpPr>
          <p:nvPr>
            <p:ph sz="quarter" idx="13"/>
          </p:nvPr>
        </p:nvSpPr>
        <p:spPr>
          <a:xfrm>
            <a:off x="599660" y="1308022"/>
            <a:ext cx="10394707" cy="3311189"/>
          </a:xfrm>
        </p:spPr>
        <p:txBody>
          <a:bodyPr>
            <a:normAutofit/>
          </a:bodyPr>
          <a:lstStyle/>
          <a:p>
            <a:r>
              <a:rPr lang="en-US" dirty="0"/>
              <a:t>The auditor will tour</a:t>
            </a:r>
            <a:r>
              <a:rPr lang="en-US" sz="2000" dirty="0"/>
              <a:t> the premises, using the CanadaGAP Audit Checklist as a reference and/or to take comprehensive notes (i.e., who the auditor interviewed, what was observed, etc.). </a:t>
            </a:r>
          </a:p>
          <a:p>
            <a:r>
              <a:rPr lang="en-US" dirty="0"/>
              <a:t>The auditor will en</a:t>
            </a:r>
            <a:r>
              <a:rPr lang="en-US" sz="2000" dirty="0"/>
              <a:t>sure all interviewing and conversations with employees and the food safety contact occur while on-site.  </a:t>
            </a:r>
          </a:p>
          <a:p>
            <a:r>
              <a:rPr lang="en-US" sz="2000" dirty="0"/>
              <a:t>Items to check may include: </a:t>
            </a:r>
          </a:p>
          <a:p>
            <a:endParaRPr lang="en-US" dirty="0"/>
          </a:p>
          <a:p>
            <a:endParaRPr lang="en-US" dirty="0"/>
          </a:p>
        </p:txBody>
      </p:sp>
      <p:sp>
        <p:nvSpPr>
          <p:cNvPr id="4" name="TextBox 3">
            <a:extLst>
              <a:ext uri="{FF2B5EF4-FFF2-40B4-BE49-F238E27FC236}">
                <a16:creationId xmlns:a16="http://schemas.microsoft.com/office/drawing/2014/main" id="{CEF6CDBC-E5AA-5700-8CDE-F98A031E85F9}"/>
              </a:ext>
            </a:extLst>
          </p:cNvPr>
          <p:cNvSpPr txBox="1"/>
          <p:nvPr/>
        </p:nvSpPr>
        <p:spPr>
          <a:xfrm>
            <a:off x="1470035" y="3598581"/>
            <a:ext cx="8488974" cy="2185214"/>
          </a:xfrm>
          <a:prstGeom prst="rect">
            <a:avLst/>
          </a:prstGeom>
          <a:noFill/>
        </p:spPr>
        <p:txBody>
          <a:bodyPr wrap="square" numCol="2" rtlCol="0">
            <a:spAutoFit/>
          </a:bodyPr>
          <a:lstStyle/>
          <a:p>
            <a:pPr marL="685800" lvl="1" indent="-228600">
              <a:buClr>
                <a:schemeClr val="tx2"/>
              </a:buClr>
              <a:buFont typeface="Gill Sans MT" panose="020B0502020104020203" pitchFamily="34" charset="0"/>
              <a:buChar char="–"/>
            </a:pPr>
            <a:r>
              <a:rPr lang="en-US" sz="1700" dirty="0">
                <a:solidFill>
                  <a:schemeClr val="tx1">
                    <a:lumMod val="65000"/>
                    <a:lumOff val="35000"/>
                  </a:schemeClr>
                </a:solidFill>
                <a:latin typeface="Amasis MT Pro Light" panose="02040304050005020304" pitchFamily="18" charset="0"/>
              </a:rPr>
              <a:t>Production site and surroundings</a:t>
            </a:r>
          </a:p>
          <a:p>
            <a:pPr marL="685800" lvl="1" indent="-228600">
              <a:buClr>
                <a:schemeClr val="tx2"/>
              </a:buClr>
              <a:buFont typeface="Gill Sans MT" panose="020B0502020104020203" pitchFamily="34" charset="0"/>
              <a:buChar char="–"/>
            </a:pPr>
            <a:r>
              <a:rPr lang="en-US" sz="1700" dirty="0">
                <a:solidFill>
                  <a:schemeClr val="tx1">
                    <a:lumMod val="65000"/>
                    <a:lumOff val="35000"/>
                  </a:schemeClr>
                </a:solidFill>
                <a:latin typeface="Amasis MT Pro Light" panose="02040304050005020304" pitchFamily="18" charset="0"/>
              </a:rPr>
              <a:t>Bin tag numbers, Pack IDs</a:t>
            </a:r>
          </a:p>
          <a:p>
            <a:pPr marL="685800" lvl="1" indent="-228600">
              <a:buClr>
                <a:schemeClr val="tx2"/>
              </a:buClr>
              <a:buFont typeface="Gill Sans MT" panose="020B0502020104020203" pitchFamily="34" charset="0"/>
              <a:buChar char="–"/>
            </a:pPr>
            <a:r>
              <a:rPr lang="en-US" sz="1700" dirty="0">
                <a:solidFill>
                  <a:schemeClr val="tx1">
                    <a:lumMod val="65000"/>
                    <a:lumOff val="35000"/>
                  </a:schemeClr>
                </a:solidFill>
                <a:latin typeface="Amasis MT Pro Light" panose="02040304050005020304" pitchFamily="18" charset="0"/>
              </a:rPr>
              <a:t>Agricultural chemical information (for chemicals in storage) </a:t>
            </a:r>
          </a:p>
          <a:p>
            <a:pPr marL="685800" lvl="1" indent="-228600">
              <a:buClr>
                <a:schemeClr val="tx2"/>
              </a:buClr>
              <a:buFont typeface="Gill Sans MT" panose="020B0502020104020203" pitchFamily="34" charset="0"/>
              <a:buChar char="–"/>
            </a:pPr>
            <a:r>
              <a:rPr lang="en-US" sz="1700" dirty="0">
                <a:solidFill>
                  <a:schemeClr val="tx1">
                    <a:lumMod val="65000"/>
                    <a:lumOff val="35000"/>
                  </a:schemeClr>
                </a:solidFill>
                <a:latin typeface="Amasis MT Pro Light" panose="02040304050005020304" pitchFamily="18" charset="0"/>
              </a:rPr>
              <a:t>Equipment type and condition</a:t>
            </a:r>
          </a:p>
          <a:p>
            <a:pPr marL="685800" lvl="1" indent="-228600">
              <a:buClr>
                <a:schemeClr val="tx2"/>
              </a:buClr>
              <a:buFont typeface="Gill Sans MT" panose="020B0502020104020203" pitchFamily="34" charset="0"/>
              <a:buChar char="–"/>
            </a:pPr>
            <a:r>
              <a:rPr lang="en-US" sz="1700" dirty="0">
                <a:solidFill>
                  <a:schemeClr val="tx1">
                    <a:lumMod val="65000"/>
                    <a:lumOff val="35000"/>
                  </a:schemeClr>
                </a:solidFill>
                <a:latin typeface="Amasis MT Pro Light" panose="02040304050005020304" pitchFamily="18" charset="0"/>
              </a:rPr>
              <a:t>Pest control trap numbers and locations</a:t>
            </a:r>
          </a:p>
          <a:p>
            <a:pPr marL="685800" lvl="1" indent="-228600">
              <a:buClr>
                <a:schemeClr val="tx2"/>
              </a:buClr>
              <a:buFont typeface="Gill Sans MT" panose="020B0502020104020203" pitchFamily="34" charset="0"/>
              <a:buChar char="–"/>
            </a:pPr>
            <a:endParaRPr lang="en-US" sz="1700" dirty="0">
              <a:solidFill>
                <a:schemeClr val="tx1">
                  <a:lumMod val="65000"/>
                  <a:lumOff val="35000"/>
                </a:schemeClr>
              </a:solidFill>
              <a:latin typeface="Amasis MT Pro Light" panose="02040304050005020304" pitchFamily="18" charset="0"/>
            </a:endParaRPr>
          </a:p>
          <a:p>
            <a:pPr marL="685800" lvl="1" indent="-228600">
              <a:buClr>
                <a:schemeClr val="tx2"/>
              </a:buClr>
              <a:buFont typeface="Gill Sans MT" panose="020B0502020104020203" pitchFamily="34" charset="0"/>
              <a:buChar char="–"/>
            </a:pPr>
            <a:r>
              <a:rPr lang="en-US" sz="1700" dirty="0">
                <a:solidFill>
                  <a:schemeClr val="tx1">
                    <a:lumMod val="65000"/>
                    <a:lumOff val="35000"/>
                  </a:schemeClr>
                </a:solidFill>
                <a:latin typeface="Amasis MT Pro Light" panose="02040304050005020304" pitchFamily="18" charset="0"/>
              </a:rPr>
              <a:t>Water sources and uses, how the fluming/washing/cooling/rinsing process is set up, water treatment methods (e.g., is the UV light on?)</a:t>
            </a:r>
          </a:p>
          <a:p>
            <a:pPr marL="685800" lvl="1" indent="-228600">
              <a:buClr>
                <a:schemeClr val="tx2"/>
              </a:buClr>
              <a:buFont typeface="Gill Sans MT" panose="020B0502020104020203" pitchFamily="34" charset="0"/>
              <a:buChar char="–"/>
            </a:pPr>
            <a:r>
              <a:rPr lang="en-US" sz="1700" dirty="0">
                <a:solidFill>
                  <a:schemeClr val="tx1">
                    <a:lumMod val="65000"/>
                    <a:lumOff val="35000"/>
                  </a:schemeClr>
                </a:solidFill>
                <a:latin typeface="Amasis MT Pro Light" panose="02040304050005020304" pitchFamily="18" charset="0"/>
              </a:rPr>
              <a:t>Interior and exterior of buildings (condition)</a:t>
            </a:r>
          </a:p>
        </p:txBody>
      </p:sp>
    </p:spTree>
    <p:extLst>
      <p:ext uri="{BB962C8B-B14F-4D97-AF65-F5344CB8AC3E}">
        <p14:creationId xmlns:p14="http://schemas.microsoft.com/office/powerpoint/2010/main" val="1752625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8546" name="Title 1"/>
          <p:cNvSpPr>
            <a:spLocks noGrp="1"/>
          </p:cNvSpPr>
          <p:nvPr>
            <p:ph type="title"/>
          </p:nvPr>
        </p:nvSpPr>
        <p:spPr/>
        <p:txBody>
          <a:bodyPr vert="horz" lIns="91440" tIns="45720" rIns="91440" bIns="45720" rtlCol="0">
            <a:normAutofit/>
          </a:bodyPr>
          <a:lstStyle/>
          <a:p>
            <a:pPr algn="l"/>
            <a:r>
              <a:rPr lang="en-CA" altLang="en-US" sz="4900" dirty="0"/>
              <a:t>CanadaGAP’s</a:t>
            </a:r>
            <a:br>
              <a:rPr lang="en-CA" altLang="en-US" sz="4900" dirty="0"/>
            </a:br>
            <a:r>
              <a:rPr lang="en-CA" altLang="en-US" sz="4900" dirty="0"/>
              <a:t>History, Mandate and Role</a:t>
            </a:r>
            <a:endParaRPr lang="en-US" altLang="en-US" sz="4900" dirty="0"/>
          </a:p>
        </p:txBody>
      </p:sp>
      <p:sp>
        <p:nvSpPr>
          <p:cNvPr id="3" name="Text Placeholder 2">
            <a:extLst>
              <a:ext uri="{FF2B5EF4-FFF2-40B4-BE49-F238E27FC236}">
                <a16:creationId xmlns:a16="http://schemas.microsoft.com/office/drawing/2014/main" id="{9C3090C0-1DCC-2899-B3FE-4E0A8E28E6B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127322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CB5BA-0FB3-FC48-C31E-DAC40CD706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B7DBF-EC48-9D59-733B-B010420FD471}"/>
              </a:ext>
            </a:extLst>
          </p:cNvPr>
          <p:cNvSpPr>
            <a:spLocks noGrp="1"/>
          </p:cNvSpPr>
          <p:nvPr>
            <p:ph type="title"/>
          </p:nvPr>
        </p:nvSpPr>
        <p:spPr/>
        <p:txBody>
          <a:bodyPr>
            <a:normAutofit/>
          </a:bodyPr>
          <a:lstStyle/>
          <a:p>
            <a:r>
              <a:rPr lang="en-US" dirty="0"/>
              <a:t>On-site portion (3)</a:t>
            </a:r>
          </a:p>
        </p:txBody>
      </p:sp>
      <p:sp>
        <p:nvSpPr>
          <p:cNvPr id="3" name="Content Placeholder 2">
            <a:extLst>
              <a:ext uri="{FF2B5EF4-FFF2-40B4-BE49-F238E27FC236}">
                <a16:creationId xmlns:a16="http://schemas.microsoft.com/office/drawing/2014/main" id="{EF1AAC2F-4BA1-434E-0DAE-A44901AD9057}"/>
              </a:ext>
            </a:extLst>
          </p:cNvPr>
          <p:cNvSpPr>
            <a:spLocks noGrp="1"/>
          </p:cNvSpPr>
          <p:nvPr>
            <p:ph sz="quarter" idx="13"/>
          </p:nvPr>
        </p:nvSpPr>
        <p:spPr>
          <a:xfrm>
            <a:off x="685800" y="1345096"/>
            <a:ext cx="10394707" cy="4029489"/>
          </a:xfrm>
        </p:spPr>
        <p:txBody>
          <a:bodyPr>
            <a:normAutofit/>
          </a:bodyPr>
          <a:lstStyle/>
          <a:p>
            <a:pPr marL="228600" lvl="3">
              <a:buFont typeface="Arial" panose="020B0604020202020204" pitchFamily="34" charset="0"/>
              <a:buChar char="•"/>
            </a:pPr>
            <a:r>
              <a:rPr lang="en-US" sz="2100" dirty="0"/>
              <a:t>The auditor must ensure to check items that have no records associated with them, such as:</a:t>
            </a:r>
          </a:p>
          <a:p>
            <a:pPr lvl="2"/>
            <a:r>
              <a:rPr lang="en-US" sz="2000" dirty="0"/>
              <a:t>First aid kits, personal effects, working effects, areas where these items are stored</a:t>
            </a:r>
          </a:p>
          <a:p>
            <a:pPr lvl="2"/>
            <a:r>
              <a:rPr lang="en-US" sz="2000" dirty="0"/>
              <a:t>Hand washing stations and toilet facilities – employee use, auditor checking to ensure they are properly stocked and functional</a:t>
            </a:r>
          </a:p>
          <a:p>
            <a:pPr lvl="2"/>
            <a:r>
              <a:rPr lang="en-US" sz="2000" dirty="0"/>
              <a:t>Handling of waste and wastewater</a:t>
            </a:r>
          </a:p>
          <a:p>
            <a:pPr lvl="2"/>
            <a:r>
              <a:rPr lang="en-US" sz="2000" dirty="0"/>
              <a:t>Types and location of cleaning and maintenance materials (including relevant information from the label)</a:t>
            </a:r>
          </a:p>
          <a:p>
            <a:r>
              <a:rPr lang="en-US" dirty="0"/>
              <a:t>The auditor will review the CanadaGAP Food Safety Manual (spending at least 15-20 minutes)</a:t>
            </a:r>
            <a:br>
              <a:rPr lang="en-US" dirty="0"/>
            </a:br>
            <a:r>
              <a:rPr lang="en-US" dirty="0"/>
              <a:t>to ensure that the manual has been completed</a:t>
            </a:r>
          </a:p>
        </p:txBody>
      </p:sp>
    </p:spTree>
    <p:extLst>
      <p:ext uri="{BB962C8B-B14F-4D97-AF65-F5344CB8AC3E}">
        <p14:creationId xmlns:p14="http://schemas.microsoft.com/office/powerpoint/2010/main" val="1947793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CB5BA-0FB3-FC48-C31E-DAC40CD706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B7DBF-EC48-9D59-733B-B010420FD471}"/>
              </a:ext>
            </a:extLst>
          </p:cNvPr>
          <p:cNvSpPr>
            <a:spLocks noGrp="1"/>
          </p:cNvSpPr>
          <p:nvPr>
            <p:ph type="title"/>
          </p:nvPr>
        </p:nvSpPr>
        <p:spPr/>
        <p:txBody>
          <a:bodyPr>
            <a:normAutofit/>
          </a:bodyPr>
          <a:lstStyle/>
          <a:p>
            <a:r>
              <a:rPr lang="en-US" dirty="0"/>
              <a:t>On-site portion (4)</a:t>
            </a:r>
          </a:p>
        </p:txBody>
      </p:sp>
      <p:sp>
        <p:nvSpPr>
          <p:cNvPr id="3" name="Content Placeholder 2">
            <a:extLst>
              <a:ext uri="{FF2B5EF4-FFF2-40B4-BE49-F238E27FC236}">
                <a16:creationId xmlns:a16="http://schemas.microsoft.com/office/drawing/2014/main" id="{EF1AAC2F-4BA1-434E-0DAE-A44901AD9057}"/>
              </a:ext>
            </a:extLst>
          </p:cNvPr>
          <p:cNvSpPr>
            <a:spLocks noGrp="1"/>
          </p:cNvSpPr>
          <p:nvPr>
            <p:ph sz="quarter" idx="13"/>
          </p:nvPr>
        </p:nvSpPr>
        <p:spPr>
          <a:xfrm>
            <a:off x="685800" y="1398104"/>
            <a:ext cx="10394707" cy="3976482"/>
          </a:xfrm>
        </p:spPr>
        <p:txBody>
          <a:bodyPr>
            <a:normAutofit fontScale="92500" lnSpcReduction="20000"/>
          </a:bodyPr>
          <a:lstStyle/>
          <a:p>
            <a:pPr marL="228600" lvl="3">
              <a:buFont typeface="Arial" panose="020B0604020202020204" pitchFamily="34" charset="0"/>
              <a:buChar char="•"/>
            </a:pPr>
            <a:r>
              <a:rPr lang="en-US" sz="2100" dirty="0"/>
              <a:t>The auditor will consider whether the following records may need to be checked on-site, depending on the number of documents and/or length of the documentation:</a:t>
            </a:r>
          </a:p>
          <a:p>
            <a:pPr lvl="2"/>
            <a:r>
              <a:rPr lang="en-US" sz="1900" dirty="0"/>
              <a:t>Internal audit checklist </a:t>
            </a:r>
          </a:p>
          <a:p>
            <a:pPr lvl="2"/>
            <a:r>
              <a:rPr lang="en-US" sz="1900" dirty="0"/>
              <a:t>Calibration instructions and details </a:t>
            </a:r>
          </a:p>
          <a:p>
            <a:pPr lvl="2"/>
            <a:r>
              <a:rPr lang="en-US" sz="1900" dirty="0"/>
              <a:t>Agricultural chemical receipts</a:t>
            </a:r>
          </a:p>
          <a:p>
            <a:pPr lvl="2"/>
            <a:r>
              <a:rPr lang="en-US" sz="1900" dirty="0"/>
              <a:t>License/certificates or formal training documents for ag chemical applicators</a:t>
            </a:r>
          </a:p>
          <a:p>
            <a:pPr lvl="2"/>
            <a:r>
              <a:rPr lang="en-US" sz="1900" dirty="0"/>
              <a:t>Documentation related to MRLs for exported products</a:t>
            </a:r>
          </a:p>
          <a:p>
            <a:pPr lvl="2"/>
            <a:r>
              <a:rPr lang="en-US" sz="1900" dirty="0"/>
              <a:t>Certificates/audit reports from suppliers or outside service providers</a:t>
            </a:r>
          </a:p>
          <a:p>
            <a:r>
              <a:rPr lang="en-US" dirty="0"/>
              <a:t>The auditor will evaluate Question A4 to ensure ongoing maintenance of the program (including previous year’s documents)</a:t>
            </a:r>
          </a:p>
          <a:p>
            <a:r>
              <a:rPr lang="en-US" dirty="0"/>
              <a:t>The auditor will complete the Executive Summary as clearly as possible, and hold a closing meeting</a:t>
            </a:r>
          </a:p>
        </p:txBody>
      </p:sp>
    </p:spTree>
    <p:extLst>
      <p:ext uri="{BB962C8B-B14F-4D97-AF65-F5344CB8AC3E}">
        <p14:creationId xmlns:p14="http://schemas.microsoft.com/office/powerpoint/2010/main" val="26706175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65BC5-E226-2EA8-9375-C7CBE67A0F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C07D8-46A5-3EE5-95D8-28403F440FDB}"/>
              </a:ext>
            </a:extLst>
          </p:cNvPr>
          <p:cNvSpPr>
            <a:spLocks noGrp="1"/>
          </p:cNvSpPr>
          <p:nvPr>
            <p:ph type="title"/>
          </p:nvPr>
        </p:nvSpPr>
        <p:spPr/>
        <p:txBody>
          <a:bodyPr>
            <a:normAutofit fontScale="90000"/>
          </a:bodyPr>
          <a:lstStyle/>
          <a:p>
            <a:r>
              <a:rPr lang="en-US" dirty="0"/>
              <a:t>Process for Partially Remote audits (5)</a:t>
            </a:r>
          </a:p>
        </p:txBody>
      </p:sp>
      <p:sp>
        <p:nvSpPr>
          <p:cNvPr id="3" name="Content Placeholder 2">
            <a:extLst>
              <a:ext uri="{FF2B5EF4-FFF2-40B4-BE49-F238E27FC236}">
                <a16:creationId xmlns:a16="http://schemas.microsoft.com/office/drawing/2014/main" id="{191FB103-1191-68D9-3A4F-061D4C98D5AA}"/>
              </a:ext>
            </a:extLst>
          </p:cNvPr>
          <p:cNvSpPr>
            <a:spLocks noGrp="1"/>
          </p:cNvSpPr>
          <p:nvPr>
            <p:ph sz="quarter" idx="13"/>
          </p:nvPr>
        </p:nvSpPr>
        <p:spPr>
          <a:xfrm>
            <a:off x="687976" y="1347994"/>
            <a:ext cx="10394707" cy="4162012"/>
          </a:xfrm>
        </p:spPr>
        <p:txBody>
          <a:bodyPr>
            <a:normAutofit fontScale="92500" lnSpcReduction="10000"/>
          </a:bodyPr>
          <a:lstStyle/>
          <a:p>
            <a:pPr marL="512763" lvl="3" indent="-342900">
              <a:buFont typeface="Arial" panose="020B0604020202020204" pitchFamily="34" charset="0"/>
              <a:buChar char="•"/>
            </a:pPr>
            <a:r>
              <a:rPr lang="en-US" sz="2100" dirty="0"/>
              <a:t>Next comes the remote component, carried out </a:t>
            </a:r>
            <a:r>
              <a:rPr lang="en-US" sz="2100" b="1" dirty="0"/>
              <a:t>after</a:t>
            </a:r>
            <a:r>
              <a:rPr lang="en-US" sz="2100" dirty="0"/>
              <a:t> the on-site portion</a:t>
            </a:r>
          </a:p>
          <a:p>
            <a:pPr marL="512763" lvl="3" indent="-342900">
              <a:buFont typeface="Arial" panose="020B0604020202020204" pitchFamily="34" charset="0"/>
              <a:buChar char="•"/>
            </a:pPr>
            <a:r>
              <a:rPr lang="en-US" sz="2100" dirty="0"/>
              <a:t>The remote component is to be initiated as soon as possible, preferably within the same week, but NO MORE THAN 4 WEEKS, or BEFORE THE END OF THE SEASON, </a:t>
            </a:r>
            <a:r>
              <a:rPr lang="en-US" sz="2100" u="sng" dirty="0"/>
              <a:t>whichever is sooner</a:t>
            </a:r>
          </a:p>
          <a:p>
            <a:pPr marL="512763" lvl="3" indent="-342900">
              <a:buFont typeface="Arial" panose="020B0604020202020204" pitchFamily="34" charset="0"/>
              <a:buChar char="•"/>
            </a:pPr>
            <a:r>
              <a:rPr lang="en-US" sz="2100" dirty="0"/>
              <a:t>The auditor must get the desired records from the auditee. This could include the operation’s </a:t>
            </a:r>
          </a:p>
          <a:p>
            <a:pPr lvl="2"/>
            <a:r>
              <a:rPr lang="en-US" sz="1800" dirty="0"/>
              <a:t>completed records (e.g., last three months of records)</a:t>
            </a:r>
          </a:p>
          <a:p>
            <a:pPr lvl="2"/>
            <a:r>
              <a:rPr lang="en-US" sz="1800" dirty="0"/>
              <a:t>detailed procedures (SSOPs)</a:t>
            </a:r>
          </a:p>
          <a:p>
            <a:pPr lvl="2"/>
            <a:r>
              <a:rPr lang="en-US" sz="1800" dirty="0"/>
              <a:t>the Recall program (chart from Section 23 and Appendix S)</a:t>
            </a:r>
          </a:p>
          <a:p>
            <a:pPr lvl="2"/>
            <a:r>
              <a:rPr lang="en-US" sz="1800" dirty="0"/>
              <a:t>mock recall records</a:t>
            </a:r>
          </a:p>
          <a:p>
            <a:pPr lvl="2"/>
            <a:r>
              <a:rPr lang="en-US" sz="1800" dirty="0"/>
              <a:t>water/ice tests</a:t>
            </a:r>
          </a:p>
          <a:p>
            <a:pPr lvl="2"/>
            <a:r>
              <a:rPr lang="en-US" sz="1800" dirty="0"/>
              <a:t>letters of assurance</a:t>
            </a:r>
          </a:p>
          <a:p>
            <a:pPr lvl="2"/>
            <a:r>
              <a:rPr lang="en-US" sz="1800" dirty="0"/>
              <a:t>any other suggested documents that were not reviewed during the on-site (e.g., supplier certificates)</a:t>
            </a:r>
          </a:p>
        </p:txBody>
      </p:sp>
    </p:spTree>
    <p:extLst>
      <p:ext uri="{BB962C8B-B14F-4D97-AF65-F5344CB8AC3E}">
        <p14:creationId xmlns:p14="http://schemas.microsoft.com/office/powerpoint/2010/main" val="2148877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65BC5-E226-2EA8-9375-C7CBE67A0F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C07D8-46A5-3EE5-95D8-28403F440FDB}"/>
              </a:ext>
            </a:extLst>
          </p:cNvPr>
          <p:cNvSpPr>
            <a:spLocks noGrp="1"/>
          </p:cNvSpPr>
          <p:nvPr>
            <p:ph type="title"/>
          </p:nvPr>
        </p:nvSpPr>
        <p:spPr/>
        <p:txBody>
          <a:bodyPr>
            <a:normAutofit fontScale="90000"/>
          </a:bodyPr>
          <a:lstStyle/>
          <a:p>
            <a:r>
              <a:rPr lang="en-US" dirty="0"/>
              <a:t>Process for Partially Remote audits (6)</a:t>
            </a:r>
          </a:p>
        </p:txBody>
      </p:sp>
      <p:sp>
        <p:nvSpPr>
          <p:cNvPr id="3" name="Content Placeholder 2">
            <a:extLst>
              <a:ext uri="{FF2B5EF4-FFF2-40B4-BE49-F238E27FC236}">
                <a16:creationId xmlns:a16="http://schemas.microsoft.com/office/drawing/2014/main" id="{191FB103-1191-68D9-3A4F-061D4C98D5AA}"/>
              </a:ext>
            </a:extLst>
          </p:cNvPr>
          <p:cNvSpPr>
            <a:spLocks noGrp="1"/>
          </p:cNvSpPr>
          <p:nvPr>
            <p:ph sz="quarter" idx="13"/>
          </p:nvPr>
        </p:nvSpPr>
        <p:spPr>
          <a:xfrm>
            <a:off x="685800" y="1483416"/>
            <a:ext cx="10394707" cy="3891170"/>
          </a:xfrm>
        </p:spPr>
        <p:txBody>
          <a:bodyPr>
            <a:normAutofit/>
          </a:bodyPr>
          <a:lstStyle/>
          <a:p>
            <a:pPr marL="228600" lvl="3">
              <a:buFont typeface="Arial" panose="020B0604020202020204" pitchFamily="34" charset="0"/>
              <a:buChar char="•"/>
            </a:pPr>
            <a:r>
              <a:rPr lang="en-US" sz="2100" dirty="0"/>
              <a:t>The auditor uses the requested documents to cross-reference with on-site observations and interview finding as noted on the Audit Checklist or in the auditor’s notes from visiting the premises</a:t>
            </a:r>
          </a:p>
          <a:p>
            <a:pPr marL="228600" lvl="3">
              <a:buFont typeface="Arial" panose="020B0604020202020204" pitchFamily="34" charset="0"/>
              <a:buChar char="•"/>
            </a:pPr>
            <a:r>
              <a:rPr lang="en-US" sz="2100" b="1" dirty="0"/>
              <a:t>If an auditee does not comply with supplying the requested documents before the deadline, that would trigger another on-site visit (at the client’s expense) to complete the audit, or else certification would be suspended/withdrawn by the Certification Body</a:t>
            </a:r>
          </a:p>
          <a:p>
            <a:pPr marL="228600" lvl="3"/>
            <a:r>
              <a:rPr lang="en-US" sz="2100" dirty="0"/>
              <a:t>There is a checklist available at the end of the TP-09-RM to help auditors keep track of on-site vs. remote items, which may also be helpful for auditees</a:t>
            </a:r>
          </a:p>
          <a:p>
            <a:pPr marL="228600" lvl="3">
              <a:buFont typeface="Arial" panose="020B0604020202020204" pitchFamily="34" charset="0"/>
              <a:buChar char="•"/>
            </a:pPr>
            <a:endParaRPr lang="en-US" sz="2100" b="1" dirty="0"/>
          </a:p>
        </p:txBody>
      </p:sp>
    </p:spTree>
    <p:extLst>
      <p:ext uri="{BB962C8B-B14F-4D97-AF65-F5344CB8AC3E}">
        <p14:creationId xmlns:p14="http://schemas.microsoft.com/office/powerpoint/2010/main" val="29860841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629C0-DE86-5763-2001-B6801ABCC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ADF116-C9ED-E178-9459-909F4EB863C6}"/>
              </a:ext>
            </a:extLst>
          </p:cNvPr>
          <p:cNvSpPr>
            <a:spLocks noGrp="1"/>
          </p:cNvSpPr>
          <p:nvPr>
            <p:ph type="title"/>
          </p:nvPr>
        </p:nvSpPr>
        <p:spPr/>
        <p:txBody>
          <a:bodyPr>
            <a:normAutofit fontScale="90000"/>
          </a:bodyPr>
          <a:lstStyle/>
          <a:p>
            <a:r>
              <a:rPr lang="en-US" dirty="0"/>
              <a:t>Process for Partially Remote audits (7)</a:t>
            </a:r>
          </a:p>
        </p:txBody>
      </p:sp>
      <p:sp>
        <p:nvSpPr>
          <p:cNvPr id="3" name="Content Placeholder 2">
            <a:extLst>
              <a:ext uri="{FF2B5EF4-FFF2-40B4-BE49-F238E27FC236}">
                <a16:creationId xmlns:a16="http://schemas.microsoft.com/office/drawing/2014/main" id="{29002DF5-5FE6-F0D7-841B-795749E7929D}"/>
              </a:ext>
            </a:extLst>
          </p:cNvPr>
          <p:cNvSpPr>
            <a:spLocks noGrp="1"/>
          </p:cNvSpPr>
          <p:nvPr>
            <p:ph sz="quarter" idx="13"/>
          </p:nvPr>
        </p:nvSpPr>
        <p:spPr>
          <a:xfrm>
            <a:off x="685800" y="1000539"/>
            <a:ext cx="10394707" cy="4750903"/>
          </a:xfrm>
        </p:spPr>
        <p:txBody>
          <a:bodyPr>
            <a:normAutofit/>
          </a:bodyPr>
          <a:lstStyle/>
          <a:p>
            <a:pPr marL="455613" lvl="3" indent="-285750">
              <a:buFont typeface="Arial" panose="020B0604020202020204" pitchFamily="34" charset="0"/>
              <a:buChar char="•"/>
            </a:pPr>
            <a:r>
              <a:rPr lang="en-US" sz="1800" dirty="0"/>
              <a:t>Follow up may be required after the on-site visit. This could be carried out by phone,  Zoom, etc.  </a:t>
            </a:r>
          </a:p>
          <a:p>
            <a:pPr marL="912813" lvl="4" indent="-285750"/>
            <a:r>
              <a:rPr lang="en-US" sz="1800" dirty="0"/>
              <a:t>In some cases, this could include a walkaround by the auditor at the operation (with or without the auditee), or the submission of photographic evidence</a:t>
            </a:r>
          </a:p>
          <a:p>
            <a:pPr marL="455613" lvl="3" indent="-285750">
              <a:buFont typeface="Arial" panose="020B0604020202020204" pitchFamily="34" charset="0"/>
              <a:buChar char="•"/>
            </a:pPr>
            <a:r>
              <a:rPr lang="en-US" sz="1800" dirty="0"/>
              <a:t>The auditor will need to document all steps thoroughly:</a:t>
            </a:r>
          </a:p>
          <a:p>
            <a:pPr marL="912813" lvl="4" indent="-285750">
              <a:spcBef>
                <a:spcPts val="400"/>
              </a:spcBef>
            </a:pPr>
            <a:r>
              <a:rPr lang="en-US" sz="1800" dirty="0"/>
              <a:t>All necessary follow-up will be written in the ‘Additional Comments’ section of the audit checklist</a:t>
            </a:r>
          </a:p>
          <a:p>
            <a:pPr marL="912813" lvl="4" indent="-285750">
              <a:spcBef>
                <a:spcPts val="400"/>
              </a:spcBef>
            </a:pPr>
            <a:r>
              <a:rPr lang="en-US" sz="1800" dirty="0"/>
              <a:t>Confirmation that all 3 steps of verification are still being used (observation, interview, documentation)</a:t>
            </a:r>
          </a:p>
          <a:p>
            <a:pPr marL="912813" lvl="4" indent="-285750">
              <a:spcBef>
                <a:spcPts val="400"/>
              </a:spcBef>
            </a:pPr>
            <a:r>
              <a:rPr lang="en-US" sz="1800" dirty="0"/>
              <a:t>Confirmation of ICT use</a:t>
            </a:r>
          </a:p>
          <a:p>
            <a:pPr marL="912813" lvl="4" indent="-285750">
              <a:spcBef>
                <a:spcPts val="400"/>
              </a:spcBef>
            </a:pPr>
            <a:r>
              <a:rPr lang="en-US" sz="1800" dirty="0"/>
              <a:t>Additional administrative steps (on-site times vs. remote review, collection of follow-up information from auditee)</a:t>
            </a:r>
          </a:p>
          <a:p>
            <a:pPr marL="455613" lvl="3" indent="-285750">
              <a:spcBef>
                <a:spcPts val="400"/>
              </a:spcBef>
              <a:buFont typeface="Arial" panose="020B0604020202020204" pitchFamily="34" charset="0"/>
              <a:buChar char="•"/>
            </a:pPr>
            <a:r>
              <a:rPr lang="en-US" sz="1800" dirty="0"/>
              <a:t>The Executive Summary will need to be updated.</a:t>
            </a:r>
          </a:p>
        </p:txBody>
      </p:sp>
    </p:spTree>
    <p:extLst>
      <p:ext uri="{BB962C8B-B14F-4D97-AF65-F5344CB8AC3E}">
        <p14:creationId xmlns:p14="http://schemas.microsoft.com/office/powerpoint/2010/main" val="6879085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IT’s your turn</a:t>
            </a:r>
          </a:p>
        </p:txBody>
      </p:sp>
      <p:sp>
        <p:nvSpPr>
          <p:cNvPr id="108547" name="Content Placeholder 2"/>
          <p:cNvSpPr>
            <a:spLocks noGrp="1"/>
          </p:cNvSpPr>
          <p:nvPr>
            <p:ph sz="quarter" idx="13"/>
          </p:nvPr>
        </p:nvSpPr>
        <p:spPr/>
        <p:txBody>
          <a:bodyPr>
            <a:normAutofit/>
          </a:bodyPr>
          <a:lstStyle/>
          <a:p>
            <a:pPr marL="0" indent="0" algn="ctr">
              <a:buNone/>
            </a:pPr>
            <a:r>
              <a:rPr lang="en-CA" altLang="en-US" sz="3800" b="1" dirty="0">
                <a:solidFill>
                  <a:srgbClr val="CC3300"/>
                </a:solidFill>
                <a:ea typeface="Adobe Gothic Std B"/>
                <a:cs typeface="Calibri" panose="020F0502020204030204" pitchFamily="34" charset="0"/>
              </a:rPr>
              <a:t>QUESTIONS? </a:t>
            </a:r>
          </a:p>
          <a:p>
            <a:r>
              <a:rPr lang="en-US" sz="2600" dirty="0">
                <a:cs typeface="Calibri" panose="020F0502020204030204" pitchFamily="34" charset="0"/>
              </a:rPr>
              <a:t>Are there any specific questions or comments? </a:t>
            </a:r>
            <a:br>
              <a:rPr lang="en-US" sz="2600" dirty="0">
                <a:cs typeface="Calibri" panose="020F0502020204030204" pitchFamily="34" charset="0"/>
              </a:rPr>
            </a:br>
            <a:br>
              <a:rPr lang="en-US" sz="2600" dirty="0">
                <a:cs typeface="Calibri" panose="020F0502020204030204" pitchFamily="34" charset="0"/>
              </a:rPr>
            </a:br>
            <a:endParaRPr lang="en-US" sz="2600" b="1" dirty="0">
              <a:solidFill>
                <a:srgbClr val="FF0000"/>
              </a:solidFill>
              <a:latin typeface="Calibri" panose="020F0502020204030204" pitchFamily="34" charset="0"/>
              <a:cs typeface="Calibri" panose="020F0502020204030204" pitchFamily="34" charset="0"/>
            </a:endParaRPr>
          </a:p>
        </p:txBody>
      </p:sp>
      <p:pic>
        <p:nvPicPr>
          <p:cNvPr id="6" name="Graphic 5" descr="Question mark">
            <a:extLst>
              <a:ext uri="{FF2B5EF4-FFF2-40B4-BE49-F238E27FC236}">
                <a16:creationId xmlns:a16="http://schemas.microsoft.com/office/drawing/2014/main" id="{AE762F2D-F87C-490E-892C-591A94C5C4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43705" y="1796182"/>
            <a:ext cx="1724025" cy="1724025"/>
          </a:xfrm>
          <a:prstGeom prst="rect">
            <a:avLst/>
          </a:prstGeom>
        </p:spPr>
      </p:pic>
    </p:spTree>
    <p:extLst>
      <p:ext uri="{BB962C8B-B14F-4D97-AF65-F5344CB8AC3E}">
        <p14:creationId xmlns:p14="http://schemas.microsoft.com/office/powerpoint/2010/main" val="26106165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NEXT STEPS</a:t>
            </a:r>
          </a:p>
        </p:txBody>
      </p:sp>
      <p:sp>
        <p:nvSpPr>
          <p:cNvPr id="108547" name="Content Placeholder 2"/>
          <p:cNvSpPr>
            <a:spLocks noGrp="1"/>
          </p:cNvSpPr>
          <p:nvPr>
            <p:ph sz="quarter" idx="13"/>
          </p:nvPr>
        </p:nvSpPr>
        <p:spPr>
          <a:xfrm>
            <a:off x="685800" y="1483416"/>
            <a:ext cx="10394707" cy="3891170"/>
          </a:xfrm>
        </p:spPr>
        <p:txBody>
          <a:bodyPr>
            <a:normAutofit fontScale="77500" lnSpcReduction="20000"/>
          </a:bodyPr>
          <a:lstStyle/>
          <a:p>
            <a:r>
              <a:rPr lang="en-US" sz="2800" dirty="0">
                <a:solidFill>
                  <a:schemeClr val="tx1"/>
                </a:solidFill>
                <a:cs typeface="Calibri" panose="020F0502020204030204" pitchFamily="34" charset="0"/>
              </a:rPr>
              <a:t>Thank you for your participation!</a:t>
            </a:r>
          </a:p>
          <a:p>
            <a:r>
              <a:rPr lang="en-US" sz="2800" dirty="0">
                <a:solidFill>
                  <a:schemeClr val="tx1"/>
                </a:solidFill>
                <a:cs typeface="Calibri" panose="020F0502020204030204" pitchFamily="34" charset="0"/>
              </a:rPr>
              <a:t>If you are interested in the partially remote audit</a:t>
            </a:r>
            <a:r>
              <a:rPr lang="en-US" sz="2800" dirty="0">
                <a:cs typeface="Calibri" panose="020F0502020204030204" pitchFamily="34" charset="0"/>
              </a:rPr>
              <a:t> option,</a:t>
            </a:r>
            <a:r>
              <a:rPr lang="en-US" sz="2800" dirty="0">
                <a:solidFill>
                  <a:schemeClr val="tx1"/>
                </a:solidFill>
                <a:cs typeface="Calibri" panose="020F0502020204030204" pitchFamily="34" charset="0"/>
              </a:rPr>
              <a:t> and you meet the criteria discussed today, please reach out to your CB </a:t>
            </a:r>
            <a:r>
              <a:rPr lang="en-US" sz="2800" b="1" dirty="0">
                <a:solidFill>
                  <a:schemeClr val="tx1"/>
                </a:solidFill>
                <a:cs typeface="Calibri" panose="020F0502020204030204" pitchFamily="34" charset="0"/>
              </a:rPr>
              <a:t>as soon as possible.</a:t>
            </a:r>
            <a:endParaRPr lang="en-US" sz="2800" dirty="0">
              <a:solidFill>
                <a:schemeClr val="tx1"/>
              </a:solidFill>
              <a:cs typeface="Calibri" panose="020F0502020204030204" pitchFamily="34" charset="0"/>
            </a:endParaRPr>
          </a:p>
          <a:p>
            <a:r>
              <a:rPr lang="en-US" sz="2800" dirty="0">
                <a:solidFill>
                  <a:schemeClr val="tx1"/>
                </a:solidFill>
                <a:cs typeface="Calibri" panose="020F0502020204030204" pitchFamily="34" charset="0"/>
              </a:rPr>
              <a:t>A copy of these slides </a:t>
            </a:r>
            <a:r>
              <a:rPr lang="en-US" sz="2800" dirty="0">
                <a:cs typeface="Calibri" panose="020F0502020204030204" pitchFamily="34" charset="0"/>
              </a:rPr>
              <a:t>will be available on the website following the meeting (both English and French)</a:t>
            </a:r>
            <a:endParaRPr lang="en-US" sz="2800" dirty="0">
              <a:solidFill>
                <a:schemeClr val="tx1"/>
              </a:solidFill>
              <a:cs typeface="Calibri" panose="020F0502020204030204" pitchFamily="34" charset="0"/>
            </a:endParaRPr>
          </a:p>
          <a:p>
            <a:r>
              <a:rPr lang="en-US" sz="2800" dirty="0">
                <a:solidFill>
                  <a:schemeClr val="tx1"/>
                </a:solidFill>
                <a:cs typeface="Calibri" panose="020F0502020204030204" pitchFamily="34" charset="0"/>
              </a:rPr>
              <a:t>If you have any other questions, please contact the CanadaGAP office (see next slide)</a:t>
            </a:r>
          </a:p>
          <a:p>
            <a:r>
              <a:rPr lang="en-US" sz="2800" dirty="0">
                <a:solidFill>
                  <a:schemeClr val="tx1"/>
                </a:solidFill>
                <a:cs typeface="Calibri" panose="020F0502020204030204" pitchFamily="34" charset="0"/>
              </a:rPr>
              <a:t>Lunch starts at 11:30 a.m. and we look forward to continuing the dialogue with you!</a:t>
            </a:r>
          </a:p>
        </p:txBody>
      </p:sp>
    </p:spTree>
    <p:extLst>
      <p:ext uri="{BB962C8B-B14F-4D97-AF65-F5344CB8AC3E}">
        <p14:creationId xmlns:p14="http://schemas.microsoft.com/office/powerpoint/2010/main" val="35076095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itle 1"/>
          <p:cNvSpPr>
            <a:spLocks noGrp="1"/>
          </p:cNvSpPr>
          <p:nvPr>
            <p:ph type="title"/>
          </p:nvPr>
        </p:nvSpPr>
        <p:spPr/>
        <p:txBody>
          <a:bodyPr>
            <a:normAutofit/>
          </a:bodyPr>
          <a:lstStyle/>
          <a:p>
            <a:pPr eaLnBrk="1" hangingPunct="1"/>
            <a:r>
              <a:rPr lang="en-CA" altLang="en-US" sz="4900" dirty="0"/>
              <a:t>Contact Information</a:t>
            </a:r>
          </a:p>
        </p:txBody>
      </p:sp>
      <p:sp>
        <p:nvSpPr>
          <p:cNvPr id="167939" name="Content Placeholder 2"/>
          <p:cNvSpPr>
            <a:spLocks noGrp="1"/>
          </p:cNvSpPr>
          <p:nvPr>
            <p:ph sz="quarter" idx="13"/>
          </p:nvPr>
        </p:nvSpPr>
        <p:spPr/>
        <p:txBody>
          <a:bodyPr>
            <a:normAutofit fontScale="92500" lnSpcReduction="10000"/>
          </a:bodyPr>
          <a:lstStyle/>
          <a:p>
            <a:pPr marL="0" indent="0">
              <a:lnSpc>
                <a:spcPct val="80000"/>
              </a:lnSpc>
              <a:buNone/>
            </a:pPr>
            <a:r>
              <a:rPr lang="en-CA" altLang="en-US" sz="2400" b="1" dirty="0">
                <a:cs typeface="Calibri" panose="020F0502020204030204" pitchFamily="34" charset="0"/>
              </a:rPr>
              <a:t>CanadaGAP Program</a:t>
            </a:r>
          </a:p>
          <a:p>
            <a:pPr marL="0" indent="0">
              <a:lnSpc>
                <a:spcPct val="80000"/>
              </a:lnSpc>
              <a:buNone/>
            </a:pPr>
            <a:r>
              <a:rPr lang="en-CA" altLang="en-US" sz="2400" dirty="0">
                <a:cs typeface="Calibri" panose="020F0502020204030204" pitchFamily="34" charset="0"/>
              </a:rPr>
              <a:t>245 </a:t>
            </a:r>
            <a:r>
              <a:rPr lang="en-CA" altLang="en-US" sz="2400" dirty="0" err="1">
                <a:cs typeface="Calibri" panose="020F0502020204030204" pitchFamily="34" charset="0"/>
              </a:rPr>
              <a:t>Menten</a:t>
            </a:r>
            <a:r>
              <a:rPr lang="en-CA" altLang="en-US" sz="2400" dirty="0">
                <a:cs typeface="Calibri" panose="020F0502020204030204" pitchFamily="34" charset="0"/>
              </a:rPr>
              <a:t> Place, Suite 312</a:t>
            </a:r>
          </a:p>
          <a:p>
            <a:pPr marL="0" indent="0">
              <a:lnSpc>
                <a:spcPct val="80000"/>
              </a:lnSpc>
              <a:buNone/>
            </a:pPr>
            <a:r>
              <a:rPr lang="en-CA" altLang="en-US" sz="2400" dirty="0">
                <a:cs typeface="Calibri" panose="020F0502020204030204" pitchFamily="34" charset="0"/>
              </a:rPr>
              <a:t>Ottawa, Ontario, Canada</a:t>
            </a:r>
          </a:p>
          <a:p>
            <a:pPr marL="0" indent="0">
              <a:lnSpc>
                <a:spcPct val="80000"/>
              </a:lnSpc>
              <a:buNone/>
            </a:pPr>
            <a:r>
              <a:rPr lang="en-CA" altLang="en-US" sz="2400" dirty="0">
                <a:cs typeface="Calibri" panose="020F0502020204030204" pitchFamily="34" charset="0"/>
              </a:rPr>
              <a:t>K2H 9E8</a:t>
            </a:r>
          </a:p>
          <a:p>
            <a:pPr marL="0" indent="0">
              <a:lnSpc>
                <a:spcPct val="80000"/>
              </a:lnSpc>
              <a:buNone/>
            </a:pPr>
            <a:endParaRPr lang="en-CA" altLang="en-US" sz="2400" dirty="0">
              <a:cs typeface="Calibri" panose="020F0502020204030204" pitchFamily="34" charset="0"/>
            </a:endParaRPr>
          </a:p>
          <a:p>
            <a:pPr marL="0" indent="0">
              <a:lnSpc>
                <a:spcPct val="80000"/>
              </a:lnSpc>
              <a:buNone/>
            </a:pPr>
            <a:r>
              <a:rPr lang="en-CA" altLang="en-US" sz="2400" dirty="0">
                <a:cs typeface="Calibri" panose="020F0502020204030204" pitchFamily="34" charset="0"/>
              </a:rPr>
              <a:t>Tel: 613-829-4711</a:t>
            </a:r>
          </a:p>
          <a:p>
            <a:pPr marL="0" indent="0">
              <a:lnSpc>
                <a:spcPct val="80000"/>
              </a:lnSpc>
              <a:buNone/>
            </a:pPr>
            <a:r>
              <a:rPr lang="en-CA" altLang="en-US" sz="2400" dirty="0">
                <a:cs typeface="Calibri" panose="020F0502020204030204" pitchFamily="34" charset="0"/>
              </a:rPr>
              <a:t>Fax: 613-829-9379</a:t>
            </a:r>
          </a:p>
          <a:p>
            <a:pPr marL="0" indent="0">
              <a:lnSpc>
                <a:spcPct val="80000"/>
              </a:lnSpc>
              <a:buNone/>
            </a:pPr>
            <a:r>
              <a:rPr lang="en-CA" altLang="en-US" sz="2400" dirty="0">
                <a:cs typeface="Calibri" panose="020F0502020204030204" pitchFamily="34" charset="0"/>
              </a:rPr>
              <a:t>Email: </a:t>
            </a:r>
            <a:r>
              <a:rPr lang="en-CA" altLang="en-US" sz="2400" dirty="0">
                <a:cs typeface="Calibri" panose="020F0502020204030204" pitchFamily="34" charset="0"/>
                <a:hlinkClick r:id="rId3"/>
              </a:rPr>
              <a:t>info@canadagap.ca</a:t>
            </a:r>
            <a:endParaRPr lang="en-CA" altLang="en-US" sz="2400" dirty="0">
              <a:cs typeface="Calibri" panose="020F0502020204030204" pitchFamily="34" charset="0"/>
            </a:endParaRPr>
          </a:p>
          <a:p>
            <a:pPr marL="0" indent="0">
              <a:lnSpc>
                <a:spcPct val="80000"/>
              </a:lnSpc>
              <a:buNone/>
            </a:pPr>
            <a:r>
              <a:rPr lang="en-CA" altLang="en-US" sz="2400" dirty="0">
                <a:cs typeface="Calibri" panose="020F0502020204030204" pitchFamily="34" charset="0"/>
              </a:rPr>
              <a:t>Web: </a:t>
            </a:r>
            <a:r>
              <a:rPr lang="en-CA" altLang="en-US" sz="2400" dirty="0">
                <a:cs typeface="Calibri" panose="020F0502020204030204" pitchFamily="34" charset="0"/>
                <a:hlinkClick r:id="rId4"/>
              </a:rPr>
              <a:t>www.canadagap.ca</a:t>
            </a:r>
            <a:r>
              <a:rPr lang="en-CA" altLang="en-US" sz="2400" dirty="0">
                <a:cs typeface="Calibri" panose="020F0502020204030204" pitchFamily="34" charset="0"/>
              </a:rPr>
              <a:t> </a:t>
            </a:r>
          </a:p>
        </p:txBody>
      </p:sp>
      <p:pic>
        <p:nvPicPr>
          <p:cNvPr id="4" name="Content Placeholder 3">
            <a:extLst>
              <a:ext uri="{FF2B5EF4-FFF2-40B4-BE49-F238E27FC236}">
                <a16:creationId xmlns:a16="http://schemas.microsoft.com/office/drawing/2014/main" id="{E8E01684-2C14-5DE6-91B2-72B8FF8E6F01}"/>
              </a:ext>
            </a:extLst>
          </p:cNvPr>
          <p:cNvPicPr>
            <a:picLocks noGrp="1" noChangeAspect="1"/>
          </p:cNvPicPr>
          <p:nvPr>
            <p:ph sz="quarter" idx="14"/>
          </p:nvPr>
        </p:nvPicPr>
        <p:blipFill>
          <a:blip r:embed="rId5" cstate="print">
            <a:extLst>
              <a:ext uri="{28A0092B-C50C-407E-A947-70E740481C1C}">
                <a14:useLocalDpi xmlns:a14="http://schemas.microsoft.com/office/drawing/2010/main" val="0"/>
              </a:ext>
            </a:extLst>
          </a:blip>
          <a:stretch>
            <a:fillRect/>
          </a:stretch>
        </p:blipFill>
        <p:spPr>
          <a:xfrm>
            <a:off x="6023269" y="2063750"/>
            <a:ext cx="5028612" cy="3311525"/>
          </a:xfrm>
          <a:prstGeom prst="rect">
            <a:avLst/>
          </a:prstGeom>
        </p:spPr>
      </p:pic>
    </p:spTree>
    <p:extLst>
      <p:ext uri="{BB962C8B-B14F-4D97-AF65-F5344CB8AC3E}">
        <p14:creationId xmlns:p14="http://schemas.microsoft.com/office/powerpoint/2010/main" val="3919217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RESPONSIVE TO GROWERS</a:t>
            </a:r>
          </a:p>
        </p:txBody>
      </p:sp>
      <p:sp>
        <p:nvSpPr>
          <p:cNvPr id="108547" name="Content Placeholder 2"/>
          <p:cNvSpPr>
            <a:spLocks noGrp="1"/>
          </p:cNvSpPr>
          <p:nvPr>
            <p:ph sz="quarter" idx="13"/>
          </p:nvPr>
        </p:nvSpPr>
        <p:spPr>
          <a:xfrm>
            <a:off x="685800" y="1663148"/>
            <a:ext cx="10394707" cy="3711437"/>
          </a:xfrm>
        </p:spPr>
        <p:txBody>
          <a:bodyPr>
            <a:normAutofit fontScale="77500" lnSpcReduction="20000"/>
          </a:bodyPr>
          <a:lstStyle/>
          <a:p>
            <a:r>
              <a:rPr lang="en-CA" altLang="en-US" sz="2600" dirty="0">
                <a:cs typeface="Calibri" panose="020F0502020204030204" pitchFamily="34" charset="0"/>
              </a:rPr>
              <a:t>The program’s original mandate was given to CanadaGAP by growers</a:t>
            </a:r>
          </a:p>
          <a:p>
            <a:r>
              <a:rPr lang="en-CA" altLang="en-US" sz="2600" dirty="0">
                <a:cs typeface="Calibri" panose="020F0502020204030204" pitchFamily="34" charset="0"/>
              </a:rPr>
              <a:t>CanadaGAP began in 2000 as the On-Farm Food Safety (OFFS) Program developed by the Canadian Horticultural Council (CHC), now the Fruit and Vegetable Growers of Canada (FVGC)</a:t>
            </a:r>
          </a:p>
          <a:p>
            <a:r>
              <a:rPr lang="en-CA" altLang="en-US" sz="2600" dirty="0">
                <a:cs typeface="Calibri" panose="020F0502020204030204" pitchFamily="34" charset="0"/>
              </a:rPr>
              <a:t>Members voted on the direction and mandate that CanadaGAP has in place today</a:t>
            </a:r>
          </a:p>
          <a:p>
            <a:r>
              <a:rPr lang="en-CA" altLang="en-US" sz="2600" dirty="0">
                <a:cs typeface="Calibri" panose="020F0502020204030204" pitchFamily="34" charset="0"/>
              </a:rPr>
              <a:t>CanadaGAP is now independent of the FVGC, but we still work every day to deliver on the direction set by industry</a:t>
            </a:r>
          </a:p>
          <a:p>
            <a:pPr lvl="1"/>
            <a:r>
              <a:rPr lang="en-US" altLang="en-US" sz="2400" dirty="0">
                <a:cs typeface="Calibri" panose="020F0502020204030204" pitchFamily="34" charset="0"/>
              </a:rPr>
              <a:t>Our entire structure, business plan, budget and allocation of resources is based on that original mandate</a:t>
            </a:r>
          </a:p>
          <a:p>
            <a:r>
              <a:rPr lang="en-CA" altLang="en-US" sz="2600" dirty="0">
                <a:cs typeface="Calibri" panose="020F0502020204030204" pitchFamily="34" charset="0"/>
              </a:rPr>
              <a:t>Program scope: all of horticulture in Canada, all types of suppliers</a:t>
            </a:r>
          </a:p>
        </p:txBody>
      </p:sp>
    </p:spTree>
    <p:extLst>
      <p:ext uri="{BB962C8B-B14F-4D97-AF65-F5344CB8AC3E}">
        <p14:creationId xmlns:p14="http://schemas.microsoft.com/office/powerpoint/2010/main" val="2972346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CANADAGAP’s Mandate</a:t>
            </a:r>
          </a:p>
        </p:txBody>
      </p:sp>
      <p:sp>
        <p:nvSpPr>
          <p:cNvPr id="108547" name="Content Placeholder 2"/>
          <p:cNvSpPr>
            <a:spLocks noGrp="1"/>
          </p:cNvSpPr>
          <p:nvPr>
            <p:ph sz="quarter" idx="13"/>
          </p:nvPr>
        </p:nvSpPr>
        <p:spPr>
          <a:xfrm>
            <a:off x="685800" y="1621899"/>
            <a:ext cx="10394707" cy="3311189"/>
          </a:xfrm>
        </p:spPr>
        <p:txBody>
          <a:bodyPr>
            <a:normAutofit fontScale="92500" lnSpcReduction="10000"/>
          </a:bodyPr>
          <a:lstStyle/>
          <a:p>
            <a:pPr eaLnBrk="1" hangingPunct="1"/>
            <a:endParaRPr lang="en-CA" altLang="en-US" sz="1200" dirty="0"/>
          </a:p>
          <a:p>
            <a:pPr marL="514350" indent="-514350">
              <a:buFont typeface="+mj-lt"/>
              <a:buAutoNum type="arabicPeriod"/>
            </a:pPr>
            <a:r>
              <a:rPr lang="en-CA" altLang="en-US" sz="2600" dirty="0">
                <a:cs typeface="Calibri" panose="020F0502020204030204" pitchFamily="34" charset="0"/>
              </a:rPr>
              <a:t>HACCP-Based</a:t>
            </a:r>
          </a:p>
          <a:p>
            <a:pPr marL="514350" indent="-514350">
              <a:buFont typeface="+mj-lt"/>
              <a:buAutoNum type="arabicPeriod"/>
            </a:pPr>
            <a:r>
              <a:rPr lang="en-CA" altLang="en-US" sz="2600" dirty="0">
                <a:cs typeface="Calibri" panose="020F0502020204030204" pitchFamily="34" charset="0"/>
              </a:rPr>
              <a:t>Technical requirements reviewed by government (federal and provincial) and deemed technically sound</a:t>
            </a:r>
          </a:p>
          <a:p>
            <a:pPr marL="514350" indent="-514350">
              <a:buFont typeface="+mj-lt"/>
              <a:buAutoNum type="arabicPeriod"/>
            </a:pPr>
            <a:r>
              <a:rPr lang="en-CA" altLang="en-US" sz="2600" dirty="0">
                <a:cs typeface="Calibri" panose="020F0502020204030204" pitchFamily="34" charset="0"/>
              </a:rPr>
              <a:t>Government-recognized and aligned with regulations</a:t>
            </a:r>
          </a:p>
          <a:p>
            <a:pPr marL="514350" indent="-514350">
              <a:buFont typeface="+mj-lt"/>
              <a:buAutoNum type="arabicPeriod"/>
            </a:pPr>
            <a:r>
              <a:rPr lang="en-CA" altLang="en-US" sz="2600" dirty="0">
                <a:cs typeface="Calibri" panose="020F0502020204030204" pitchFamily="34" charset="0"/>
              </a:rPr>
              <a:t>Accepted by customers</a:t>
            </a:r>
          </a:p>
          <a:p>
            <a:pPr marL="514350" indent="-514350">
              <a:buFont typeface="+mj-lt"/>
              <a:buAutoNum type="arabicPeriod"/>
            </a:pPr>
            <a:r>
              <a:rPr lang="en-CA" altLang="en-US" sz="2600" dirty="0">
                <a:cs typeface="Calibri" panose="020F0502020204030204" pitchFamily="34" charset="0"/>
              </a:rPr>
              <a:t>Delivered at lowest possible cost to growers</a:t>
            </a:r>
          </a:p>
        </p:txBody>
      </p:sp>
      <p:pic>
        <p:nvPicPr>
          <p:cNvPr id="6" name="Picture 5" descr="A bowl of fruit&#10;&#10;Description automatically generated">
            <a:extLst>
              <a:ext uri="{FF2B5EF4-FFF2-40B4-BE49-F238E27FC236}">
                <a16:creationId xmlns:a16="http://schemas.microsoft.com/office/drawing/2014/main" id="{679E11C4-D9C0-4D12-A6D2-4C95755454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97296" y="426002"/>
            <a:ext cx="1283211" cy="1271019"/>
          </a:xfrm>
          <a:prstGeom prst="rect">
            <a:avLst/>
          </a:prstGeom>
        </p:spPr>
      </p:pic>
    </p:spTree>
    <p:extLst>
      <p:ext uri="{BB962C8B-B14F-4D97-AF65-F5344CB8AC3E}">
        <p14:creationId xmlns:p14="http://schemas.microsoft.com/office/powerpoint/2010/main" val="2827217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HACCP-BASED and Technically Sound</a:t>
            </a:r>
          </a:p>
        </p:txBody>
      </p:sp>
      <p:sp>
        <p:nvSpPr>
          <p:cNvPr id="108547" name="Content Placeholder 2"/>
          <p:cNvSpPr>
            <a:spLocks noGrp="1"/>
          </p:cNvSpPr>
          <p:nvPr>
            <p:ph sz="quarter" idx="13"/>
          </p:nvPr>
        </p:nvSpPr>
        <p:spPr>
          <a:xfrm>
            <a:off x="341644" y="1607736"/>
            <a:ext cx="10741039" cy="3999244"/>
          </a:xfrm>
        </p:spPr>
        <p:txBody>
          <a:bodyPr>
            <a:noAutofit/>
          </a:bodyPr>
          <a:lstStyle/>
          <a:p>
            <a:r>
              <a:rPr lang="en-US" dirty="0">
                <a:cs typeface="Calibri" panose="020F0502020204030204" pitchFamily="34" charset="0"/>
              </a:rPr>
              <a:t>CanadaGAP has done a separate, specific hazard analyses for all commodity groups, including potatoes</a:t>
            </a:r>
          </a:p>
          <a:p>
            <a:r>
              <a:rPr lang="en-US" dirty="0">
                <a:cs typeface="Calibri" panose="020F0502020204030204" pitchFamily="34" charset="0"/>
              </a:rPr>
              <a:t>The practices in the manuals that apply to potato growers correspond to identified hazards in the Potato HACCP Model</a:t>
            </a:r>
          </a:p>
          <a:p>
            <a:r>
              <a:rPr lang="en-US" dirty="0">
                <a:cs typeface="Calibri" panose="020F0502020204030204" pitchFamily="34" charset="0"/>
              </a:rPr>
              <a:t>The HACCP model has been reviewed numerous times over the years and deemed technically sound by federal and provincial government representatives</a:t>
            </a:r>
          </a:p>
          <a:p>
            <a:pPr lvl="1">
              <a:buFont typeface="Courier New" panose="02070309020205020404" pitchFamily="49" charset="0"/>
              <a:buChar char="o"/>
            </a:pPr>
            <a:r>
              <a:rPr lang="en-US" dirty="0">
                <a:cs typeface="Calibri" panose="020F0502020204030204" pitchFamily="34" charset="0"/>
              </a:rPr>
              <a:t>That means experts agree that every identified hazard is a potential hazard for potatoes and needs a corresponding control measure</a:t>
            </a:r>
          </a:p>
          <a:p>
            <a:pPr lvl="1">
              <a:buFont typeface="Courier New" panose="02070309020205020404" pitchFamily="49" charset="0"/>
              <a:buChar char="o"/>
            </a:pPr>
            <a:r>
              <a:rPr lang="en-US" dirty="0">
                <a:cs typeface="Calibri" panose="020F0502020204030204" pitchFamily="34" charset="0"/>
              </a:rPr>
              <a:t>That’s where the procedures in the manual come from – they are the agreed-upon measures deemed to control each hazard</a:t>
            </a:r>
          </a:p>
          <a:p>
            <a:pPr lvl="1">
              <a:buFont typeface="Courier New" panose="02070309020205020404" pitchFamily="49" charset="0"/>
              <a:buChar char="o"/>
            </a:pPr>
            <a:r>
              <a:rPr lang="en-US" altLang="en-US" dirty="0">
                <a:cs typeface="Calibri" panose="020F0502020204030204" pitchFamily="34" charset="0"/>
              </a:rPr>
              <a:t>Based on sound food safety science</a:t>
            </a:r>
            <a:endParaRPr lang="en-US" dirty="0">
              <a:cs typeface="Calibri" panose="020F0502020204030204" pitchFamily="34" charset="0"/>
            </a:endParaRPr>
          </a:p>
          <a:p>
            <a:pPr lvl="1"/>
            <a:endParaRPr lang="en-US" sz="2100" dirty="0">
              <a:latin typeface="Calibri" panose="020F0502020204030204" pitchFamily="34" charset="0"/>
              <a:cs typeface="Calibri" panose="020F0502020204030204" pitchFamily="34" charset="0"/>
            </a:endParaRPr>
          </a:p>
        </p:txBody>
      </p:sp>
      <p:sp>
        <p:nvSpPr>
          <p:cNvPr id="9" name="Content Placeholder 2">
            <a:extLst>
              <a:ext uri="{FF2B5EF4-FFF2-40B4-BE49-F238E27FC236}">
                <a16:creationId xmlns:a16="http://schemas.microsoft.com/office/drawing/2014/main" id="{D914A556-CF65-4959-A297-4BD97E8C320C}"/>
              </a:ext>
            </a:extLst>
          </p:cNvPr>
          <p:cNvSpPr txBox="1">
            <a:spLocks/>
          </p:cNvSpPr>
          <p:nvPr/>
        </p:nvSpPr>
        <p:spPr>
          <a:xfrm>
            <a:off x="1804410" y="3848100"/>
            <a:ext cx="5958465" cy="3009900"/>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endParaRPr lang="en-US" sz="23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9978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r>
              <a:rPr lang="en-CA" altLang="en-US" sz="4900" dirty="0"/>
              <a:t>HACCP-BASED and Technically Sound</a:t>
            </a:r>
          </a:p>
        </p:txBody>
      </p:sp>
      <p:sp>
        <p:nvSpPr>
          <p:cNvPr id="108547" name="Content Placeholder 2"/>
          <p:cNvSpPr>
            <a:spLocks noGrp="1"/>
          </p:cNvSpPr>
          <p:nvPr>
            <p:ph sz="quarter" idx="13"/>
          </p:nvPr>
        </p:nvSpPr>
        <p:spPr>
          <a:xfrm>
            <a:off x="685800" y="1259868"/>
            <a:ext cx="10394707" cy="4114717"/>
          </a:xfrm>
        </p:spPr>
        <p:txBody>
          <a:bodyPr>
            <a:normAutofit fontScale="85000" lnSpcReduction="20000"/>
          </a:bodyPr>
          <a:lstStyle/>
          <a:p>
            <a:r>
              <a:rPr lang="en-CA" altLang="en-US" sz="2600" dirty="0">
                <a:cs typeface="Calibri" panose="020F0502020204030204" pitchFamily="34" charset="0"/>
              </a:rPr>
              <a:t>CanadaGAP must ensure that not only the commodity-specific HACCP models, but also the CanadaGAP Food Safety Manuals are reviewed and approved by government</a:t>
            </a:r>
            <a:endParaRPr lang="en-CA" altLang="en-US" sz="1200" dirty="0"/>
          </a:p>
          <a:p>
            <a:r>
              <a:rPr lang="en-CA" altLang="en-US" sz="2600" dirty="0">
                <a:cs typeface="Calibri" panose="020F0502020204030204" pitchFamily="34" charset="0"/>
              </a:rPr>
              <a:t>For Potatoes, t</a:t>
            </a:r>
            <a:r>
              <a:rPr lang="en-US" sz="2600" dirty="0">
                <a:cs typeface="Calibri" panose="020F0502020204030204" pitchFamily="34" charset="0"/>
              </a:rPr>
              <a:t>he reviewers included representatives from CFIA and other federal government departments (Health Canada, PRD [formerly PMRA], AAFC) and provincial government reps from PEI, NB, ON, QC, MB, AB, BC</a:t>
            </a:r>
            <a:r>
              <a:rPr lang="en-CA" altLang="en-US" sz="2600" dirty="0">
                <a:cs typeface="Calibri" panose="020F0502020204030204" pitchFamily="34" charset="0"/>
              </a:rPr>
              <a:t> </a:t>
            </a:r>
          </a:p>
          <a:p>
            <a:r>
              <a:rPr lang="en-US" sz="2800" dirty="0">
                <a:cs typeface="Calibri" panose="020F0502020204030204" pitchFamily="34" charset="0"/>
              </a:rPr>
              <a:t>The manuals are provided as a comprehensive template of all the potential procedures and records that a company would need to include in their documentation to operate a complete food safety program</a:t>
            </a:r>
          </a:p>
          <a:p>
            <a:r>
              <a:rPr lang="en-US" sz="2800" dirty="0">
                <a:cs typeface="Calibri" panose="020F0502020204030204" pitchFamily="34" charset="0"/>
              </a:rPr>
              <a:t>Not everything in the manual may be applicable to a given user of the CanadaGAP program (e.g., not only different crops, but different activities)</a:t>
            </a:r>
          </a:p>
        </p:txBody>
      </p:sp>
    </p:spTree>
    <p:extLst>
      <p:ext uri="{BB962C8B-B14F-4D97-AF65-F5344CB8AC3E}">
        <p14:creationId xmlns:p14="http://schemas.microsoft.com/office/powerpoint/2010/main" val="2512735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en-CA" altLang="en-US" sz="4900" dirty="0"/>
              <a:t>POTATO PROGRAM REQUIREMENTS</a:t>
            </a:r>
          </a:p>
        </p:txBody>
      </p:sp>
      <p:sp>
        <p:nvSpPr>
          <p:cNvPr id="108547" name="Content Placeholder 2"/>
          <p:cNvSpPr>
            <a:spLocks noGrp="1"/>
          </p:cNvSpPr>
          <p:nvPr>
            <p:ph sz="quarter" idx="13"/>
          </p:nvPr>
        </p:nvSpPr>
        <p:spPr/>
        <p:txBody>
          <a:bodyPr>
            <a:normAutofit fontScale="92500" lnSpcReduction="20000"/>
          </a:bodyPr>
          <a:lstStyle/>
          <a:p>
            <a:pPr eaLnBrk="1" hangingPunct="1"/>
            <a:r>
              <a:rPr lang="en-CA" altLang="en-US" sz="2600" dirty="0">
                <a:cs typeface="Calibri" panose="020F0502020204030204" pitchFamily="34" charset="0"/>
              </a:rPr>
              <a:t>CanadaGAP does NOT require potato farmers to have the same food safety practices as leafy greens growers (or other high-risk crops)</a:t>
            </a:r>
          </a:p>
          <a:p>
            <a:r>
              <a:rPr lang="en-US" sz="2600" dirty="0">
                <a:cs typeface="Calibri" panose="020F0502020204030204" pitchFamily="34" charset="0"/>
              </a:rPr>
              <a:t>There are differences throughout the CanadaGAP Food Safety Manuals relative to procedures that must be followed by potato growers, vs. procedures that must be followed by leafy greens growers or producers of other crops with a different risk profile</a:t>
            </a:r>
          </a:p>
          <a:p>
            <a:r>
              <a:rPr lang="en-US" sz="2600" dirty="0">
                <a:cs typeface="Calibri" panose="020F0502020204030204" pitchFamily="34" charset="0"/>
              </a:rPr>
              <a:t>Potatoes have many exemptions in the manual that don’t apply to other crops (see one-page handout for examples)</a:t>
            </a:r>
          </a:p>
        </p:txBody>
      </p:sp>
      <p:pic>
        <p:nvPicPr>
          <p:cNvPr id="6" name="Picture 5" descr="A pile of fruit&#10;&#10;Description automatically generated">
            <a:extLst>
              <a:ext uri="{FF2B5EF4-FFF2-40B4-BE49-F238E27FC236}">
                <a16:creationId xmlns:a16="http://schemas.microsoft.com/office/drawing/2014/main" id="{40002651-9D98-4DDC-8A34-BE03A79C4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9053567" y="40192"/>
            <a:ext cx="1877403" cy="1877403"/>
          </a:xfrm>
          <a:prstGeom prst="rect">
            <a:avLst/>
          </a:prstGeom>
        </p:spPr>
      </p:pic>
    </p:spTree>
    <p:extLst>
      <p:ext uri="{BB962C8B-B14F-4D97-AF65-F5344CB8AC3E}">
        <p14:creationId xmlns:p14="http://schemas.microsoft.com/office/powerpoint/2010/main" val="1733968158"/>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ain Even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1290</TotalTime>
  <Words>5805</Words>
  <Application>Microsoft Office PowerPoint</Application>
  <PresentationFormat>Widescreen</PresentationFormat>
  <Paragraphs>361</Paragraphs>
  <Slides>47</Slides>
  <Notes>39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47</vt:i4>
      </vt:variant>
    </vt:vector>
  </HeadingPairs>
  <TitlesOfParts>
    <vt:vector size="58" baseType="lpstr">
      <vt:lpstr>Adobe Gothic Std B</vt:lpstr>
      <vt:lpstr>Amasis MT Pro Light</vt:lpstr>
      <vt:lpstr>Aptos</vt:lpstr>
      <vt:lpstr>Aptos Display</vt:lpstr>
      <vt:lpstr>Arial</vt:lpstr>
      <vt:lpstr>Calibri</vt:lpstr>
      <vt:lpstr>Courier New</vt:lpstr>
      <vt:lpstr>Gill Sans MT</vt:lpstr>
      <vt:lpstr>Impact</vt:lpstr>
      <vt:lpstr>Custom Design</vt:lpstr>
      <vt:lpstr>Main Event</vt:lpstr>
      <vt:lpstr>Town Hall 2026</vt:lpstr>
      <vt:lpstr>SESSION Overview</vt:lpstr>
      <vt:lpstr>WELCOME</vt:lpstr>
      <vt:lpstr>CanadaGAP’s History, Mandate and Role</vt:lpstr>
      <vt:lpstr>RESPONSIVE TO GROWERS</vt:lpstr>
      <vt:lpstr>CANADAGAP’s Mandate</vt:lpstr>
      <vt:lpstr>HACCP-BASED and Technically Sound</vt:lpstr>
      <vt:lpstr>HACCP-BASED and Technically Sound</vt:lpstr>
      <vt:lpstr>POTATO PROGRAM REQUIREMENTS</vt:lpstr>
      <vt:lpstr>The role of recognition</vt:lpstr>
      <vt:lpstr>GOVERNMENT RECOGNITION</vt:lpstr>
      <vt:lpstr>COMPLIANCE WITH REGULATIONS</vt:lpstr>
      <vt:lpstr>HOW PRODUCERS BENEFIT from CANADAGAP’s GOVERNMENT RECOGNITION</vt:lpstr>
      <vt:lpstr>ACCEPTED BY  CUSTOMERS</vt:lpstr>
      <vt:lpstr>CUSTOMER EXPECTATIONS</vt:lpstr>
      <vt:lpstr>GLOBAL FOOD SAFETY INITIATIVE</vt:lpstr>
      <vt:lpstr>GROWING DEMANDS AND EXPECTATIONS</vt:lpstr>
      <vt:lpstr>BENEFITS OF GFSI RECOGNITION</vt:lpstr>
      <vt:lpstr>A DIFFICULT BALANCING ACT</vt:lpstr>
      <vt:lpstr>PowerPoint Presentation</vt:lpstr>
      <vt:lpstr>How CanadaGAP is different from OTHER FOOD SAFETY PROGRAMS</vt:lpstr>
      <vt:lpstr>Differences FROM OTHER PROGRAMS</vt:lpstr>
      <vt:lpstr>CanadaGAP mandate</vt:lpstr>
      <vt:lpstr>Split Audits</vt:lpstr>
      <vt:lpstr>CANADAGAP DOES NOT ALLOW SPLIT AUDITS</vt:lpstr>
      <vt:lpstr>REASONS NOT TO SPLIT AUDITS</vt:lpstr>
      <vt:lpstr>REASONS NOT TO Split audits (continued)</vt:lpstr>
      <vt:lpstr>REASONS NOT TO Split audits (continued)</vt:lpstr>
      <vt:lpstr> NOT ‘split audits’ – examples:</vt:lpstr>
      <vt:lpstr>New: Partially Remote Audits</vt:lpstr>
      <vt:lpstr>TP-09-RM – Use of REMOTE AUDITING METHODS</vt:lpstr>
      <vt:lpstr>PARTIALLY REMOTE AUDITS</vt:lpstr>
      <vt:lpstr>Guiding Principles</vt:lpstr>
      <vt:lpstr>WHICH Potato operations are eligible?</vt:lpstr>
      <vt:lpstr>Restrictions</vt:lpstr>
      <vt:lpstr>COST implications</vt:lpstr>
      <vt:lpstr>COST implications (CanadaGAP)</vt:lpstr>
      <vt:lpstr>Process for Partially Remote audits (1)</vt:lpstr>
      <vt:lpstr>On-site portion (2)</vt:lpstr>
      <vt:lpstr>On-site portion (3)</vt:lpstr>
      <vt:lpstr>On-site portion (4)</vt:lpstr>
      <vt:lpstr>Process for Partially Remote audits (5)</vt:lpstr>
      <vt:lpstr>Process for Partially Remote audits (6)</vt:lpstr>
      <vt:lpstr>Process for Partially Remote audits (7)</vt:lpstr>
      <vt:lpstr>IT’s your turn</vt:lpstr>
      <vt:lpstr>NEXT STEPS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Town Hall 2019</dc:title>
  <dc:creator>Heather Gale</dc:creator>
  <cp:lastModifiedBy>Amelia Balsillie</cp:lastModifiedBy>
  <cp:revision>25</cp:revision>
  <dcterms:created xsi:type="dcterms:W3CDTF">2019-11-28T12:12:37Z</dcterms:created>
  <dcterms:modified xsi:type="dcterms:W3CDTF">2026-09-02T19:25:25Z</dcterms:modified>
</cp:coreProperties>
</file>