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257" r:id="rId3"/>
    <p:sldId id="258" r:id="rId4"/>
    <p:sldId id="259" r:id="rId5"/>
    <p:sldId id="260" r:id="rId6"/>
    <p:sldId id="261" r:id="rId7"/>
    <p:sldId id="262" r:id="rId8"/>
    <p:sldId id="263" r:id="rId9"/>
    <p:sldId id="304"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302" r:id="rId24"/>
    <p:sldId id="277" r:id="rId25"/>
    <p:sldId id="278" r:id="rId26"/>
    <p:sldId id="279" r:id="rId27"/>
    <p:sldId id="280" r:id="rId28"/>
    <p:sldId id="281" r:id="rId29"/>
    <p:sldId id="282" r:id="rId30"/>
    <p:sldId id="283" r:id="rId31"/>
    <p:sldId id="284" r:id="rId32"/>
    <p:sldId id="285" r:id="rId33"/>
    <p:sldId id="286" r:id="rId34"/>
    <p:sldId id="306" r:id="rId35"/>
    <p:sldId id="288" r:id="rId36"/>
    <p:sldId id="289" r:id="rId37"/>
    <p:sldId id="290" r:id="rId38"/>
    <p:sldId id="291" r:id="rId39"/>
    <p:sldId id="305" r:id="rId40"/>
    <p:sldId id="307" r:id="rId41"/>
    <p:sldId id="303" r:id="rId42"/>
    <p:sldId id="292" r:id="rId43"/>
    <p:sldId id="293" r:id="rId44"/>
    <p:sldId id="294" r:id="rId45"/>
    <p:sldId id="295" r:id="rId46"/>
    <p:sldId id="296" r:id="rId47"/>
    <p:sldId id="297" r:id="rId48"/>
    <p:sldId id="298" r:id="rId49"/>
    <p:sldId id="299" r:id="rId50"/>
    <p:sldId id="300" r:id="rId5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eEh3FDa+zU9mRurayUs8Q==" hashData="f8eBqDzWweuGVc78XPiX057RYv/vS3p9zVNd9a8pl9wKwzjlpOq8aIjHQcTMs/uxlwsUuUMD5BUgZUb7mDoYE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lia Balsillie" initials="AB" lastIdx="13" clrIdx="0"/>
  <p:cmAuthor id="2" name="Heather Gale" initials="HG" lastIdx="1" clrIdx="1"/>
  <p:cmAuthor id="3" name="Lynne Parisien" initials="LP"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578"/>
    <a:srgbClr val="43434D"/>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18" autoAdjust="0"/>
    <p:restoredTop sz="86455" autoAdjust="0"/>
  </p:normalViewPr>
  <p:slideViewPr>
    <p:cSldViewPr>
      <p:cViewPr varScale="1">
        <p:scale>
          <a:sx n="79" d="100"/>
          <a:sy n="79" d="100"/>
        </p:scale>
        <p:origin x="1334" y="72"/>
      </p:cViewPr>
      <p:guideLst>
        <p:guide orient="horz" pos="2160"/>
        <p:guide pos="2880"/>
      </p:guideLst>
    </p:cSldViewPr>
  </p:slideViewPr>
  <p:outlineViewPr>
    <p:cViewPr>
      <p:scale>
        <a:sx n="33" d="100"/>
        <a:sy n="33" d="100"/>
      </p:scale>
      <p:origin x="0" y="-25771"/>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ECAB0D3-7A7C-4D20-9C59-3D85A9B99604}" type="datetimeFigureOut">
              <a:rPr lang="en-US" smtClean="0"/>
              <a:pPr/>
              <a:t>7/23/2026</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EF29818-3AF5-41A1-B9BB-814F92E1B7A7}" type="slidenum">
              <a:rPr lang="en-US" smtClean="0"/>
              <a:pPr/>
              <a:t>‹#›</a:t>
            </a:fld>
            <a:endParaRPr lang="en-US" dirty="0"/>
          </a:p>
        </p:txBody>
      </p:sp>
    </p:spTree>
    <p:extLst>
      <p:ext uri="{BB962C8B-B14F-4D97-AF65-F5344CB8AC3E}">
        <p14:creationId xmlns:p14="http://schemas.microsoft.com/office/powerpoint/2010/main" val="214010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a:t>
            </a:fld>
            <a:endParaRPr lang="en-US" dirty="0"/>
          </a:p>
        </p:txBody>
      </p:sp>
    </p:spTree>
    <p:extLst>
      <p:ext uri="{BB962C8B-B14F-4D97-AF65-F5344CB8AC3E}">
        <p14:creationId xmlns:p14="http://schemas.microsoft.com/office/powerpoint/2010/main" val="1401765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11</a:t>
            </a:fld>
            <a:endParaRPr lang="en-US" dirty="0"/>
          </a:p>
        </p:txBody>
      </p:sp>
    </p:spTree>
    <p:extLst>
      <p:ext uri="{BB962C8B-B14F-4D97-AF65-F5344CB8AC3E}">
        <p14:creationId xmlns:p14="http://schemas.microsoft.com/office/powerpoint/2010/main" val="3550881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CPMA</a:t>
            </a:r>
          </a:p>
        </p:txBody>
      </p:sp>
      <p:sp>
        <p:nvSpPr>
          <p:cNvPr id="4" name="Slide Number Placeholder 3"/>
          <p:cNvSpPr>
            <a:spLocks noGrp="1"/>
          </p:cNvSpPr>
          <p:nvPr>
            <p:ph type="sldNum" sz="quarter" idx="10"/>
          </p:nvPr>
        </p:nvSpPr>
        <p:spPr/>
        <p:txBody>
          <a:bodyPr/>
          <a:lstStyle/>
          <a:p>
            <a:fld id="{6EF29818-3AF5-41A1-B9BB-814F92E1B7A7}" type="slidenum">
              <a:rPr lang="en-US" smtClean="0"/>
              <a:pPr/>
              <a:t>12</a:t>
            </a:fld>
            <a:endParaRPr lang="en-US" dirty="0"/>
          </a:p>
        </p:txBody>
      </p:sp>
    </p:spTree>
    <p:extLst>
      <p:ext uri="{BB962C8B-B14F-4D97-AF65-F5344CB8AC3E}">
        <p14:creationId xmlns:p14="http://schemas.microsoft.com/office/powerpoint/2010/main" val="4198337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15</a:t>
            </a:fld>
            <a:endParaRPr lang="en-US" dirty="0"/>
          </a:p>
        </p:txBody>
      </p:sp>
    </p:spTree>
    <p:extLst>
      <p:ext uri="{BB962C8B-B14F-4D97-AF65-F5344CB8AC3E}">
        <p14:creationId xmlns:p14="http://schemas.microsoft.com/office/powerpoint/2010/main" val="2419287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17</a:t>
            </a:fld>
            <a:endParaRPr lang="en-US" dirty="0"/>
          </a:p>
        </p:txBody>
      </p:sp>
    </p:spTree>
    <p:extLst>
      <p:ext uri="{BB962C8B-B14F-4D97-AF65-F5344CB8AC3E}">
        <p14:creationId xmlns:p14="http://schemas.microsoft.com/office/powerpoint/2010/main" val="2786156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fr-CA" alt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18</a:t>
            </a:fld>
            <a:endParaRPr lang="en-US" dirty="0"/>
          </a:p>
        </p:txBody>
      </p:sp>
    </p:spTree>
    <p:extLst>
      <p:ext uri="{BB962C8B-B14F-4D97-AF65-F5344CB8AC3E}">
        <p14:creationId xmlns:p14="http://schemas.microsoft.com/office/powerpoint/2010/main" val="4129019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fr-CA" altLang="en-US" sz="1300" dirty="0">
                <a:latin typeface="Myriad Pro" pitchFamily="34" charset="0"/>
              </a:rPr>
              <a:t>Les guides sont conçus pour réduire au minimum le travail et les coûts pour les usagers du programme :</a:t>
            </a:r>
          </a:p>
          <a:p>
            <a:pPr marL="181240" indent="-181240">
              <a:buFontTx/>
              <a:buChar char="-"/>
              <a:defRPr/>
            </a:pPr>
            <a:r>
              <a:rPr lang="fr-CA" altLang="en-US" sz="1300" dirty="0">
                <a:latin typeface="Myriad Pro" pitchFamily="34" charset="0"/>
              </a:rPr>
              <a:t>Des listes de contrôle sont fournies. Les guides ont été conçus de façon à réduire au minimum la transcription de procédures. Par ex., souvent, des cases à cocher éliminent la nécessité de consigner des </a:t>
            </a:r>
            <a:r>
              <a:rPr lang="fr-FR" sz="1300" dirty="0"/>
              <a:t>procédures normalisées d'exploitation</a:t>
            </a:r>
            <a:r>
              <a:rPr lang="fr-CA" altLang="en-US" sz="1300" dirty="0">
                <a:latin typeface="Myriad Pro" pitchFamily="34" charset="0"/>
              </a:rPr>
              <a:t>)</a:t>
            </a:r>
          </a:p>
          <a:p>
            <a:pPr marL="181240" indent="-181240">
              <a:buFontTx/>
              <a:buChar char="-"/>
              <a:defRPr/>
            </a:pPr>
            <a:r>
              <a:rPr lang="fr-CA" altLang="en-US" sz="1300" dirty="0">
                <a:latin typeface="Myriad Pro" pitchFamily="34" charset="0"/>
              </a:rPr>
              <a:t>Les guides contiennent les gabarits des registres à remplir.</a:t>
            </a:r>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19</a:t>
            </a:fld>
            <a:endParaRPr lang="en-US" dirty="0"/>
          </a:p>
        </p:txBody>
      </p:sp>
    </p:spTree>
    <p:extLst>
      <p:ext uri="{BB962C8B-B14F-4D97-AF65-F5344CB8AC3E}">
        <p14:creationId xmlns:p14="http://schemas.microsoft.com/office/powerpoint/2010/main" val="1403026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dirty="0"/>
              <a:t>Ces titres repr</a:t>
            </a:r>
            <a:r>
              <a:rPr lang="fr-CA" altLang="en-US" dirty="0"/>
              <a:t>é</a:t>
            </a:r>
            <a:r>
              <a:rPr lang="en-US" altLang="en-US" dirty="0"/>
              <a:t>sentent les sections des guides de CanadaGAP et de la liste de contrôle de l</a:t>
            </a:r>
            <a:r>
              <a:rPr lang="en-CA" altLang="en-US" dirty="0"/>
              <a:t>’audit.</a:t>
            </a:r>
            <a:endParaRPr lang="en-US" altLang="en-US" dirty="0"/>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20</a:t>
            </a:fld>
            <a:endParaRPr lang="en-US" dirty="0"/>
          </a:p>
        </p:txBody>
      </p:sp>
    </p:spTree>
    <p:extLst>
      <p:ext uri="{BB962C8B-B14F-4D97-AF65-F5344CB8AC3E}">
        <p14:creationId xmlns:p14="http://schemas.microsoft.com/office/powerpoint/2010/main" val="3180915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21</a:t>
            </a:fld>
            <a:endParaRPr lang="en-US" dirty="0"/>
          </a:p>
        </p:txBody>
      </p:sp>
    </p:spTree>
    <p:extLst>
      <p:ext uri="{BB962C8B-B14F-4D97-AF65-F5344CB8AC3E}">
        <p14:creationId xmlns:p14="http://schemas.microsoft.com/office/powerpoint/2010/main" val="137485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22</a:t>
            </a:fld>
            <a:endParaRPr lang="en-US" dirty="0"/>
          </a:p>
        </p:txBody>
      </p:sp>
    </p:spTree>
    <p:extLst>
      <p:ext uri="{BB962C8B-B14F-4D97-AF65-F5344CB8AC3E}">
        <p14:creationId xmlns:p14="http://schemas.microsoft.com/office/powerpoint/2010/main" val="576801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ltLang="en-US" dirty="0"/>
              <a:t>Les entreprises n’ont pas besoin d’établir un plan HACCP propre à leur exploitation (à moins qu’elles s’adonnent au remballage et au commerce en gros). Chaque guide a été élaboré en fonction d’un modèle HACCP pour les denrées particulières.</a:t>
            </a:r>
          </a:p>
          <a:p>
            <a:r>
              <a:rPr lang="fr-CA" altLang="en-US" dirty="0"/>
              <a:t>Certains clients et acheteurs exigent que chacun de leurs fournisseurs possède un plan HACCP propre à leur exploitation. Les participants du programme de CanadaGAP peuvent obtenir et utiliser un des modèles générique HACCP comme point de départ.</a:t>
            </a:r>
            <a:r>
              <a:rPr lang="fr-CA" altLang="en-US" dirty="0">
                <a:latin typeface="Myriad Pro" pitchFamily="34" charset="0"/>
                <a:sym typeface="Arial" panose="020B0604020202020204" pitchFamily="34" charset="0"/>
              </a:rPr>
              <a:t> </a:t>
            </a:r>
          </a:p>
          <a:p>
            <a:pPr>
              <a:lnSpc>
                <a:spcPct val="100000"/>
              </a:lnSpc>
            </a:pPr>
            <a:r>
              <a:rPr lang="fr-CA" sz="1200" dirty="0">
                <a:latin typeface="Microsoft JhengHei" panose="020B0604030504040204" pitchFamily="34" charset="-120"/>
                <a:ea typeface="Microsoft JhengHei" panose="020B0604030504040204" pitchFamily="34" charset="-120"/>
                <a:cs typeface="Arial" panose="020B0604020202020204" pitchFamily="34" charset="0"/>
              </a:rPr>
              <a:t>Autre que les entreprises de remballage ou de commerce en gros, des entreprises certifiées CanadaGAP utilisant les guides pourraient devoir expliquer à l</a:t>
            </a:r>
            <a:r>
              <a:rPr lang="fr-CA" sz="1100" dirty="0">
                <a:cs typeface="Arial" panose="020B0604020202020204" pitchFamily="34" charset="0"/>
              </a:rPr>
              <a:t>'</a:t>
            </a:r>
            <a:r>
              <a:rPr lang="fr-CA" sz="1200" dirty="0">
                <a:latin typeface="Microsoft JhengHei" panose="020B0604030504040204" pitchFamily="34" charset="-120"/>
                <a:ea typeface="Microsoft JhengHei" panose="020B0604030504040204" pitchFamily="34" charset="-120"/>
                <a:cs typeface="Arial" panose="020B0604020202020204" pitchFamily="34" charset="0"/>
              </a:rPr>
              <a:t>ACIA que leur programme de salubrité alimentaire est fondé sur un ou des </a:t>
            </a:r>
            <a:r>
              <a:rPr lang="fr-CA" sz="1200" b="1" dirty="0">
                <a:latin typeface="Microsoft JhengHei" panose="020B0604030504040204" pitchFamily="34" charset="-120"/>
                <a:ea typeface="Microsoft JhengHei" panose="020B0604030504040204" pitchFamily="34" charset="-120"/>
                <a:cs typeface="Arial" panose="020B0604020202020204" pitchFamily="34" charset="0"/>
              </a:rPr>
              <a:t>modèles génériques HACCP</a:t>
            </a:r>
            <a:r>
              <a:rPr lang="fr-CA" sz="1200" dirty="0">
                <a:latin typeface="Microsoft JhengHei" panose="020B0604030504040204" pitchFamily="34" charset="-120"/>
                <a:ea typeface="Microsoft JhengHei" panose="020B0604030504040204" pitchFamily="34" charset="-120"/>
                <a:cs typeface="Arial" panose="020B0604020202020204" pitchFamily="34" charset="0"/>
              </a:rPr>
              <a:t> élaborés et tenus à jour par CanadaGAP. Ces exploitations </a:t>
            </a:r>
            <a:r>
              <a:rPr lang="fr-CA" sz="1200" b="1" dirty="0">
                <a:latin typeface="Microsoft JhengHei" panose="020B0604030504040204" pitchFamily="34" charset="-120"/>
                <a:ea typeface="Microsoft JhengHei" panose="020B0604030504040204" pitchFamily="34" charset="-120"/>
                <a:cs typeface="Arial" panose="020B0604020202020204" pitchFamily="34" charset="0"/>
              </a:rPr>
              <a:t>devront peut-être garder une copie </a:t>
            </a:r>
            <a:r>
              <a:rPr lang="fr-CA" sz="1200" dirty="0">
                <a:latin typeface="Microsoft JhengHei" panose="020B0604030504040204" pitchFamily="34" charset="-120"/>
                <a:ea typeface="Microsoft JhengHei" panose="020B0604030504040204" pitchFamily="34" charset="-120"/>
                <a:cs typeface="Arial" panose="020B0604020202020204" pitchFamily="34" charset="0"/>
              </a:rPr>
              <a:t>du modèle générique HACCP dans leurs dossiers en prévision d</a:t>
            </a:r>
            <a:r>
              <a:rPr lang="fr-CA" sz="1200" dirty="0">
                <a:latin typeface="Arial" panose="020B0604020202020204" pitchFamily="34" charset="0"/>
                <a:cs typeface="Arial" panose="020B0604020202020204" pitchFamily="34" charset="0"/>
              </a:rPr>
              <a:t>’</a:t>
            </a:r>
            <a:r>
              <a:rPr lang="fr-CA" sz="1200" dirty="0">
                <a:latin typeface="Microsoft JhengHei" panose="020B0604030504040204" pitchFamily="34" charset="-120"/>
                <a:ea typeface="Microsoft JhengHei" panose="020B0604030504040204" pitchFamily="34" charset="-120"/>
                <a:cs typeface="Arial" panose="020B0604020202020204" pitchFamily="34" charset="0"/>
              </a:rPr>
              <a:t>une inspection de l</a:t>
            </a:r>
            <a:r>
              <a:rPr lang="fr-CA" sz="1200" dirty="0">
                <a:latin typeface="Arial" panose="020B0604020202020204" pitchFamily="34" charset="0"/>
                <a:cs typeface="Arial" panose="020B0604020202020204" pitchFamily="34" charset="0"/>
              </a:rPr>
              <a:t>’</a:t>
            </a:r>
            <a:r>
              <a:rPr lang="fr-CA" sz="1200" dirty="0">
                <a:latin typeface="Microsoft JhengHei" panose="020B0604030504040204" pitchFamily="34" charset="-120"/>
                <a:ea typeface="Microsoft JhengHei" panose="020B0604030504040204" pitchFamily="34" charset="-120"/>
                <a:cs typeface="Arial" panose="020B0604020202020204" pitchFamily="34" charset="0"/>
              </a:rPr>
              <a:t>ACIA.</a:t>
            </a:r>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23</a:t>
            </a:fld>
            <a:endParaRPr lang="en-US" dirty="0"/>
          </a:p>
        </p:txBody>
      </p:sp>
    </p:spTree>
    <p:extLst>
      <p:ext uri="{BB962C8B-B14F-4D97-AF65-F5344CB8AC3E}">
        <p14:creationId xmlns:p14="http://schemas.microsoft.com/office/powerpoint/2010/main" val="3650225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a:t>
            </a:fld>
            <a:endParaRPr lang="en-US" dirty="0"/>
          </a:p>
        </p:txBody>
      </p:sp>
    </p:spTree>
    <p:extLst>
      <p:ext uri="{BB962C8B-B14F-4D97-AF65-F5344CB8AC3E}">
        <p14:creationId xmlns:p14="http://schemas.microsoft.com/office/powerpoint/2010/main" val="1794395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Tx/>
              <a:buChar char="-"/>
              <a:defRPr/>
            </a:pPr>
            <a:r>
              <a:rPr lang="fr-CA" altLang="en-US" sz="1300" dirty="0"/>
              <a:t>Voici un extrait d’un des sept modèles génériques HACCP de CanadaGAP.</a:t>
            </a:r>
          </a:p>
          <a:p>
            <a:pPr marL="181240" indent="-181240">
              <a:buFontTx/>
              <a:buChar char="-"/>
              <a:defRPr/>
            </a:pPr>
            <a:r>
              <a:rPr lang="fr-CA" altLang="en-US" sz="1300" dirty="0"/>
              <a:t>Pour le compte de l’industrie, CanadaGAP a effectué une analyse systématique des risques potentiels dans la </a:t>
            </a:r>
            <a:r>
              <a:rPr lang="fr-CA" altLang="en-US" sz="1300" dirty="0">
                <a:sym typeface="Arial" charset="0"/>
              </a:rPr>
              <a:t>production et la manipulation des fruits et des légumes selon l’approche du HACCP  (analyse des risques et des points de contrôle critiques)</a:t>
            </a:r>
          </a:p>
          <a:p>
            <a:pPr marL="181240" indent="-181240">
              <a:buFontTx/>
              <a:buChar char="-"/>
              <a:defRPr/>
            </a:pPr>
            <a:r>
              <a:rPr lang="fr-CA" altLang="en-US" sz="1300" dirty="0">
                <a:latin typeface="Myriad Pro" pitchFamily="34" charset="0"/>
              </a:rPr>
              <a:t>Une analyse approfondie des risques potentiels a été réalisée pour chacun des groupes de produits</a:t>
            </a:r>
            <a:r>
              <a:rPr lang="fr-CA" altLang="en-US" sz="1300" dirty="0">
                <a:latin typeface="Myriad Pro" pitchFamily="34" charset="0"/>
                <a:sym typeface="Arial" charset="0"/>
              </a:rPr>
              <a:t>.</a:t>
            </a:r>
            <a:endParaRPr lang="fr-CA" altLang="en-US" sz="1300" dirty="0"/>
          </a:p>
          <a:p>
            <a:pPr>
              <a:defRPr/>
            </a:pPr>
            <a:r>
              <a:rPr lang="fr-CA" altLang="en-US" sz="1300" dirty="0"/>
              <a:t>- Le diagramme indique tous les intrants et toutes les étapes de production.</a:t>
            </a:r>
          </a:p>
          <a:p>
            <a:pPr>
              <a:buFontTx/>
              <a:buChar char="-"/>
              <a:defRPr/>
            </a:pPr>
            <a:r>
              <a:rPr lang="fr-CA" altLang="en-US" sz="1300" dirty="0"/>
              <a:t> Les risques biologiques, chimiques et physiques sont traités pour chaque intrant et pour chaque étape de production.</a:t>
            </a:r>
            <a:endParaRPr lang="fr-CA" altLang="en-US" sz="1300" dirty="0">
              <a:latin typeface="Myriad Pro" pitchFamily="34" charset="0"/>
            </a:endParaRPr>
          </a:p>
          <a:p>
            <a:pPr>
              <a:buFontTx/>
              <a:buChar char="-"/>
              <a:defRPr/>
            </a:pPr>
            <a:r>
              <a:rPr lang="fr-CA" altLang="en-US" sz="1300" dirty="0">
                <a:latin typeface="Myriad Pro" pitchFamily="34" charset="0"/>
              </a:rPr>
              <a:t> Des mesures de contrôle appropriées sont déterminées pour chacun des risques cernés.</a:t>
            </a:r>
          </a:p>
          <a:p>
            <a:pPr>
              <a:buFontTx/>
              <a:buChar char="-"/>
              <a:defRPr/>
            </a:pPr>
            <a:r>
              <a:rPr lang="fr-CA" altLang="en-US" sz="1300" dirty="0">
                <a:sym typeface="Arial" charset="0"/>
              </a:rPr>
              <a:t> Les mesures de contrôle ont ensuite été reportées dans les guides de CanadaGAP, devenant les exigences et les procédures à suivre.</a:t>
            </a:r>
          </a:p>
          <a:p>
            <a:pPr>
              <a:buFontTx/>
              <a:buChar char="-"/>
              <a:defRPr/>
            </a:pPr>
            <a:endParaRPr lang="en-US" altLang="en-US" sz="1300" i="1" dirty="0">
              <a:sym typeface="Arial" charset="0"/>
            </a:endParaRPr>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24</a:t>
            </a:fld>
            <a:endParaRPr lang="en-US" dirty="0"/>
          </a:p>
        </p:txBody>
      </p:sp>
    </p:spTree>
    <p:extLst>
      <p:ext uri="{BB962C8B-B14F-4D97-AF65-F5344CB8AC3E}">
        <p14:creationId xmlns:p14="http://schemas.microsoft.com/office/powerpoint/2010/main" val="2250631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27</a:t>
            </a:fld>
            <a:endParaRPr lang="en-US" dirty="0"/>
          </a:p>
        </p:txBody>
      </p:sp>
    </p:spTree>
    <p:extLst>
      <p:ext uri="{BB962C8B-B14F-4D97-AF65-F5344CB8AC3E}">
        <p14:creationId xmlns:p14="http://schemas.microsoft.com/office/powerpoint/2010/main" val="4063385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30</a:t>
            </a:fld>
            <a:endParaRPr lang="en-US" dirty="0"/>
          </a:p>
        </p:txBody>
      </p:sp>
    </p:spTree>
    <p:extLst>
      <p:ext uri="{BB962C8B-B14F-4D97-AF65-F5344CB8AC3E}">
        <p14:creationId xmlns:p14="http://schemas.microsoft.com/office/powerpoint/2010/main" val="2113717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31</a:t>
            </a:fld>
            <a:endParaRPr lang="en-US" dirty="0"/>
          </a:p>
        </p:txBody>
      </p:sp>
    </p:spTree>
    <p:extLst>
      <p:ext uri="{BB962C8B-B14F-4D97-AF65-F5344CB8AC3E}">
        <p14:creationId xmlns:p14="http://schemas.microsoft.com/office/powerpoint/2010/main" val="2284758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33</a:t>
            </a:fld>
            <a:endParaRPr lang="en-US" dirty="0"/>
          </a:p>
        </p:txBody>
      </p:sp>
    </p:spTree>
    <p:extLst>
      <p:ext uri="{BB962C8B-B14F-4D97-AF65-F5344CB8AC3E}">
        <p14:creationId xmlns:p14="http://schemas.microsoft.com/office/powerpoint/2010/main" val="11353753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34</a:t>
            </a:fld>
            <a:endParaRPr lang="en-US" dirty="0"/>
          </a:p>
        </p:txBody>
      </p:sp>
    </p:spTree>
    <p:extLst>
      <p:ext uri="{BB962C8B-B14F-4D97-AF65-F5344CB8AC3E}">
        <p14:creationId xmlns:p14="http://schemas.microsoft.com/office/powerpoint/2010/main" val="4265709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35</a:t>
            </a:fld>
            <a:endParaRPr lang="en-US" dirty="0"/>
          </a:p>
        </p:txBody>
      </p:sp>
    </p:spTree>
    <p:extLst>
      <p:ext uri="{BB962C8B-B14F-4D97-AF65-F5344CB8AC3E}">
        <p14:creationId xmlns:p14="http://schemas.microsoft.com/office/powerpoint/2010/main" val="561138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36</a:t>
            </a:fld>
            <a:endParaRPr lang="en-US" dirty="0"/>
          </a:p>
        </p:txBody>
      </p:sp>
    </p:spTree>
    <p:extLst>
      <p:ext uri="{BB962C8B-B14F-4D97-AF65-F5344CB8AC3E}">
        <p14:creationId xmlns:p14="http://schemas.microsoft.com/office/powerpoint/2010/main" val="1855492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37</a:t>
            </a:fld>
            <a:endParaRPr lang="en-US" dirty="0"/>
          </a:p>
        </p:txBody>
      </p:sp>
    </p:spTree>
    <p:extLst>
      <p:ext uri="{BB962C8B-B14F-4D97-AF65-F5344CB8AC3E}">
        <p14:creationId xmlns:p14="http://schemas.microsoft.com/office/powerpoint/2010/main" val="1244766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38</a:t>
            </a:fld>
            <a:endParaRPr lang="en-US" dirty="0"/>
          </a:p>
        </p:txBody>
      </p:sp>
    </p:spTree>
    <p:extLst>
      <p:ext uri="{BB962C8B-B14F-4D97-AF65-F5344CB8AC3E}">
        <p14:creationId xmlns:p14="http://schemas.microsoft.com/office/powerpoint/2010/main" val="3791264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a:t>
            </a:fld>
            <a:endParaRPr lang="en-US" dirty="0"/>
          </a:p>
        </p:txBody>
      </p:sp>
    </p:spTree>
    <p:extLst>
      <p:ext uri="{BB962C8B-B14F-4D97-AF65-F5344CB8AC3E}">
        <p14:creationId xmlns:p14="http://schemas.microsoft.com/office/powerpoint/2010/main" val="17023605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39</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40</a:t>
            </a:fld>
            <a:endParaRPr lang="en-US" dirty="0"/>
          </a:p>
        </p:txBody>
      </p:sp>
    </p:spTree>
    <p:extLst>
      <p:ext uri="{BB962C8B-B14F-4D97-AF65-F5344CB8AC3E}">
        <p14:creationId xmlns:p14="http://schemas.microsoft.com/office/powerpoint/2010/main" val="28920534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740"/>
              </a:spcBef>
              <a:defRPr/>
            </a:pPr>
            <a:r>
              <a:rPr lang="fr-CA" altLang="en-US" sz="1300" dirty="0">
                <a:latin typeface="Myriad Pro" pitchFamily="34" charset="0"/>
              </a:rPr>
              <a:t>La mise en œuvre de mesures correctives est exigée.</a:t>
            </a:r>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41</a:t>
            </a:fld>
            <a:endParaRPr lang="en-US" dirty="0"/>
          </a:p>
        </p:txBody>
      </p:sp>
    </p:spTree>
    <p:extLst>
      <p:ext uri="{BB962C8B-B14F-4D97-AF65-F5344CB8AC3E}">
        <p14:creationId xmlns:p14="http://schemas.microsoft.com/office/powerpoint/2010/main" val="18806362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740"/>
              </a:spcBef>
              <a:defRPr/>
            </a:pPr>
            <a:r>
              <a:rPr lang="fr-CA" altLang="en-US" sz="1300" dirty="0">
                <a:latin typeface="Myriad Pro" pitchFamily="34" charset="0"/>
              </a:rPr>
              <a:t>La mise en œuvre de mesures correctives est exigée.</a:t>
            </a:r>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42</a:t>
            </a:fld>
            <a:endParaRPr lang="en-US" dirty="0"/>
          </a:p>
        </p:txBody>
      </p:sp>
    </p:spTree>
    <p:extLst>
      <p:ext uri="{BB962C8B-B14F-4D97-AF65-F5344CB8AC3E}">
        <p14:creationId xmlns:p14="http://schemas.microsoft.com/office/powerpoint/2010/main" val="38281800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43</a:t>
            </a:fld>
            <a:endParaRPr lang="en-US" dirty="0"/>
          </a:p>
        </p:txBody>
      </p:sp>
    </p:spTree>
    <p:extLst>
      <p:ext uri="{BB962C8B-B14F-4D97-AF65-F5344CB8AC3E}">
        <p14:creationId xmlns:p14="http://schemas.microsoft.com/office/powerpoint/2010/main" val="33344920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45</a:t>
            </a:fld>
            <a:endParaRPr lang="en-US" dirty="0"/>
          </a:p>
        </p:txBody>
      </p:sp>
    </p:spTree>
    <p:extLst>
      <p:ext uri="{BB962C8B-B14F-4D97-AF65-F5344CB8AC3E}">
        <p14:creationId xmlns:p14="http://schemas.microsoft.com/office/powerpoint/2010/main" val="1669194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46</a:t>
            </a:fld>
            <a:endParaRPr lang="en-US" dirty="0"/>
          </a:p>
        </p:txBody>
      </p:sp>
    </p:spTree>
    <p:extLst>
      <p:ext uri="{BB962C8B-B14F-4D97-AF65-F5344CB8AC3E}">
        <p14:creationId xmlns:p14="http://schemas.microsoft.com/office/powerpoint/2010/main" val="41895319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47</a:t>
            </a:fld>
            <a:endParaRPr lang="en-US" dirty="0"/>
          </a:p>
        </p:txBody>
      </p:sp>
    </p:spTree>
    <p:extLst>
      <p:ext uri="{BB962C8B-B14F-4D97-AF65-F5344CB8AC3E}">
        <p14:creationId xmlns:p14="http://schemas.microsoft.com/office/powerpoint/2010/main" val="9917460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49</a:t>
            </a:fld>
            <a:endParaRPr lang="en-US" dirty="0"/>
          </a:p>
        </p:txBody>
      </p:sp>
    </p:spTree>
    <p:extLst>
      <p:ext uri="{BB962C8B-B14F-4D97-AF65-F5344CB8AC3E}">
        <p14:creationId xmlns:p14="http://schemas.microsoft.com/office/powerpoint/2010/main" val="34430759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50</a:t>
            </a:fld>
            <a:endParaRPr lang="en-US" dirty="0"/>
          </a:p>
        </p:txBody>
      </p:sp>
    </p:spTree>
    <p:extLst>
      <p:ext uri="{BB962C8B-B14F-4D97-AF65-F5344CB8AC3E}">
        <p14:creationId xmlns:p14="http://schemas.microsoft.com/office/powerpoint/2010/main" val="3828759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5</a:t>
            </a:fld>
            <a:endParaRPr lang="en-US" dirty="0"/>
          </a:p>
        </p:txBody>
      </p:sp>
    </p:spTree>
    <p:extLst>
      <p:ext uri="{BB962C8B-B14F-4D97-AF65-F5344CB8AC3E}">
        <p14:creationId xmlns:p14="http://schemas.microsoft.com/office/powerpoint/2010/main" val="1242156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dirty="0"/>
              <a:t>CanadaGAP n</a:t>
            </a:r>
            <a:r>
              <a:rPr lang="en-CA" dirty="0"/>
              <a:t>’</a:t>
            </a:r>
            <a:r>
              <a:rPr lang="fr-CA" dirty="0"/>
              <a:t>englobe pas :</a:t>
            </a:r>
          </a:p>
          <a:p>
            <a:pPr marL="236619" lvl="1" indent="-236619">
              <a:spcBef>
                <a:spcPts val="846"/>
              </a:spcBef>
              <a:buFont typeface="Arial" charset="0"/>
              <a:buChar char="•"/>
              <a:defRPr/>
            </a:pPr>
            <a:r>
              <a:rPr lang="fr-CA" sz="2000" dirty="0">
                <a:latin typeface="Myriad Pro" pitchFamily="34" charset="0"/>
              </a:rPr>
              <a:t>les autres secteurs de l’industrie et de la chaîne d’alimentation [par exemple, la transformation minimale ou transformation de fruits et légumes (conservation, congélation, séchage, etc.), le transport, la vente au détail, les restaurants, etc.].</a:t>
            </a:r>
          </a:p>
          <a:p>
            <a:pPr marL="236619" lvl="1" indent="-236619">
              <a:spcBef>
                <a:spcPts val="846"/>
              </a:spcBef>
              <a:buFont typeface="Arial" charset="0"/>
              <a:buChar char="•"/>
              <a:defRPr/>
            </a:pPr>
            <a:r>
              <a:rPr lang="fr-CA" sz="2000" dirty="0">
                <a:latin typeface="Myriad Pro" pitchFamily="34" charset="0"/>
              </a:rPr>
              <a:t>les</a:t>
            </a:r>
            <a:r>
              <a:rPr lang="fr-CA" sz="2000" dirty="0"/>
              <a:t> fruits et légumes frais coupés ou minimalement transformés (pelés, tranchés, râpés, prêts à manger, jus, etc.) (c.-à-d. toute transformation des fruits et légumes frais et entier)</a:t>
            </a:r>
          </a:p>
          <a:p>
            <a:pPr marL="236619" lvl="1" indent="-236619">
              <a:spcBef>
                <a:spcPts val="846"/>
              </a:spcBef>
              <a:buFont typeface="Arial" charset="0"/>
              <a:buChar char="•"/>
              <a:defRPr/>
            </a:pPr>
            <a:r>
              <a:rPr lang="fr-CA" sz="2000" dirty="0">
                <a:latin typeface="Myriad Pro" pitchFamily="34" charset="0"/>
              </a:rPr>
              <a:t>les germinations, la production, emballage ou entreposage des champignons ou des produits sauvages, les épices</a:t>
            </a:r>
          </a:p>
          <a:p>
            <a:pPr marL="236619" lvl="1" indent="-236619">
              <a:spcBef>
                <a:spcPts val="846"/>
              </a:spcBef>
              <a:buFont typeface="Arial" charset="0"/>
              <a:buChar char="•"/>
              <a:defRPr/>
            </a:pPr>
            <a:r>
              <a:rPr lang="fr-CA" sz="2000" dirty="0">
                <a:latin typeface="Myriad Pro" pitchFamily="34" charset="0"/>
              </a:rPr>
              <a:t>la de fruits et légumes cultivés hors du Canada (par ex., les bananes, les oranges, autres fruits et légumes tropicaux). Les modèles HACCP de CanadaGAP ne couvrent pas les risques associés à ces activités.</a:t>
            </a:r>
          </a:p>
          <a:p>
            <a:pPr marL="236619" lvl="1" indent="-236619">
              <a:spcBef>
                <a:spcPts val="846"/>
              </a:spcBef>
              <a:buFont typeface="Arial" charset="0"/>
              <a:buChar char="•"/>
              <a:defRPr/>
            </a:pPr>
            <a:r>
              <a:rPr lang="fr-CA" sz="2000" dirty="0">
                <a:latin typeface="Myriad Pro" pitchFamily="34" charset="0"/>
              </a:rPr>
              <a:t>Il existe des programmes de salubrité qui visent les autres secteurs alimentaires.</a:t>
            </a:r>
            <a:endParaRPr lang="en-CA" dirty="0"/>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6</a:t>
            </a:fld>
            <a:endParaRPr lang="en-US" dirty="0"/>
          </a:p>
        </p:txBody>
      </p:sp>
    </p:spTree>
    <p:extLst>
      <p:ext uri="{BB962C8B-B14F-4D97-AF65-F5344CB8AC3E}">
        <p14:creationId xmlns:p14="http://schemas.microsoft.com/office/powerpoint/2010/main" val="801517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7</a:t>
            </a:fld>
            <a:endParaRPr lang="en-US" dirty="0"/>
          </a:p>
        </p:txBody>
      </p:sp>
    </p:spTree>
    <p:extLst>
      <p:ext uri="{BB962C8B-B14F-4D97-AF65-F5344CB8AC3E}">
        <p14:creationId xmlns:p14="http://schemas.microsoft.com/office/powerpoint/2010/main" val="3517773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8</a:t>
            </a:fld>
            <a:endParaRPr lang="en-US" dirty="0"/>
          </a:p>
        </p:txBody>
      </p:sp>
    </p:spTree>
    <p:extLst>
      <p:ext uri="{BB962C8B-B14F-4D97-AF65-F5344CB8AC3E}">
        <p14:creationId xmlns:p14="http://schemas.microsoft.com/office/powerpoint/2010/main" val="1547079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fr-CA" altLang="en-US" dirty="0"/>
              <a:t>Pour maintenir le statut de l'examen technique, le programme doit être examiné </a:t>
            </a:r>
            <a:r>
              <a:rPr lang="fr-CA" altLang="en-US" b="1" dirty="0"/>
              <a:t>régulièrement, et tous les changements apportés doivent être approuvés par l'ACIA.</a:t>
            </a:r>
            <a:endParaRPr lang="en-CA" altLang="en-US" b="1" dirty="0"/>
          </a:p>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9</a:t>
            </a:fld>
            <a:endParaRPr lang="en-US" dirty="0"/>
          </a:p>
        </p:txBody>
      </p:sp>
    </p:spTree>
    <p:extLst>
      <p:ext uri="{BB962C8B-B14F-4D97-AF65-F5344CB8AC3E}">
        <p14:creationId xmlns:p14="http://schemas.microsoft.com/office/powerpoint/2010/main" val="946777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29818-3AF5-41A1-B9BB-814F92E1B7A7}" type="slidenum">
              <a:rPr lang="en-US" smtClean="0"/>
              <a:pPr/>
              <a:t>10</a:t>
            </a:fld>
            <a:endParaRPr lang="en-US" dirty="0"/>
          </a:p>
        </p:txBody>
      </p:sp>
    </p:spTree>
    <p:extLst>
      <p:ext uri="{BB962C8B-B14F-4D97-AF65-F5344CB8AC3E}">
        <p14:creationId xmlns:p14="http://schemas.microsoft.com/office/powerpoint/2010/main" val="2351690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2963925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28839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3806762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0"/>
            <a:ext cx="7886700" cy="1096351"/>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317590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2299078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7175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4280544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3976253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118370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1161978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233BE1-A1F6-49A9-BA60-BDB2CC51BA6F}" type="datetimeFigureOut">
              <a:rPr lang="en-US" smtClean="0"/>
              <a:pPr/>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52D0-B303-4DE0-B686-C357D2BBACE7}" type="slidenum">
              <a:rPr lang="en-US" smtClean="0"/>
              <a:pPr/>
              <a:t>‹#›</a:t>
            </a:fld>
            <a:endParaRPr lang="en-US" dirty="0"/>
          </a:p>
        </p:txBody>
      </p:sp>
    </p:spTree>
    <p:extLst>
      <p:ext uri="{BB962C8B-B14F-4D97-AF65-F5344CB8AC3E}">
        <p14:creationId xmlns:p14="http://schemas.microsoft.com/office/powerpoint/2010/main" val="267053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Oval 27"/>
          <p:cNvSpPr/>
          <p:nvPr userDrawn="1"/>
        </p:nvSpPr>
        <p:spPr>
          <a:xfrm>
            <a:off x="7811106" y="65972"/>
            <a:ext cx="884580" cy="873341"/>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userDrawn="1"/>
        </p:nvSpPr>
        <p:spPr>
          <a:xfrm>
            <a:off x="8218707" y="1032832"/>
            <a:ext cx="863571" cy="896650"/>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userDrawn="1"/>
        </p:nvSpPr>
        <p:spPr>
          <a:xfrm>
            <a:off x="7863411" y="2051737"/>
            <a:ext cx="828074" cy="840034"/>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userDrawn="1"/>
        </p:nvSpPr>
        <p:spPr>
          <a:xfrm>
            <a:off x="8218707" y="3012732"/>
            <a:ext cx="891285" cy="845676"/>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userDrawn="1"/>
        </p:nvSpPr>
        <p:spPr>
          <a:xfrm>
            <a:off x="8218707" y="5009560"/>
            <a:ext cx="852901" cy="838065"/>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p:cNvSpPr/>
          <p:nvPr userDrawn="1"/>
        </p:nvSpPr>
        <p:spPr>
          <a:xfrm>
            <a:off x="7839359" y="5974851"/>
            <a:ext cx="828074" cy="792272"/>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userDrawn="1"/>
        </p:nvSpPr>
        <p:spPr>
          <a:xfrm>
            <a:off x="7863411" y="4025590"/>
            <a:ext cx="884580" cy="873341"/>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790670" y="2019649"/>
            <a:ext cx="935365" cy="914400"/>
          </a:xfrm>
          <a:prstGeom prst="rect">
            <a:avLst/>
          </a:prstGeom>
        </p:spPr>
      </p:pic>
      <p:sp>
        <p:nvSpPr>
          <p:cNvPr id="2" name="Title Placeholder 1"/>
          <p:cNvSpPr>
            <a:spLocks noGrp="1"/>
          </p:cNvSpPr>
          <p:nvPr>
            <p:ph type="title"/>
          </p:nvPr>
        </p:nvSpPr>
        <p:spPr>
          <a:xfrm>
            <a:off x="628650" y="212991"/>
            <a:ext cx="7886700" cy="10963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49467"/>
            <a:ext cx="7058626" cy="511611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233BE1-A1F6-49A9-BA60-BDB2CC51BA6F}" type="datetimeFigureOut">
              <a:rPr lang="en-US" smtClean="0"/>
              <a:pPr/>
              <a:t>7/23/2026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D52D0-B303-4DE0-B686-C357D2BBACE7}" type="slidenum">
              <a:rPr lang="en-US" smtClean="0"/>
              <a:pPr/>
              <a:t>‹#›</a:t>
            </a:fld>
            <a:endParaRPr lang="en-US" dirty="0"/>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89510" y="3954543"/>
            <a:ext cx="1012972" cy="960120"/>
          </a:xfrm>
          <a:prstGeom prst="rect">
            <a:avLst/>
          </a:prstGeom>
        </p:spPr>
      </p:pic>
      <p:pic>
        <p:nvPicPr>
          <p:cNvPr id="14" name="Picture 1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189148" y="1029007"/>
            <a:ext cx="920845" cy="914400"/>
          </a:xfrm>
          <a:prstGeom prst="rect">
            <a:avLst/>
          </a:prstGeom>
        </p:spPr>
      </p:pic>
      <p:pic>
        <p:nvPicPr>
          <p:cNvPr id="16" name="Picture 15"/>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159107" y="4978852"/>
            <a:ext cx="923171" cy="914400"/>
          </a:xfrm>
          <a:prstGeom prst="rect">
            <a:avLst/>
          </a:prstGeom>
        </p:spPr>
      </p:pic>
      <p:pic>
        <p:nvPicPr>
          <p:cNvPr id="17" name="Picture 16"/>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792760" y="47385"/>
            <a:ext cx="933275" cy="914400"/>
          </a:xfrm>
          <a:prstGeom prst="rect">
            <a:avLst/>
          </a:prstGeom>
        </p:spPr>
      </p:pic>
      <p:pic>
        <p:nvPicPr>
          <p:cNvPr id="18" name="Picture 1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784954" y="5917705"/>
            <a:ext cx="936885" cy="914400"/>
          </a:xfrm>
          <a:prstGeom prst="rect">
            <a:avLst/>
          </a:prstGeom>
        </p:spPr>
      </p:pic>
      <p:pic>
        <p:nvPicPr>
          <p:cNvPr id="19" name="Picture 18"/>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0" y="6576208"/>
            <a:ext cx="2035801" cy="255897"/>
          </a:xfrm>
          <a:prstGeom prst="rect">
            <a:avLst/>
          </a:prstGeom>
        </p:spPr>
      </p:pic>
      <p:pic>
        <p:nvPicPr>
          <p:cNvPr id="9"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201289" y="3008569"/>
            <a:ext cx="908703" cy="914400"/>
          </a:xfrm>
          <a:prstGeom prst="rect">
            <a:avLst/>
          </a:prstGeom>
        </p:spPr>
      </p:pic>
      <p:cxnSp>
        <p:nvCxnSpPr>
          <p:cNvPr id="31" name="Straight Connector 30"/>
          <p:cNvCxnSpPr/>
          <p:nvPr userDrawn="1"/>
        </p:nvCxnSpPr>
        <p:spPr>
          <a:xfrm>
            <a:off x="628650" y="1039063"/>
            <a:ext cx="7389935" cy="0"/>
          </a:xfrm>
          <a:prstGeom prst="line">
            <a:avLst/>
          </a:prstGeom>
          <a:ln w="28575">
            <a:solidFill>
              <a:srgbClr val="CE17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76331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0B4578"/>
          </a:solidFill>
          <a:latin typeface="Book Antiqua" panose="0204060205030503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B4578"/>
          </a:solidFill>
          <a:latin typeface="Book Antiqua" panose="0204060205030503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B4578"/>
          </a:solidFill>
          <a:latin typeface="Book Antiqua" panose="0204060205030503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B4578"/>
          </a:solidFill>
          <a:latin typeface="Book Antiqua" panose="0204060205030503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B4578"/>
          </a:solidFill>
          <a:latin typeface="Book Antiqua" panose="0204060205030503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B4578"/>
          </a:solidFill>
          <a:latin typeface="Book Antiqua" panose="0204060205030503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1925637"/>
          </a:xfrm>
        </p:spPr>
        <p:txBody>
          <a:bodyPr/>
          <a:lstStyle/>
          <a:p>
            <a:pPr>
              <a:spcBef>
                <a:spcPct val="50000"/>
              </a:spcBef>
              <a:defRPr/>
            </a:pPr>
            <a:r>
              <a:rPr lang="fr-CA" b="1" noProof="0" dirty="0">
                <a:solidFill>
                  <a:schemeClr val="bg1">
                    <a:lumMod val="50000"/>
                  </a:schemeClr>
                </a:solidFill>
                <a:latin typeface="Arial Narrow" pitchFamily="34" charset="0"/>
              </a:rPr>
              <a:t>Survol du programme</a:t>
            </a:r>
          </a:p>
        </p:txBody>
      </p:sp>
      <p:sp>
        <p:nvSpPr>
          <p:cNvPr id="3" name="Subtitle 2"/>
          <p:cNvSpPr>
            <a:spLocks noGrp="1"/>
          </p:cNvSpPr>
          <p:nvPr>
            <p:ph type="subTitle" idx="1"/>
          </p:nvPr>
        </p:nvSpPr>
        <p:spPr/>
        <p:txBody>
          <a:bodyPr>
            <a:normAutofit fontScale="92500" lnSpcReduction="20000"/>
          </a:bodyPr>
          <a:lstStyle/>
          <a:p>
            <a:r>
              <a:rPr lang="fr-CA" sz="2600" noProof="0" dirty="0">
                <a:solidFill>
                  <a:srgbClr val="002060"/>
                </a:solidFill>
                <a:latin typeface="Arial Narrow" pitchFamily="34" charset="0"/>
              </a:rPr>
              <a:t>Préparé par Heather Gale</a:t>
            </a:r>
            <a:br>
              <a:rPr lang="fr-CA" noProof="0" dirty="0">
                <a:solidFill>
                  <a:srgbClr val="002060"/>
                </a:solidFill>
                <a:latin typeface="Arial Narrow" pitchFamily="34" charset="0"/>
              </a:rPr>
            </a:br>
            <a:r>
              <a:rPr lang="fr-CA" sz="2600" noProof="0" dirty="0">
                <a:solidFill>
                  <a:srgbClr val="002060"/>
                </a:solidFill>
                <a:latin typeface="Arial Narrow" pitchFamily="34" charset="0"/>
              </a:rPr>
              <a:t>Directrice générale du programme CanadaGAP</a:t>
            </a:r>
            <a:br>
              <a:rPr lang="fr-CA" noProof="0" dirty="0">
                <a:solidFill>
                  <a:srgbClr val="002060"/>
                </a:solidFill>
                <a:latin typeface="Arial Narrow" pitchFamily="34" charset="0"/>
              </a:rPr>
            </a:br>
            <a:br>
              <a:rPr lang="fr-CA" sz="4000" b="1" noProof="0" dirty="0">
                <a:solidFill>
                  <a:srgbClr val="002060"/>
                </a:solidFill>
                <a:latin typeface="Arial Narrow" pitchFamily="34" charset="0"/>
              </a:rPr>
            </a:br>
            <a:endParaRPr lang="fr-CA" b="1" strike="sngStrike" noProof="0" dirty="0">
              <a:solidFill>
                <a:srgbClr val="FF0000"/>
              </a:solidFill>
              <a:latin typeface="Arial Narrow" pitchFamily="34" charset="0"/>
            </a:endParaRPr>
          </a:p>
          <a:p>
            <a:r>
              <a:rPr lang="fr-CA" b="1" noProof="0" dirty="0">
                <a:latin typeface="Arial Narrow" pitchFamily="34" charset="0"/>
              </a:rPr>
              <a:t>juillet 2026</a:t>
            </a:r>
          </a:p>
          <a:p>
            <a:endParaRPr lang="fr-CA" noProof="0" dirty="0"/>
          </a:p>
        </p:txBody>
      </p:sp>
      <p:pic>
        <p:nvPicPr>
          <p:cNvPr id="4"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5775" y="317147"/>
            <a:ext cx="5632450"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689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sz="3800" b="1" noProof="0" dirty="0">
                <a:solidFill>
                  <a:schemeClr val="bg1">
                    <a:lumMod val="50000"/>
                  </a:schemeClr>
                </a:solidFill>
                <a:latin typeface="Arial Narrow" pitchFamily="34" charset="0"/>
                <a:cs typeface="Arial" charset="0"/>
              </a:rPr>
              <a:t>Examen technique</a:t>
            </a:r>
            <a:endParaRPr lang="fr-CA" sz="3800" b="1" strike="sngStrike" cap="all" noProof="0" dirty="0">
              <a:solidFill>
                <a:srgbClr val="FF0000"/>
              </a:solidFill>
            </a:endParaRPr>
          </a:p>
        </p:txBody>
      </p:sp>
      <p:sp>
        <p:nvSpPr>
          <p:cNvPr id="3" name="Content Placeholder 2"/>
          <p:cNvSpPr>
            <a:spLocks noGrp="1"/>
          </p:cNvSpPr>
          <p:nvPr>
            <p:ph idx="1"/>
          </p:nvPr>
        </p:nvSpPr>
        <p:spPr>
          <a:xfrm>
            <a:off x="304800" y="1219201"/>
            <a:ext cx="7559990" cy="5334000"/>
          </a:xfrm>
        </p:spPr>
        <p:txBody>
          <a:bodyPr>
            <a:noAutofit/>
          </a:bodyPr>
          <a:lstStyle/>
          <a:p>
            <a:pPr marL="285750" indent="-285750">
              <a:defRPr/>
            </a:pPr>
            <a:r>
              <a:rPr lang="fr-CA" sz="2000" noProof="0" dirty="0">
                <a:latin typeface="Myriad Pro"/>
                <a:cs typeface="Arial" charset="0"/>
              </a:rPr>
              <a:t>Afin d’en confirmer la valeur technique, la norme a fait l’objet d’un examen rigoureux, réalisé par le gouvernement fédéral et les gouvernements provinciaux dans le cadre du </a:t>
            </a:r>
            <a:r>
              <a:rPr lang="fr-CA" sz="2000" noProof="0" dirty="0">
                <a:latin typeface="Myriad Pro"/>
              </a:rPr>
              <a:t>Programme de reconnaissance de la salubrité des aliments, du Gouvernement du Canada (mené par l’Agence canadienne d’inspection des aliments)</a:t>
            </a:r>
            <a:r>
              <a:rPr lang="fr-CA" sz="2000" noProof="0" dirty="0">
                <a:latin typeface="Myriad Pro"/>
                <a:cs typeface="Arial" charset="0"/>
              </a:rPr>
              <a:t>. </a:t>
            </a:r>
          </a:p>
          <a:p>
            <a:pPr marL="285750" indent="-285750">
              <a:defRPr/>
            </a:pPr>
            <a:r>
              <a:rPr lang="fr-CA" sz="2000" noProof="0" dirty="0">
                <a:latin typeface="Myriad Pro"/>
                <a:cs typeface="Arial" charset="0"/>
              </a:rPr>
              <a:t>Au cours d’une période de sept ans, le programme a été soumis à sept examens techniques distincts, un pour chacun des 6 groupes de produits et un pour le volet consacré au remballage et au commerce en gros. </a:t>
            </a:r>
          </a:p>
          <a:p>
            <a:pPr marL="285750" indent="-285750">
              <a:defRPr/>
            </a:pPr>
            <a:r>
              <a:rPr lang="fr-CA" sz="2000" noProof="0" dirty="0">
                <a:latin typeface="Myriad Pro"/>
                <a:cs typeface="Arial" charset="0"/>
              </a:rPr>
              <a:t>Il s'agit d’examens approfondis et précis des documents techniques par des représentants des gouvernements fédéral et provinciaux :</a:t>
            </a:r>
          </a:p>
          <a:p>
            <a:pPr marL="742950" lvl="1" indent="-285750">
              <a:defRPr/>
            </a:pPr>
            <a:r>
              <a:rPr lang="fr-CA" sz="1800" noProof="0" dirty="0">
                <a:latin typeface="Myriad Pro"/>
                <a:cs typeface="Arial" charset="0"/>
              </a:rPr>
              <a:t>Modèles HACCP génériques (analyse des risques)</a:t>
            </a:r>
          </a:p>
          <a:p>
            <a:pPr marL="742950" lvl="1" indent="-285750">
              <a:defRPr/>
            </a:pPr>
            <a:r>
              <a:rPr lang="fr-CA" sz="1800" noProof="0" dirty="0">
                <a:latin typeface="Myriad Pro"/>
                <a:cs typeface="Arial" charset="0"/>
              </a:rPr>
              <a:t>Guides </a:t>
            </a:r>
            <a:r>
              <a:rPr lang="fr-CA" sz="1800" dirty="0">
                <a:latin typeface="Myriad Pro"/>
                <a:cs typeface="Arial" charset="0"/>
              </a:rPr>
              <a:t>et liste de contrôle </a:t>
            </a:r>
            <a:r>
              <a:rPr lang="fr-CA" sz="1800" noProof="0" dirty="0">
                <a:latin typeface="Myriad Pro"/>
                <a:cs typeface="Arial" charset="0"/>
              </a:rPr>
              <a:t>de CanadaGAP</a:t>
            </a:r>
          </a:p>
          <a:p>
            <a:pPr marL="742950" lvl="1" indent="-285750">
              <a:defRPr/>
            </a:pPr>
            <a:r>
              <a:rPr lang="fr-CA" sz="1800" noProof="0" dirty="0">
                <a:latin typeface="Myriad Pro"/>
                <a:cs typeface="Arial" charset="0"/>
              </a:rPr>
              <a:t>Système de gestion du programme</a:t>
            </a:r>
            <a:endParaRPr lang="fr-CA" sz="2000" noProof="0" dirty="0">
              <a:latin typeface="Myriad Pro"/>
              <a:cs typeface="Arial" charset="0"/>
            </a:endParaRPr>
          </a:p>
          <a:p>
            <a:pPr marL="285750" indent="-285750">
              <a:defRPr/>
            </a:pPr>
            <a:r>
              <a:rPr lang="fr-CA" sz="2000" noProof="0" dirty="0">
                <a:latin typeface="Myriad Pro"/>
                <a:cs typeface="Arial" charset="0"/>
              </a:rPr>
              <a:t>La validité technique de tous les modules a été confirmée.  </a:t>
            </a:r>
          </a:p>
          <a:p>
            <a:pPr>
              <a:lnSpc>
                <a:spcPct val="100000"/>
              </a:lnSpc>
              <a:spcBef>
                <a:spcPts val="0"/>
              </a:spcBef>
            </a:pPr>
            <a:endParaRPr lang="fr-CA" sz="2000" noProof="0" dirty="0">
              <a:latin typeface="Myriad Pro"/>
            </a:endParaRPr>
          </a:p>
        </p:txBody>
      </p:sp>
    </p:spTree>
    <p:extLst>
      <p:ext uri="{BB962C8B-B14F-4D97-AF65-F5344CB8AC3E}">
        <p14:creationId xmlns:p14="http://schemas.microsoft.com/office/powerpoint/2010/main" val="1498017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CanadaGAP et GFSI</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457200" y="1066802"/>
            <a:ext cx="7391400" cy="5268510"/>
          </a:xfrm>
        </p:spPr>
        <p:txBody>
          <a:bodyPr>
            <a:noAutofit/>
          </a:bodyPr>
          <a:lstStyle/>
          <a:p>
            <a:pPr marL="457200" indent="-457200">
              <a:spcBef>
                <a:spcPts val="0"/>
              </a:spcBef>
              <a:spcAft>
                <a:spcPts val="600"/>
              </a:spcAft>
              <a:defRPr/>
            </a:pPr>
            <a:r>
              <a:rPr lang="fr-CA" sz="2200" noProof="0" dirty="0">
                <a:latin typeface="Myriad Pro" pitchFamily="34" charset="0"/>
                <a:cs typeface="Arial" charset="0"/>
              </a:rPr>
              <a:t>CanadaGAP a obtenu la reconnaissance de l’Initiative mondiale de l’innocuité alimentaire, ou GFSI (Global Food Safety Initiative) pour les options de certification B, C et D.</a:t>
            </a:r>
          </a:p>
          <a:p>
            <a:pPr marL="457200" indent="-457200">
              <a:spcBef>
                <a:spcPts val="0"/>
              </a:spcBef>
              <a:spcAft>
                <a:spcPts val="600"/>
              </a:spcAft>
              <a:defRPr/>
            </a:pPr>
            <a:r>
              <a:rPr lang="fr-CA" sz="2200" noProof="0" dirty="0">
                <a:latin typeface="Myriad Pro"/>
                <a:cs typeface="Arial" charset="0"/>
              </a:rPr>
              <a:t>GFSI évalue les programmes de salubrité alimentaire en fonction d’exigences dont ont convenu des détaillants, des fabricants et d’autres parties prenantes. Voir son site Internet </a:t>
            </a:r>
            <a:r>
              <a:rPr lang="fr-CA" sz="2200" u="sng" noProof="0" dirty="0">
                <a:solidFill>
                  <a:schemeClr val="bg1">
                    <a:lumMod val="50000"/>
                  </a:schemeClr>
                </a:solidFill>
                <a:latin typeface="Myriad Pro"/>
                <a:cs typeface="Arial" charset="0"/>
              </a:rPr>
              <a:t>: www.mygfsi.com</a:t>
            </a:r>
            <a:r>
              <a:rPr lang="fr-CA" sz="2200" noProof="0" dirty="0">
                <a:solidFill>
                  <a:schemeClr val="accent3">
                    <a:lumMod val="75000"/>
                    <a:lumOff val="25000"/>
                  </a:schemeClr>
                </a:solidFill>
                <a:latin typeface="Myriad Pro"/>
                <a:cs typeface="Arial" charset="0"/>
              </a:rPr>
              <a:t>.</a:t>
            </a:r>
          </a:p>
          <a:p>
            <a:pPr marL="457200" indent="-457200">
              <a:spcBef>
                <a:spcPts val="0"/>
              </a:spcBef>
              <a:spcAft>
                <a:spcPts val="600"/>
              </a:spcAft>
              <a:defRPr/>
            </a:pPr>
            <a:r>
              <a:rPr lang="fr-CA" sz="2200" noProof="0" dirty="0">
                <a:latin typeface="Myriad Pro"/>
                <a:cs typeface="Arial" charset="0"/>
              </a:rPr>
              <a:t>GFSI examine les exigences techniques ainsi que le mécanisme du système de gestion</a:t>
            </a:r>
            <a:r>
              <a:rPr lang="fr-CA" sz="2200" noProof="0" dirty="0">
                <a:latin typeface="Myriad Pro" pitchFamily="34" charset="0"/>
                <a:cs typeface="Arial" charset="0"/>
              </a:rPr>
              <a:t>. </a:t>
            </a:r>
            <a:endParaRPr lang="fr-CA" sz="2200" noProof="0" dirty="0">
              <a:latin typeface="Myriad Pro"/>
              <a:cs typeface="Arial" charset="0"/>
            </a:endParaRPr>
          </a:p>
          <a:p>
            <a:pPr marL="457200" indent="-457200">
              <a:spcBef>
                <a:spcPts val="0"/>
              </a:spcBef>
              <a:spcAft>
                <a:spcPts val="600"/>
              </a:spcAft>
              <a:defRPr/>
            </a:pPr>
            <a:r>
              <a:rPr lang="fr-CA" sz="2200" noProof="0" dirty="0">
                <a:latin typeface="Myriad Pro"/>
                <a:cs typeface="Arial" charset="0"/>
              </a:rPr>
              <a:t>CanadaGAP a obtenu la reconnaissance formelle de GFSI en 2010. L’évaluation comparative aux exigences de GFSI continue au fur et à mesure que ce soit nécessaire, et a été faite plus récemment contre la v2024 en juillet 2026.</a:t>
            </a:r>
            <a:br>
              <a:rPr lang="fr-CA" sz="2200" noProof="0" dirty="0">
                <a:latin typeface="Myriad Pro" pitchFamily="34" charset="0"/>
                <a:cs typeface="Arial" charset="0"/>
              </a:rPr>
            </a:br>
            <a:endParaRPr lang="fr-CA" sz="2200" noProof="0" dirty="0"/>
          </a:p>
        </p:txBody>
      </p:sp>
    </p:spTree>
    <p:extLst>
      <p:ext uri="{BB962C8B-B14F-4D97-AF65-F5344CB8AC3E}">
        <p14:creationId xmlns:p14="http://schemas.microsoft.com/office/powerpoint/2010/main" val="1305682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Un bref historique</a:t>
            </a:r>
          </a:p>
        </p:txBody>
      </p:sp>
      <p:sp>
        <p:nvSpPr>
          <p:cNvPr id="3" name="Content Placeholder 2"/>
          <p:cNvSpPr>
            <a:spLocks noGrp="1"/>
          </p:cNvSpPr>
          <p:nvPr>
            <p:ph idx="1"/>
          </p:nvPr>
        </p:nvSpPr>
        <p:spPr/>
        <p:txBody>
          <a:bodyPr>
            <a:normAutofit fontScale="92500" lnSpcReduction="20000"/>
          </a:bodyPr>
          <a:lstStyle/>
          <a:p>
            <a:pPr marL="342900" indent="-342900">
              <a:spcBef>
                <a:spcPts val="800"/>
              </a:spcBef>
              <a:defRPr/>
            </a:pPr>
            <a:r>
              <a:rPr lang="fr-CA" noProof="0" dirty="0">
                <a:latin typeface="Myriad Pro" pitchFamily="34" charset="0"/>
              </a:rPr>
              <a:t>L’élaboration du programme de salubrité des aliments à la ferme pour le secteur horticole a été coordonnée par le Conseil canadien de l’horticulture (maintenant </a:t>
            </a:r>
            <a:r>
              <a:rPr lang="fr-CA" dirty="0">
                <a:latin typeface="Myriad Pro" pitchFamily="34" charset="0"/>
              </a:rPr>
              <a:t>les Producteurs de fruits et légumes du Canada) </a:t>
            </a:r>
            <a:r>
              <a:rPr lang="fr-CA" noProof="0" dirty="0">
                <a:latin typeface="Myriad Pro" pitchFamily="34" charset="0"/>
              </a:rPr>
              <a:t>dès les années 1990.</a:t>
            </a:r>
            <a:endParaRPr lang="fr-CA" noProof="0" dirty="0">
              <a:solidFill>
                <a:srgbClr val="FF0000"/>
              </a:solidFill>
              <a:latin typeface="Myriad Pro" pitchFamily="34" charset="0"/>
            </a:endParaRPr>
          </a:p>
          <a:p>
            <a:pPr marL="342900" indent="-342900">
              <a:spcBef>
                <a:spcPts val="800"/>
              </a:spcBef>
              <a:defRPr/>
            </a:pPr>
            <a:r>
              <a:rPr lang="fr-CA" noProof="0" dirty="0">
                <a:latin typeface="Myriad Pro" pitchFamily="34" charset="0"/>
              </a:rPr>
              <a:t>Ce travail d’élaboration a été rendu </a:t>
            </a:r>
            <a:r>
              <a:rPr lang="fr-CA" noProof="0" dirty="0">
                <a:latin typeface="Myriad Pro" pitchFamily="34" charset="0"/>
                <a:cs typeface="Arial" charset="0"/>
              </a:rPr>
              <a:t>possible grâce au financement d’Agriculture et Agroalimentaire Canada.</a:t>
            </a:r>
          </a:p>
          <a:p>
            <a:pPr marL="342900" indent="-342900">
              <a:spcBef>
                <a:spcPts val="800"/>
              </a:spcBef>
              <a:defRPr/>
            </a:pPr>
            <a:r>
              <a:rPr lang="fr-CA" noProof="0" dirty="0">
                <a:latin typeface="Myriad Pro" pitchFamily="34" charset="0"/>
              </a:rPr>
              <a:t>La certification CanadaGAP</a:t>
            </a:r>
            <a:r>
              <a:rPr lang="fr-CA" baseline="30000" noProof="0" dirty="0">
                <a:latin typeface="Myriad Pro" pitchFamily="34" charset="0"/>
              </a:rPr>
              <a:t>®</a:t>
            </a:r>
            <a:r>
              <a:rPr lang="fr-CA" noProof="0" dirty="0">
                <a:latin typeface="Myriad Pro" pitchFamily="34" charset="0"/>
              </a:rPr>
              <a:t> a débuté en 2008 en tant que programme complet de certification.</a:t>
            </a:r>
          </a:p>
          <a:p>
            <a:pPr marL="342900" indent="-342900">
              <a:spcBef>
                <a:spcPts val="800"/>
              </a:spcBef>
              <a:defRPr/>
            </a:pPr>
            <a:r>
              <a:rPr lang="fr-CA" noProof="0" dirty="0">
                <a:latin typeface="Myriad Pro" pitchFamily="34" charset="0"/>
                <a:cs typeface="Arial" charset="0"/>
              </a:rPr>
              <a:t>En 2012, la propriété et les activités de CanadaGAP ont été transférées à CanAgPlus, une nouvelle organisation à but non lucratif.</a:t>
            </a:r>
          </a:p>
        </p:txBody>
      </p:sp>
    </p:spTree>
    <p:extLst>
      <p:ext uri="{BB962C8B-B14F-4D97-AF65-F5344CB8AC3E}">
        <p14:creationId xmlns:p14="http://schemas.microsoft.com/office/powerpoint/2010/main" val="344894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Régie du programme</a:t>
            </a:r>
          </a:p>
        </p:txBody>
      </p:sp>
      <p:sp>
        <p:nvSpPr>
          <p:cNvPr id="3" name="Content Placeholder 2"/>
          <p:cNvSpPr>
            <a:spLocks noGrp="1"/>
          </p:cNvSpPr>
          <p:nvPr>
            <p:ph idx="1"/>
          </p:nvPr>
        </p:nvSpPr>
        <p:spPr/>
        <p:txBody>
          <a:bodyPr>
            <a:normAutofit/>
          </a:bodyPr>
          <a:lstStyle/>
          <a:p>
            <a:pPr marL="342900" indent="-342900">
              <a:spcBef>
                <a:spcPts val="800"/>
              </a:spcBef>
              <a:defRPr/>
            </a:pPr>
            <a:r>
              <a:rPr lang="fr-CA" sz="2600" noProof="0" dirty="0">
                <a:latin typeface="Myriad Pro"/>
              </a:rPr>
              <a:t>Un Conseil d’administration supervise la gestion du programme.</a:t>
            </a:r>
          </a:p>
          <a:p>
            <a:pPr marL="342900" indent="-342900">
              <a:spcBef>
                <a:spcPts val="800"/>
              </a:spcBef>
              <a:defRPr/>
            </a:pPr>
            <a:r>
              <a:rPr lang="fr-CA" sz="2600" noProof="0" dirty="0">
                <a:latin typeface="Myriad Pro"/>
              </a:rPr>
              <a:t>L’élection des administrateurs a lieu pendant l’assemblée générale annuelle de CanAgPlus.</a:t>
            </a:r>
          </a:p>
          <a:p>
            <a:pPr marL="342900" indent="-342900">
              <a:spcBef>
                <a:spcPts val="800"/>
              </a:spcBef>
              <a:defRPr/>
            </a:pPr>
            <a:r>
              <a:rPr lang="fr-CA" sz="2600" noProof="0" dirty="0">
                <a:latin typeface="Myriad Pro"/>
              </a:rPr>
              <a:t>Les membres votants sont les entreprises ayant la certification de CanadaGAP et dont le compte est en règle.</a:t>
            </a:r>
          </a:p>
          <a:p>
            <a:pPr marL="342900" indent="-342900">
              <a:spcBef>
                <a:spcPts val="800"/>
              </a:spcBef>
              <a:defRPr/>
            </a:pPr>
            <a:r>
              <a:rPr lang="fr-CA" sz="2600" noProof="0" dirty="0">
                <a:latin typeface="Myriad Pro"/>
              </a:rPr>
              <a:t>Le Conseil d’administration compte huit administrateurs.</a:t>
            </a:r>
            <a:endParaRPr lang="fr-CA" sz="2600" noProof="0" dirty="0"/>
          </a:p>
        </p:txBody>
      </p:sp>
    </p:spTree>
    <p:extLst>
      <p:ext uri="{BB962C8B-B14F-4D97-AF65-F5344CB8AC3E}">
        <p14:creationId xmlns:p14="http://schemas.microsoft.com/office/powerpoint/2010/main" val="15654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886700" cy="762000"/>
          </a:xfrm>
        </p:spPr>
        <p:txBody>
          <a:bodyPr>
            <a:normAutofit/>
          </a:bodyPr>
          <a:lstStyle/>
          <a:p>
            <a:pPr>
              <a:defRPr/>
            </a:pPr>
            <a:r>
              <a:rPr lang="fr-CA" sz="3600" b="1" noProof="0" dirty="0">
                <a:solidFill>
                  <a:schemeClr val="bg1">
                    <a:lumMod val="50000"/>
                  </a:schemeClr>
                </a:solidFill>
                <a:latin typeface="Arial Narrow" pitchFamily="34" charset="0"/>
                <a:cs typeface="Arial" charset="0"/>
              </a:rPr>
              <a:t>Élaboration et entretien du programme</a:t>
            </a:r>
            <a:endParaRPr lang="fr-CA" sz="2800" b="1" cap="all" noProof="0" dirty="0">
              <a:solidFill>
                <a:schemeClr val="bg1">
                  <a:lumMod val="50000"/>
                </a:schemeClr>
              </a:solidFill>
            </a:endParaRPr>
          </a:p>
        </p:txBody>
      </p:sp>
      <p:sp>
        <p:nvSpPr>
          <p:cNvPr id="3" name="Content Placeholder 2"/>
          <p:cNvSpPr>
            <a:spLocks noGrp="1"/>
          </p:cNvSpPr>
          <p:nvPr>
            <p:ph idx="1"/>
          </p:nvPr>
        </p:nvSpPr>
        <p:spPr>
          <a:xfrm>
            <a:off x="628650" y="1349467"/>
            <a:ext cx="7143750" cy="5116111"/>
          </a:xfrm>
        </p:spPr>
        <p:txBody>
          <a:bodyPr>
            <a:normAutofit/>
          </a:bodyPr>
          <a:lstStyle/>
          <a:p>
            <a:pPr marL="285750" indent="-285750">
              <a:defRPr/>
            </a:pPr>
            <a:r>
              <a:rPr lang="fr-CA" sz="2100" dirty="0">
                <a:latin typeface="Myriad Pro" pitchFamily="34" charset="0"/>
              </a:rPr>
              <a:t>L’élaboration du programme a nécessité un rigoureux engagement de la part des membres de l’industrie sur une période de plus de dix ans.</a:t>
            </a:r>
            <a:endParaRPr lang="en-CA" sz="2100" dirty="0">
              <a:latin typeface="Myriad Pro" pitchFamily="34" charset="0"/>
            </a:endParaRPr>
          </a:p>
          <a:p>
            <a:pPr marL="285750" indent="-285750">
              <a:defRPr/>
            </a:pPr>
            <a:r>
              <a:rPr lang="en-CA" sz="2100" dirty="0">
                <a:latin typeface="Myriad Pro" pitchFamily="34" charset="0"/>
                <a:cs typeface="Arial" charset="0"/>
              </a:rPr>
              <a:t>Huit </a:t>
            </a:r>
            <a:r>
              <a:rPr lang="fr-CA" sz="2100" dirty="0">
                <a:latin typeface="Myriad Pro" pitchFamily="34" charset="0"/>
              </a:rPr>
              <a:t>groupes de travail ont contribué à l’élaboration.</a:t>
            </a:r>
            <a:endParaRPr lang="en-CA" sz="2100" dirty="0">
              <a:latin typeface="Myriad Pro" pitchFamily="34" charset="0"/>
            </a:endParaRPr>
          </a:p>
          <a:p>
            <a:pPr marL="285750" indent="-285750">
              <a:defRPr/>
            </a:pPr>
            <a:r>
              <a:rPr lang="fr-CA" sz="2100" dirty="0">
                <a:latin typeface="Myriad Pro" pitchFamily="34" charset="0"/>
              </a:rPr>
              <a:t>Composition des groupes de travail :</a:t>
            </a:r>
          </a:p>
          <a:p>
            <a:pPr marL="914400" lvl="1" indent="-457200">
              <a:spcBef>
                <a:spcPts val="600"/>
              </a:spcBef>
              <a:defRPr/>
            </a:pPr>
            <a:r>
              <a:rPr lang="fr-CA" sz="2100" dirty="0">
                <a:latin typeface="Myriad Pro" pitchFamily="34" charset="0"/>
              </a:rPr>
              <a:t>Producteurs et emballeurs</a:t>
            </a:r>
            <a:endParaRPr lang="fr-CA" sz="2100" strike="sngStrike" dirty="0">
              <a:solidFill>
                <a:srgbClr val="FF0000"/>
              </a:solidFill>
              <a:latin typeface="Myriad Pro" pitchFamily="34" charset="0"/>
            </a:endParaRPr>
          </a:p>
          <a:p>
            <a:pPr marL="914400" lvl="1" indent="-457200">
              <a:spcBef>
                <a:spcPts val="600"/>
              </a:spcBef>
              <a:defRPr/>
            </a:pPr>
            <a:r>
              <a:rPr lang="fr-CA" sz="2100" dirty="0">
                <a:latin typeface="Myriad Pro" pitchFamily="34" charset="0"/>
              </a:rPr>
              <a:t>Membres du personnel des </a:t>
            </a:r>
            <a:br>
              <a:rPr lang="fr-CA" sz="2100" dirty="0">
                <a:latin typeface="Myriad Pro" pitchFamily="34" charset="0"/>
              </a:rPr>
            </a:br>
            <a:r>
              <a:rPr lang="fr-CA" sz="2100" dirty="0">
                <a:latin typeface="Myriad Pro" pitchFamily="34" charset="0"/>
              </a:rPr>
              <a:t>associations</a:t>
            </a:r>
          </a:p>
          <a:p>
            <a:pPr marL="914400" lvl="1" indent="-457200">
              <a:spcBef>
                <a:spcPts val="600"/>
              </a:spcBef>
              <a:defRPr/>
            </a:pPr>
            <a:r>
              <a:rPr lang="fr-CA" sz="2100" dirty="0">
                <a:latin typeface="Myriad Pro" pitchFamily="34" charset="0"/>
              </a:rPr>
              <a:t>Experts en salubrité des </a:t>
            </a:r>
            <a:br>
              <a:rPr lang="fr-CA" sz="2100" dirty="0">
                <a:latin typeface="Myriad Pro" pitchFamily="34" charset="0"/>
              </a:rPr>
            </a:br>
            <a:r>
              <a:rPr lang="fr-CA" sz="2100" dirty="0">
                <a:latin typeface="Myriad Pro" pitchFamily="34" charset="0"/>
              </a:rPr>
              <a:t>aliments</a:t>
            </a:r>
          </a:p>
          <a:p>
            <a:pPr marL="914400" lvl="1" indent="-457200">
              <a:spcBef>
                <a:spcPts val="600"/>
              </a:spcBef>
              <a:defRPr/>
            </a:pPr>
            <a:r>
              <a:rPr lang="fr-CA" sz="2100" dirty="0">
                <a:latin typeface="Myriad Pro" pitchFamily="34" charset="0"/>
              </a:rPr>
              <a:t>Représentants du </a:t>
            </a:r>
            <a:br>
              <a:rPr lang="fr-CA" sz="2100" dirty="0">
                <a:latin typeface="Myriad Pro" pitchFamily="34" charset="0"/>
              </a:rPr>
            </a:br>
            <a:r>
              <a:rPr lang="fr-CA" sz="2100" dirty="0">
                <a:latin typeface="Myriad Pro" pitchFamily="34" charset="0"/>
              </a:rPr>
              <a:t>gouvernement</a:t>
            </a:r>
          </a:p>
          <a:p>
            <a:pPr marL="914400" lvl="1" indent="-457200">
              <a:spcBef>
                <a:spcPts val="600"/>
              </a:spcBef>
              <a:defRPr/>
            </a:pPr>
            <a:r>
              <a:rPr lang="fr-CA" sz="2100" dirty="0">
                <a:latin typeface="Myriad Pro" pitchFamily="34" charset="0"/>
              </a:rPr>
              <a:t>Acheteurs et utilisateurs.</a:t>
            </a:r>
            <a:endParaRPr lang="en-CA" sz="2100" dirty="0">
              <a:latin typeface="Myriad Pro" pitchFamily="34" charset="0"/>
            </a:endParaRPr>
          </a:p>
          <a:p>
            <a:pPr marL="319088" indent="-319088" algn="ctr">
              <a:spcBef>
                <a:spcPct val="50000"/>
              </a:spcBef>
              <a:buClr>
                <a:schemeClr val="accent2"/>
              </a:buClr>
              <a:buSzPct val="60000"/>
              <a:defRPr/>
            </a:pPr>
            <a:r>
              <a:rPr lang="fr-CA" sz="2100" i="1" dirty="0">
                <a:latin typeface="Myriad Pro" pitchFamily="34" charset="0"/>
                <a:cs typeface="Arial" charset="0"/>
              </a:rPr>
              <a:t>* Élaboré par et pour le secteur des fruits et des légumes *</a:t>
            </a:r>
            <a:endParaRPr lang="fr-CA" sz="2000" noProof="0" dirty="0"/>
          </a:p>
          <a:p>
            <a:pPr marL="319088" indent="-319088">
              <a:spcBef>
                <a:spcPts val="700"/>
              </a:spcBef>
              <a:buClr>
                <a:schemeClr val="accent2"/>
              </a:buClr>
              <a:buSzPct val="60000"/>
              <a:buFont typeface="Wingdings" pitchFamily="2" charset="2"/>
              <a:buChar char=""/>
              <a:defRPr/>
            </a:pPr>
            <a:endParaRPr lang="fr-CA" sz="2900" noProof="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5400" y="3581400"/>
            <a:ext cx="2223516" cy="1773936"/>
          </a:xfrm>
          <a:prstGeom prst="rect">
            <a:avLst/>
          </a:prstGeom>
        </p:spPr>
      </p:pic>
    </p:spTree>
    <p:extLst>
      <p:ext uri="{BB962C8B-B14F-4D97-AF65-F5344CB8AC3E}">
        <p14:creationId xmlns:p14="http://schemas.microsoft.com/office/powerpoint/2010/main" val="504967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altLang="en-US" b="1" noProof="0" dirty="0">
                <a:solidFill>
                  <a:schemeClr val="bg1">
                    <a:lumMod val="50000"/>
                  </a:schemeClr>
                </a:solidFill>
                <a:latin typeface="Arial Narrow" pitchFamily="34" charset="0"/>
                <a:cs typeface="Arial" charset="0"/>
              </a:rPr>
              <a:t>Rôle constant de l’industrie</a:t>
            </a:r>
          </a:p>
        </p:txBody>
      </p:sp>
      <p:sp>
        <p:nvSpPr>
          <p:cNvPr id="3" name="Content Placeholder 2"/>
          <p:cNvSpPr>
            <a:spLocks noGrp="1"/>
          </p:cNvSpPr>
          <p:nvPr>
            <p:ph idx="1"/>
          </p:nvPr>
        </p:nvSpPr>
        <p:spPr/>
        <p:txBody>
          <a:bodyPr>
            <a:normAutofit lnSpcReduction="10000"/>
          </a:bodyPr>
          <a:lstStyle/>
          <a:p>
            <a:pPr marL="457200" indent="-457200">
              <a:spcBef>
                <a:spcPts val="500"/>
              </a:spcBef>
              <a:defRPr/>
            </a:pPr>
            <a:r>
              <a:rPr lang="fr-CA" sz="2100" noProof="0" dirty="0">
                <a:latin typeface="Myriad Pro"/>
                <a:cs typeface="Arial" charset="0"/>
              </a:rPr>
              <a:t>Maintien et mise à jour du matériel technique par CanadaGAP, avec l’aide du Comité </a:t>
            </a:r>
            <a:r>
              <a:rPr lang="fr-CA" sz="2100" dirty="0">
                <a:latin typeface="Myriad Pro"/>
                <a:cs typeface="Arial" charset="0"/>
              </a:rPr>
              <a:t>consultatif </a:t>
            </a:r>
            <a:r>
              <a:rPr lang="fr-CA" sz="2100" noProof="0" dirty="0">
                <a:latin typeface="Myriad Pro"/>
                <a:cs typeface="Arial" charset="0"/>
              </a:rPr>
              <a:t>technique</a:t>
            </a:r>
            <a:endParaRPr lang="fr-CA" sz="2100" strike="sngStrike" dirty="0">
              <a:latin typeface="Myriad Pro"/>
              <a:cs typeface="Arial" charset="0"/>
            </a:endParaRPr>
          </a:p>
          <a:p>
            <a:pPr marL="457200" indent="-457200">
              <a:spcBef>
                <a:spcPts val="500"/>
              </a:spcBef>
              <a:defRPr/>
            </a:pPr>
            <a:r>
              <a:rPr lang="fr-CA" sz="2100" noProof="0" dirty="0">
                <a:latin typeface="Myriad Pro"/>
                <a:cs typeface="Arial" charset="0"/>
              </a:rPr>
              <a:t>Le Comité inclut les experts dans la salubrité alimentaire </a:t>
            </a:r>
            <a:r>
              <a:rPr lang="fr-CA" sz="2100" dirty="0">
                <a:latin typeface="Myriad Pro"/>
                <a:cs typeface="Arial" charset="0"/>
              </a:rPr>
              <a:t>et les représentants de l’industrie et </a:t>
            </a:r>
            <a:r>
              <a:rPr lang="fr-CA" sz="2100" noProof="0" dirty="0">
                <a:latin typeface="Myriad Pro"/>
                <a:cs typeface="Arial" charset="0"/>
              </a:rPr>
              <a:t>joue un rôle consultatif auprès du Conseil d’administration de CanAgPlus.</a:t>
            </a:r>
          </a:p>
          <a:p>
            <a:pPr marL="457200" indent="-457200">
              <a:spcBef>
                <a:spcPts val="500"/>
              </a:spcBef>
              <a:defRPr/>
            </a:pPr>
            <a:r>
              <a:rPr lang="fr-CA" sz="2100" noProof="0" dirty="0">
                <a:latin typeface="Myriad Pro"/>
                <a:cs typeface="Arial" charset="0"/>
              </a:rPr>
              <a:t>Le Comité se réunit régulièrement pour étudier :</a:t>
            </a:r>
          </a:p>
          <a:p>
            <a:pPr lvl="2" indent="-457200">
              <a:defRPr/>
            </a:pPr>
            <a:r>
              <a:rPr lang="fr-CA" sz="2100" noProof="0" dirty="0">
                <a:latin typeface="Myriad Pro"/>
                <a:cs typeface="Arial" charset="0"/>
              </a:rPr>
              <a:t>les modifications proposées aux guides CanadaGAP et aux modèles HACCP</a:t>
            </a:r>
          </a:p>
          <a:p>
            <a:pPr lvl="2" indent="-457200">
              <a:defRPr/>
            </a:pPr>
            <a:r>
              <a:rPr lang="fr-CA" sz="2100" noProof="0" dirty="0">
                <a:latin typeface="Myriad Pro"/>
                <a:cs typeface="Arial" charset="0"/>
              </a:rPr>
              <a:t>les mises à jour de la Liste de contrôle de l’audit, de la Liste de contrôle de l’auto-évaluation, du matériel didactique et d’autres documents techniques.</a:t>
            </a:r>
          </a:p>
          <a:p>
            <a:pPr marL="457200" indent="-457200">
              <a:spcBef>
                <a:spcPts val="500"/>
              </a:spcBef>
              <a:defRPr/>
            </a:pPr>
            <a:r>
              <a:rPr lang="fr-CA" sz="2100" noProof="0" dirty="0">
                <a:latin typeface="Myriad Pro"/>
                <a:cs typeface="Arial" charset="0"/>
              </a:rPr>
              <a:t>Il fait valoir des questions d’ordre technique émanant d’autres partenaires et fait des recommandations au Conseil d’administration.</a:t>
            </a:r>
          </a:p>
        </p:txBody>
      </p:sp>
    </p:spTree>
    <p:extLst>
      <p:ext uri="{BB962C8B-B14F-4D97-AF65-F5344CB8AC3E}">
        <p14:creationId xmlns:p14="http://schemas.microsoft.com/office/powerpoint/2010/main" val="35416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971800"/>
            <a:ext cx="7886700" cy="1033461"/>
          </a:xfrm>
        </p:spPr>
        <p:txBody>
          <a:bodyPr>
            <a:normAutofit/>
          </a:bodyPr>
          <a:lstStyle/>
          <a:p>
            <a:pPr algn="ctr">
              <a:spcBef>
                <a:spcPct val="50000"/>
              </a:spcBef>
              <a:defRPr/>
            </a:pPr>
            <a:r>
              <a:rPr lang="fr-CA" b="1" noProof="0" dirty="0">
                <a:solidFill>
                  <a:schemeClr val="bg1">
                    <a:lumMod val="50000"/>
                  </a:schemeClr>
                </a:solidFill>
                <a:latin typeface="Arial Narrow" pitchFamily="34" charset="0"/>
              </a:rPr>
              <a:t>Exigences du programme</a:t>
            </a:r>
          </a:p>
        </p:txBody>
      </p:sp>
    </p:spTree>
    <p:extLst>
      <p:ext uri="{BB962C8B-B14F-4D97-AF65-F5344CB8AC3E}">
        <p14:creationId xmlns:p14="http://schemas.microsoft.com/office/powerpoint/2010/main" val="628858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838200"/>
          </a:xfrm>
        </p:spPr>
        <p:txBody>
          <a:bodyPr>
            <a:normAutofit/>
          </a:bodyPr>
          <a:lstStyle/>
          <a:p>
            <a:pPr>
              <a:spcBef>
                <a:spcPct val="50000"/>
              </a:spcBef>
              <a:defRPr/>
            </a:pPr>
            <a:r>
              <a:rPr lang="fr-CA" b="1" noProof="0" dirty="0">
                <a:solidFill>
                  <a:schemeClr val="bg1">
                    <a:lumMod val="50000"/>
                  </a:schemeClr>
                </a:solidFill>
                <a:latin typeface="Arial Narrow" pitchFamily="34" charset="0"/>
              </a:rPr>
              <a:t>Exigences du programme</a:t>
            </a:r>
          </a:p>
        </p:txBody>
      </p:sp>
      <p:sp>
        <p:nvSpPr>
          <p:cNvPr id="3" name="Content Placeholder 2"/>
          <p:cNvSpPr>
            <a:spLocks noGrp="1"/>
          </p:cNvSpPr>
          <p:nvPr>
            <p:ph idx="1"/>
          </p:nvPr>
        </p:nvSpPr>
        <p:spPr>
          <a:xfrm>
            <a:off x="381000" y="1219201"/>
            <a:ext cx="7543800" cy="5246378"/>
          </a:xfrm>
        </p:spPr>
        <p:txBody>
          <a:bodyPr>
            <a:noAutofit/>
          </a:bodyPr>
          <a:lstStyle/>
          <a:p>
            <a:pPr marL="342900" indent="-342900">
              <a:lnSpc>
                <a:spcPct val="100000"/>
              </a:lnSpc>
              <a:spcBef>
                <a:spcPct val="50000"/>
              </a:spcBef>
              <a:spcAft>
                <a:spcPts val="600"/>
              </a:spcAft>
              <a:buFont typeface="Arial" charset="0"/>
              <a:buChar char="•"/>
              <a:defRPr/>
            </a:pPr>
            <a:r>
              <a:rPr lang="fr-CA" sz="2000" noProof="0" dirty="0">
                <a:latin typeface="Myriad Pro" pitchFamily="34" charset="0"/>
                <a:cs typeface="Arial" charset="0"/>
              </a:rPr>
              <a:t>Les exigences du programme se trouvent dans les documents suivants de CanadaGAP : </a:t>
            </a:r>
          </a:p>
          <a:p>
            <a:pPr marL="800100" lvl="1" indent="-342900">
              <a:lnSpc>
                <a:spcPct val="100000"/>
              </a:lnSpc>
              <a:spcBef>
                <a:spcPts val="200"/>
              </a:spcBef>
              <a:buFont typeface="Arial" charset="0"/>
              <a:buChar char="•"/>
              <a:defRPr/>
            </a:pPr>
            <a:r>
              <a:rPr lang="fr-CA" sz="1800" noProof="0" dirty="0">
                <a:latin typeface="Myriad Pro" pitchFamily="34" charset="0"/>
                <a:cs typeface="Arial" charset="0"/>
              </a:rPr>
              <a:t>Guide de salubrité des aliments pour les fruits et légumes frais</a:t>
            </a:r>
          </a:p>
          <a:p>
            <a:pPr marL="800100" lvl="1" indent="-342900">
              <a:lnSpc>
                <a:spcPct val="100000"/>
              </a:lnSpc>
              <a:spcBef>
                <a:spcPts val="200"/>
              </a:spcBef>
              <a:buFont typeface="Arial" charset="0"/>
              <a:buChar char="•"/>
              <a:defRPr/>
            </a:pPr>
            <a:r>
              <a:rPr lang="fr-CA" sz="1800" noProof="0" dirty="0">
                <a:latin typeface="Myriad Pro" pitchFamily="34" charset="0"/>
                <a:cs typeface="Arial" charset="0"/>
              </a:rPr>
              <a:t>Guide de salubrité des aliments pour les produits de serre</a:t>
            </a:r>
          </a:p>
          <a:p>
            <a:pPr marL="800100" lvl="1" indent="-342900">
              <a:lnSpc>
                <a:spcPct val="100000"/>
              </a:lnSpc>
              <a:spcBef>
                <a:spcPts val="200"/>
              </a:spcBef>
              <a:spcAft>
                <a:spcPts val="600"/>
              </a:spcAft>
              <a:buFont typeface="Arial" charset="0"/>
              <a:buChar char="•"/>
              <a:defRPr/>
            </a:pPr>
            <a:r>
              <a:rPr lang="fr-CA" sz="1800" noProof="0" dirty="0">
                <a:latin typeface="Myriad Pro" pitchFamily="34" charset="0"/>
                <a:cs typeface="Arial" charset="0"/>
              </a:rPr>
              <a:t>Liste de contrôle de l’audit CanadaGAP</a:t>
            </a:r>
          </a:p>
          <a:p>
            <a:pPr marL="342900" indent="-342900">
              <a:lnSpc>
                <a:spcPct val="100000"/>
              </a:lnSpc>
              <a:spcBef>
                <a:spcPts val="200"/>
              </a:spcBef>
              <a:spcAft>
                <a:spcPts val="600"/>
              </a:spcAft>
              <a:buFont typeface="Arial" charset="0"/>
              <a:buChar char="•"/>
              <a:defRPr/>
            </a:pPr>
            <a:r>
              <a:rPr lang="fr-CA" sz="2000" noProof="0" dirty="0">
                <a:latin typeface="Myriad Pro" pitchFamily="34" charset="0"/>
                <a:cs typeface="Arial" charset="0"/>
              </a:rPr>
              <a:t>Ces documents expliquent avec précision les exigences que doivent respecter les entreprises pour se conformer à la norme.</a:t>
            </a:r>
          </a:p>
          <a:p>
            <a:pPr marL="342900" indent="-342900">
              <a:lnSpc>
                <a:spcPct val="100000"/>
              </a:lnSpc>
              <a:spcBef>
                <a:spcPts val="200"/>
              </a:spcBef>
              <a:spcAft>
                <a:spcPts val="600"/>
              </a:spcAft>
              <a:buFont typeface="Arial" charset="0"/>
              <a:buChar char="•"/>
              <a:defRPr/>
            </a:pPr>
            <a:r>
              <a:rPr lang="fr-CA" sz="2000" noProof="0" dirty="0">
                <a:latin typeface="Myriad Pro" pitchFamily="34" charset="0"/>
                <a:cs typeface="Arial" charset="0"/>
              </a:rPr>
              <a:t>Les guides incluent des outils conviviaux qui aident les participants à comprendre les risques concernant la salubrité alimentaire et à documenter leur programme.</a:t>
            </a:r>
          </a:p>
          <a:p>
            <a:pPr marL="800100" lvl="1" indent="-342900">
              <a:lnSpc>
                <a:spcPct val="100000"/>
              </a:lnSpc>
              <a:spcBef>
                <a:spcPts val="200"/>
              </a:spcBef>
              <a:buFont typeface="Arial" charset="0"/>
              <a:buChar char="•"/>
              <a:defRPr/>
            </a:pPr>
            <a:r>
              <a:rPr lang="fr-CA" sz="1800" noProof="0" dirty="0">
                <a:latin typeface="Myriad Pro" pitchFamily="34" charset="0"/>
                <a:cs typeface="Arial" charset="0"/>
              </a:rPr>
              <a:t>Les utilisateurs cochent des listes ou consignent par écrit les procédures pertinentes. </a:t>
            </a:r>
          </a:p>
          <a:p>
            <a:pPr marL="800100" lvl="1" indent="-342900">
              <a:lnSpc>
                <a:spcPct val="100000"/>
              </a:lnSpc>
              <a:spcBef>
                <a:spcPts val="200"/>
              </a:spcBef>
              <a:buFont typeface="Arial" charset="0"/>
              <a:buChar char="•"/>
              <a:defRPr/>
            </a:pPr>
            <a:r>
              <a:rPr lang="fr-CA" sz="1800" noProof="0" dirty="0">
                <a:latin typeface="Myriad Pro" pitchFamily="34" charset="0"/>
                <a:cs typeface="Arial" charset="0"/>
              </a:rPr>
              <a:t>Des conseils décrivent l'analyse des risques propres aux diverses installations.</a:t>
            </a:r>
            <a:endParaRPr lang="fr-CA" sz="1800" noProof="0" dirty="0">
              <a:latin typeface="Myriad Pro" pitchFamily="34" charset="0"/>
            </a:endParaRPr>
          </a:p>
        </p:txBody>
      </p:sp>
    </p:spTree>
    <p:extLst>
      <p:ext uri="{BB962C8B-B14F-4D97-AF65-F5344CB8AC3E}">
        <p14:creationId xmlns:p14="http://schemas.microsoft.com/office/powerpoint/2010/main" val="4275201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1999"/>
          </a:xfrm>
        </p:spPr>
        <p:txBody>
          <a:bodyPr>
            <a:normAutofit/>
          </a:bodyPr>
          <a:lstStyle/>
          <a:p>
            <a:pPr>
              <a:defRPr/>
            </a:pPr>
            <a:r>
              <a:rPr lang="fr-CA" b="1" noProof="0" dirty="0">
                <a:solidFill>
                  <a:schemeClr val="bg1">
                    <a:lumMod val="50000"/>
                  </a:schemeClr>
                </a:solidFill>
                <a:latin typeface="Arial Narrow" pitchFamily="34" charset="0"/>
                <a:cs typeface="Arial" charset="0"/>
              </a:rPr>
              <a:t>Les guides de CanadaGAP</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628650" y="1219201"/>
            <a:ext cx="7143750" cy="5246378"/>
          </a:xfrm>
        </p:spPr>
        <p:txBody>
          <a:bodyPr>
            <a:normAutofit lnSpcReduction="10000"/>
          </a:bodyPr>
          <a:lstStyle/>
          <a:p>
            <a:pPr>
              <a:buFontTx/>
              <a:buChar char="•"/>
              <a:defRPr/>
            </a:pPr>
            <a:r>
              <a:rPr lang="fr-CA" sz="1400" noProof="0" dirty="0">
                <a:latin typeface="Myriad Pro" pitchFamily="34" charset="0"/>
              </a:rPr>
              <a:t> </a:t>
            </a:r>
            <a:r>
              <a:rPr lang="fr-CA" sz="2000" noProof="0" dirty="0">
                <a:latin typeface="Myriad Pro" pitchFamily="34" charset="0"/>
              </a:rPr>
              <a:t>Contenu :</a:t>
            </a:r>
          </a:p>
          <a:p>
            <a:pPr lvl="1">
              <a:buFont typeface="Courier New" pitchFamily="49" charset="0"/>
              <a:buChar char="o"/>
              <a:defRPr/>
            </a:pPr>
            <a:r>
              <a:rPr lang="fr-CA" sz="2000" b="1" i="1" noProof="0" dirty="0">
                <a:latin typeface="Myriad Pro" pitchFamily="34" charset="0"/>
              </a:rPr>
              <a:t>  Exigences </a:t>
            </a:r>
            <a:r>
              <a:rPr lang="fr-CA" sz="2000" i="1" noProof="0" dirty="0">
                <a:latin typeface="Myriad Pro" pitchFamily="34" charset="0"/>
              </a:rPr>
              <a:t>générales</a:t>
            </a:r>
            <a:r>
              <a:rPr lang="fr-CA" sz="2000" b="1" i="1" noProof="0" dirty="0">
                <a:latin typeface="Myriad Pro" pitchFamily="34" charset="0"/>
              </a:rPr>
              <a:t> </a:t>
            </a:r>
            <a:r>
              <a:rPr lang="fr-CA" sz="2000" noProof="0" dirty="0">
                <a:latin typeface="Myriad Pro" pitchFamily="34" charset="0"/>
              </a:rPr>
              <a:t>– Les </a:t>
            </a:r>
            <a:r>
              <a:rPr lang="fr-CA" sz="2000" u="sng" noProof="0" dirty="0">
                <a:latin typeface="Myriad Pro" pitchFamily="34" charset="0"/>
              </a:rPr>
              <a:t>CHOSES</a:t>
            </a:r>
            <a:r>
              <a:rPr lang="fr-CA" sz="2000" noProof="0" dirty="0">
                <a:latin typeface="Myriad Pro" pitchFamily="34" charset="0"/>
              </a:rPr>
              <a:t> à faire</a:t>
            </a:r>
          </a:p>
          <a:p>
            <a:pPr lvl="1">
              <a:buFont typeface="Courier New" pitchFamily="49" charset="0"/>
              <a:buChar char="o"/>
              <a:defRPr/>
            </a:pPr>
            <a:r>
              <a:rPr lang="fr-CA" sz="2000" noProof="0" dirty="0">
                <a:latin typeface="Myriad Pro" pitchFamily="34" charset="0"/>
              </a:rPr>
              <a:t>  </a:t>
            </a:r>
            <a:r>
              <a:rPr lang="fr-CA" sz="2000" b="1" i="1" noProof="0" dirty="0">
                <a:latin typeface="Myriad Pro" pitchFamily="34" charset="0"/>
              </a:rPr>
              <a:t>Procédures </a:t>
            </a:r>
            <a:r>
              <a:rPr lang="fr-CA" sz="2000" noProof="0" dirty="0">
                <a:latin typeface="Myriad Pro" pitchFamily="34" charset="0"/>
              </a:rPr>
              <a:t>précises – </a:t>
            </a:r>
            <a:r>
              <a:rPr lang="fr-CA" sz="2000" u="sng" noProof="0" dirty="0">
                <a:latin typeface="Myriad Pro" pitchFamily="34" charset="0"/>
              </a:rPr>
              <a:t>COMMENT</a:t>
            </a:r>
            <a:r>
              <a:rPr lang="fr-CA" sz="2000" noProof="0" dirty="0">
                <a:latin typeface="Myriad Pro" pitchFamily="34" charset="0"/>
              </a:rPr>
              <a:t> répondre aux exigences</a:t>
            </a:r>
          </a:p>
          <a:p>
            <a:pPr lvl="1">
              <a:buFont typeface="Courier New" pitchFamily="49" charset="0"/>
              <a:buChar char="o"/>
              <a:defRPr/>
            </a:pPr>
            <a:r>
              <a:rPr lang="fr-CA" sz="2000" noProof="0" dirty="0">
                <a:latin typeface="Myriad Pro" pitchFamily="34" charset="0"/>
              </a:rPr>
              <a:t>  Modèles pour les </a:t>
            </a:r>
            <a:r>
              <a:rPr lang="fr-CA" sz="2000" b="1" i="1" noProof="0" dirty="0">
                <a:latin typeface="Myriad Pro" pitchFamily="34" charset="0"/>
              </a:rPr>
              <a:t>registres </a:t>
            </a:r>
            <a:r>
              <a:rPr lang="fr-CA" sz="2000" noProof="0" dirty="0">
                <a:latin typeface="Myriad Pro" pitchFamily="34" charset="0"/>
              </a:rPr>
              <a:t>à conserver</a:t>
            </a:r>
          </a:p>
          <a:p>
            <a:pPr marL="628650" lvl="1" indent="-171450">
              <a:defRPr/>
            </a:pPr>
            <a:endParaRPr lang="fr-CA" sz="2000" noProof="0" dirty="0">
              <a:latin typeface="Myriad Pro" pitchFamily="34" charset="0"/>
            </a:endParaRPr>
          </a:p>
          <a:p>
            <a:pPr marL="342900" indent="-342900">
              <a:defRPr/>
            </a:pPr>
            <a:r>
              <a:rPr lang="fr-CA" sz="2000" noProof="0" dirty="0">
                <a:latin typeface="Myriad Pro" pitchFamily="34" charset="0"/>
              </a:rPr>
              <a:t>Méthode prescriptive : </a:t>
            </a:r>
          </a:p>
          <a:p>
            <a:pPr lvl="1">
              <a:buFont typeface="Courier New" pitchFamily="49" charset="0"/>
              <a:buChar char="o"/>
              <a:defRPr/>
            </a:pPr>
            <a:r>
              <a:rPr lang="fr-CA" sz="2000" noProof="0" dirty="0">
                <a:latin typeface="Myriad Pro" pitchFamily="34" charset="0"/>
              </a:rPr>
              <a:t>  ce qu’il faut faire pour prévenir la contamination</a:t>
            </a:r>
          </a:p>
          <a:p>
            <a:pPr lvl="1">
              <a:buFont typeface="Courier New" pitchFamily="49" charset="0"/>
              <a:buChar char="o"/>
              <a:defRPr/>
            </a:pPr>
            <a:r>
              <a:rPr lang="fr-CA" sz="2000" noProof="0" dirty="0">
                <a:latin typeface="Myriad Pro" pitchFamily="34" charset="0"/>
              </a:rPr>
              <a:t>  les méthodes possibles et acceptables</a:t>
            </a:r>
          </a:p>
          <a:p>
            <a:pPr lvl="1">
              <a:buFont typeface="Courier New" pitchFamily="49" charset="0"/>
              <a:buChar char="o"/>
              <a:defRPr/>
            </a:pPr>
            <a:r>
              <a:rPr lang="fr-CA" sz="2000" noProof="0" dirty="0">
                <a:latin typeface="Myriad Pro" pitchFamily="34" charset="0"/>
              </a:rPr>
              <a:t>  la fréquence des procédures normalisées </a:t>
            </a:r>
            <a:r>
              <a:rPr lang="fr-CA" sz="2000" noProof="0" dirty="0">
                <a:latin typeface="Myriad Pro" pitchFamily="34" charset="0"/>
                <a:cs typeface="Arial" charset="0"/>
              </a:rPr>
              <a:t>d’assainissement (PNA)</a:t>
            </a:r>
            <a:endParaRPr lang="fr-CA" sz="2000" noProof="0" dirty="0">
              <a:latin typeface="Myriad Pro" pitchFamily="34" charset="0"/>
            </a:endParaRPr>
          </a:p>
          <a:p>
            <a:pPr marL="342900" indent="-342900">
              <a:defRPr/>
            </a:pPr>
            <a:r>
              <a:rPr lang="fr-CA" sz="2000" noProof="0" dirty="0">
                <a:latin typeface="Myriad Pro" pitchFamily="34" charset="0"/>
              </a:rPr>
              <a:t>Toutes les cases pertinentes à cocher représentent des </a:t>
            </a:r>
            <a:r>
              <a:rPr lang="fr-CA" sz="2000" i="1" noProof="0" dirty="0">
                <a:latin typeface="Myriad Pro" pitchFamily="34" charset="0"/>
              </a:rPr>
              <a:t>choses qui doivent être faites</a:t>
            </a:r>
            <a:r>
              <a:rPr lang="fr-CA" sz="2000" noProof="0" dirty="0">
                <a:latin typeface="Myriad Pro" pitchFamily="34" charset="0"/>
              </a:rPr>
              <a:t>.</a:t>
            </a:r>
          </a:p>
          <a:p>
            <a:pPr marL="342900" indent="-342900">
              <a:defRPr/>
            </a:pPr>
            <a:r>
              <a:rPr lang="fr-CA" sz="2000" noProof="0" dirty="0">
                <a:latin typeface="Myriad Pro" pitchFamily="34" charset="0"/>
              </a:rPr>
              <a:t>Le guide doit être rempli et revu au moins une fois par année.</a:t>
            </a:r>
          </a:p>
          <a:p>
            <a:pPr marL="342900" indent="-342900">
              <a:defRPr/>
            </a:pPr>
            <a:r>
              <a:rPr lang="fr-CA" sz="2000" noProof="0" dirty="0">
                <a:latin typeface="Myriad Pro" pitchFamily="34" charset="0"/>
              </a:rPr>
              <a:t>Les registres doivent être remplis sur une base régulière. </a:t>
            </a:r>
          </a:p>
          <a:p>
            <a:endParaRPr lang="fr-CA" noProof="0" dirty="0"/>
          </a:p>
        </p:txBody>
      </p:sp>
    </p:spTree>
    <p:extLst>
      <p:ext uri="{BB962C8B-B14F-4D97-AF65-F5344CB8AC3E}">
        <p14:creationId xmlns:p14="http://schemas.microsoft.com/office/powerpoint/2010/main" val="2307457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b="1" noProof="0" dirty="0">
                <a:solidFill>
                  <a:schemeClr val="bg1">
                    <a:lumMod val="50000"/>
                  </a:schemeClr>
                </a:solidFill>
                <a:latin typeface="Arial Narrow" pitchFamily="34" charset="0"/>
                <a:cs typeface="Arial" charset="0"/>
              </a:rPr>
              <a:t>Avantages des guides</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457200" y="1219201"/>
            <a:ext cx="7467600" cy="5246378"/>
          </a:xfrm>
        </p:spPr>
        <p:txBody>
          <a:bodyPr>
            <a:noAutofit/>
          </a:bodyPr>
          <a:lstStyle/>
          <a:p>
            <a:pPr>
              <a:lnSpc>
                <a:spcPct val="100000"/>
              </a:lnSpc>
              <a:defRPr/>
            </a:pPr>
            <a:r>
              <a:rPr lang="fr-CA" sz="2000" noProof="0" dirty="0">
                <a:latin typeface="Myriad Pro" pitchFamily="34" charset="0"/>
              </a:rPr>
              <a:t>Buts : </a:t>
            </a:r>
          </a:p>
          <a:p>
            <a:pPr lvl="1">
              <a:lnSpc>
                <a:spcPct val="100000"/>
              </a:lnSpc>
              <a:buFont typeface="Wingdings" pitchFamily="2" charset="2"/>
              <a:buChar char="q"/>
              <a:defRPr/>
            </a:pPr>
            <a:r>
              <a:rPr lang="fr-CA" sz="2000" noProof="0" dirty="0">
                <a:latin typeface="Myriad Pro" pitchFamily="34" charset="0"/>
              </a:rPr>
              <a:t>   Fournir aux usagers une trousse prête à l’emploi</a:t>
            </a:r>
          </a:p>
          <a:p>
            <a:pPr lvl="1">
              <a:lnSpc>
                <a:spcPct val="100000"/>
              </a:lnSpc>
              <a:buFont typeface="Wingdings" pitchFamily="2" charset="2"/>
              <a:buChar char="q"/>
              <a:defRPr/>
            </a:pPr>
            <a:r>
              <a:rPr lang="fr-CA" sz="2000" noProof="0" dirty="0">
                <a:latin typeface="Myriad Pro" pitchFamily="34" charset="0"/>
              </a:rPr>
              <a:t>  Consigner les démarches prises pour réduire au minimum les risques de contamination des fruits et des légumes frais</a:t>
            </a:r>
          </a:p>
          <a:p>
            <a:pPr lvl="1">
              <a:lnSpc>
                <a:spcPct val="100000"/>
              </a:lnSpc>
              <a:buFont typeface="Wingdings" pitchFamily="2" charset="2"/>
              <a:buChar char="q"/>
              <a:defRPr/>
            </a:pPr>
            <a:r>
              <a:rPr lang="fr-CA" sz="2000" noProof="0" dirty="0">
                <a:latin typeface="Myriad Pro" pitchFamily="34" charset="0"/>
              </a:rPr>
              <a:t> 	Faire preuve de diligence raisonnable</a:t>
            </a:r>
          </a:p>
          <a:p>
            <a:pPr lvl="1">
              <a:lnSpc>
                <a:spcPct val="100000"/>
              </a:lnSpc>
              <a:buFont typeface="Wingdings" pitchFamily="2" charset="2"/>
              <a:buChar char="q"/>
              <a:defRPr/>
            </a:pPr>
            <a:r>
              <a:rPr lang="fr-CA" sz="2000" noProof="0" dirty="0">
                <a:latin typeface="Myriad Pro" pitchFamily="34" charset="0"/>
              </a:rPr>
              <a:t>   Réduire au minimum le besoin de consultations onéreuses d’experts</a:t>
            </a:r>
          </a:p>
          <a:p>
            <a:pPr lvl="1">
              <a:lnSpc>
                <a:spcPct val="100000"/>
              </a:lnSpc>
              <a:buFont typeface="Wingdings" pitchFamily="2" charset="2"/>
              <a:buChar char="q"/>
              <a:defRPr/>
            </a:pPr>
            <a:r>
              <a:rPr lang="fr-CA" sz="2000" noProof="0" dirty="0">
                <a:latin typeface="Myriad Pro" pitchFamily="34" charset="0"/>
              </a:rPr>
              <a:t>   Faciliter la mise en œuvre</a:t>
            </a:r>
          </a:p>
          <a:p>
            <a:pPr marL="342900" indent="-342900">
              <a:lnSpc>
                <a:spcPct val="100000"/>
              </a:lnSpc>
              <a:defRPr/>
            </a:pPr>
            <a:r>
              <a:rPr lang="fr-CA" sz="2000" noProof="0" dirty="0">
                <a:latin typeface="Myriad Pro" pitchFamily="34" charset="0"/>
              </a:rPr>
              <a:t>Les listes à cocher éliminent la transcription de longues procédures</a:t>
            </a:r>
          </a:p>
          <a:p>
            <a:pPr marL="342900" indent="-342900">
              <a:lnSpc>
                <a:spcPct val="100000"/>
              </a:lnSpc>
              <a:defRPr/>
            </a:pPr>
            <a:r>
              <a:rPr lang="fr-CA" sz="2000" noProof="0" dirty="0">
                <a:latin typeface="Myriad Pro" pitchFamily="34" charset="0"/>
              </a:rPr>
              <a:t>Outil éducationnel efficace</a:t>
            </a:r>
          </a:p>
          <a:p>
            <a:pPr marL="342900" lvl="1" indent="-342900">
              <a:lnSpc>
                <a:spcPct val="100000"/>
              </a:lnSpc>
              <a:defRPr/>
            </a:pPr>
            <a:r>
              <a:rPr lang="fr-CA" sz="2000" noProof="0" dirty="0">
                <a:latin typeface="Myriad Pro" pitchFamily="34" charset="0"/>
                <a:cs typeface="Arial" charset="0"/>
              </a:rPr>
              <a:t>Les guides peuvent être téléchargés gratuitement à </a:t>
            </a:r>
            <a:r>
              <a:rPr lang="fr-CA" sz="2000" u="sng" noProof="0" dirty="0">
                <a:solidFill>
                  <a:schemeClr val="bg1">
                    <a:lumMod val="50000"/>
                  </a:schemeClr>
                </a:solidFill>
                <a:latin typeface="Myriad Pro" pitchFamily="34" charset="0"/>
                <a:cs typeface="Arial" charset="0"/>
              </a:rPr>
              <a:t>www.canadagap.ca</a:t>
            </a:r>
          </a:p>
        </p:txBody>
      </p:sp>
    </p:spTree>
    <p:extLst>
      <p:ext uri="{BB962C8B-B14F-4D97-AF65-F5344CB8AC3E}">
        <p14:creationId xmlns:p14="http://schemas.microsoft.com/office/powerpoint/2010/main" val="1684592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229600" cy="868362"/>
          </a:xfrm>
        </p:spPr>
        <p:txBody>
          <a:bodyPr>
            <a:normAutofit/>
          </a:bodyPr>
          <a:lstStyle/>
          <a:p>
            <a:r>
              <a:rPr lang="fr-CA" b="1" noProof="0" dirty="0">
                <a:solidFill>
                  <a:schemeClr val="bg1">
                    <a:lumMod val="50000"/>
                  </a:schemeClr>
                </a:solidFill>
                <a:latin typeface="Arial Narrow" pitchFamily="34" charset="0"/>
                <a:cs typeface="Arial" charset="0"/>
              </a:rPr>
              <a:t>Avis</a:t>
            </a:r>
            <a:endParaRPr lang="fr-CA" noProof="0" dirty="0">
              <a:solidFill>
                <a:schemeClr val="bg1">
                  <a:lumMod val="50000"/>
                </a:schemeClr>
              </a:solidFill>
            </a:endParaRPr>
          </a:p>
        </p:txBody>
      </p:sp>
      <p:sp>
        <p:nvSpPr>
          <p:cNvPr id="3" name="Content Placeholder 2"/>
          <p:cNvSpPr>
            <a:spLocks noGrp="1"/>
          </p:cNvSpPr>
          <p:nvPr>
            <p:ph idx="1"/>
          </p:nvPr>
        </p:nvSpPr>
        <p:spPr>
          <a:xfrm>
            <a:off x="457200" y="1143000"/>
            <a:ext cx="7467600" cy="5334000"/>
          </a:xfrm>
        </p:spPr>
        <p:txBody>
          <a:bodyPr>
            <a:normAutofit fontScale="55000" lnSpcReduction="20000"/>
          </a:bodyPr>
          <a:lstStyle/>
          <a:p>
            <a:pPr marL="0" indent="0">
              <a:spcBef>
                <a:spcPct val="50000"/>
              </a:spcBef>
              <a:buNone/>
              <a:defRPr/>
            </a:pPr>
            <a:r>
              <a:rPr lang="fr-CA" sz="5500" b="1" i="1" noProof="0" dirty="0">
                <a:latin typeface="Myriad Pro"/>
                <a:cs typeface="Arial" charset="0"/>
              </a:rPr>
              <a:t>Remarque importante :  </a:t>
            </a:r>
          </a:p>
          <a:p>
            <a:pPr>
              <a:lnSpc>
                <a:spcPct val="120000"/>
              </a:lnSpc>
              <a:spcBef>
                <a:spcPct val="50000"/>
              </a:spcBef>
              <a:defRPr/>
            </a:pPr>
            <a:r>
              <a:rPr lang="fr-CA" sz="4400" i="1" noProof="0" dirty="0">
                <a:latin typeface="Myriad Pro"/>
                <a:cs typeface="Arial" charset="0"/>
              </a:rPr>
              <a:t>Cette présentation a été </a:t>
            </a:r>
            <a:r>
              <a:rPr lang="fr-CA" sz="4400" i="1" dirty="0">
                <a:latin typeface="Myriad Pro"/>
                <a:cs typeface="Arial" charset="0"/>
              </a:rPr>
              <a:t>mise à jour en juillet 2026.</a:t>
            </a:r>
          </a:p>
          <a:p>
            <a:pPr>
              <a:lnSpc>
                <a:spcPct val="120000"/>
              </a:lnSpc>
              <a:spcBef>
                <a:spcPct val="50000"/>
              </a:spcBef>
              <a:defRPr/>
            </a:pPr>
            <a:r>
              <a:rPr lang="fr-CA" sz="4400" dirty="0">
                <a:latin typeface="Myriad Pro"/>
                <a:cs typeface="Arial" charset="0"/>
              </a:rPr>
              <a:t>Si vous consultez ou utilisez la présentation </a:t>
            </a:r>
            <a:r>
              <a:rPr lang="fr-CA" sz="4400" noProof="0" dirty="0">
                <a:latin typeface="Myriad Pro"/>
                <a:cs typeface="Arial" charset="0"/>
              </a:rPr>
              <a:t>après cette date, CanadaGAP ne peut pas garantir que l’information sera à jour.</a:t>
            </a:r>
          </a:p>
          <a:p>
            <a:pPr>
              <a:lnSpc>
                <a:spcPct val="120000"/>
              </a:lnSpc>
              <a:spcBef>
                <a:spcPct val="50000"/>
              </a:spcBef>
              <a:defRPr/>
            </a:pPr>
            <a:r>
              <a:rPr lang="fr-CA" sz="4400" noProof="0" dirty="0">
                <a:latin typeface="Myriad Pro"/>
                <a:cs typeface="Arial" charset="0"/>
              </a:rPr>
              <a:t>Veuillez visiter le site Web </a:t>
            </a:r>
            <a:r>
              <a:rPr lang="fr-CA" sz="4400" u="sng" noProof="0" dirty="0">
                <a:solidFill>
                  <a:srgbClr val="43434D"/>
                </a:solidFill>
                <a:latin typeface="Myriad Pro"/>
                <a:cs typeface="Arial" charset="0"/>
              </a:rPr>
              <a:t>www.canadagap.ca</a:t>
            </a:r>
            <a:r>
              <a:rPr lang="fr-CA" sz="4400" noProof="0" dirty="0">
                <a:latin typeface="Myriad Pro"/>
                <a:cs typeface="Arial" charset="0"/>
              </a:rPr>
              <a:t> pour toutes les nouveautés, ou envoyez un courriel à </a:t>
            </a:r>
            <a:r>
              <a:rPr lang="fr-CA" sz="4400" u="sng" noProof="0" dirty="0">
                <a:solidFill>
                  <a:srgbClr val="43434D"/>
                </a:solidFill>
                <a:latin typeface="Myriad Pro"/>
                <a:cs typeface="Arial" charset="0"/>
              </a:rPr>
              <a:t>info@canadagap.ca</a:t>
            </a:r>
            <a:r>
              <a:rPr lang="fr-CA" sz="4400" noProof="0" dirty="0">
                <a:solidFill>
                  <a:srgbClr val="43434D"/>
                </a:solidFill>
                <a:latin typeface="Myriad Pro"/>
                <a:cs typeface="Arial" charset="0"/>
              </a:rPr>
              <a:t> </a:t>
            </a:r>
            <a:r>
              <a:rPr lang="fr-CA" sz="4400" noProof="0" dirty="0">
                <a:latin typeface="Myriad Pro"/>
                <a:cs typeface="Arial" charset="0"/>
              </a:rPr>
              <a:t>ou nous appeler à 613-829-4711 pour de plus amples renseignements.</a:t>
            </a:r>
            <a:endParaRPr lang="fr-CA" sz="4400" i="1" noProof="0" dirty="0"/>
          </a:p>
          <a:p>
            <a:pPr>
              <a:spcBef>
                <a:spcPct val="50000"/>
              </a:spcBef>
              <a:defRPr/>
            </a:pPr>
            <a:endParaRPr lang="fr-CA" sz="3600" i="1" noProof="0" dirty="0"/>
          </a:p>
          <a:p>
            <a:pPr marL="0" indent="0">
              <a:spcBef>
                <a:spcPct val="50000"/>
              </a:spcBef>
              <a:buNone/>
              <a:defRPr/>
            </a:pPr>
            <a:r>
              <a:rPr lang="fr-CA" sz="3800" i="1" noProof="0" dirty="0"/>
              <a:t>CanadaGAP</a:t>
            </a:r>
            <a:r>
              <a:rPr lang="fr-CA" sz="3800" i="1" baseline="30000" noProof="0" dirty="0"/>
              <a:t>®</a:t>
            </a:r>
            <a:r>
              <a:rPr lang="fr-CA" sz="3800" i="1" noProof="0" dirty="0"/>
              <a:t>  est un programme qui a été élaboré au Canada en vue de promouvoir les bonnes pratiques agricoles (BPA ou « GAPs » ) parmi les fournisseurs de fruits et de légumes.</a:t>
            </a:r>
          </a:p>
          <a:p>
            <a:endParaRPr lang="fr-CA" noProof="0" dirty="0"/>
          </a:p>
        </p:txBody>
      </p:sp>
    </p:spTree>
    <p:extLst>
      <p:ext uri="{BB962C8B-B14F-4D97-AF65-F5344CB8AC3E}">
        <p14:creationId xmlns:p14="http://schemas.microsoft.com/office/powerpoint/2010/main" val="1586868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2991"/>
            <a:ext cx="7886700" cy="777609"/>
          </a:xfrm>
        </p:spPr>
        <p:txBody>
          <a:bodyPr/>
          <a:lstStyle/>
          <a:p>
            <a:r>
              <a:rPr lang="fr-CA" b="1" noProof="0" dirty="0">
                <a:solidFill>
                  <a:schemeClr val="bg1">
                    <a:lumMod val="50000"/>
                  </a:schemeClr>
                </a:solidFill>
                <a:latin typeface="Arial Narrow" pitchFamily="34" charset="0"/>
              </a:rPr>
              <a:t>Exigences clés</a:t>
            </a:r>
            <a:endParaRPr lang="fr-CA" noProof="0" dirty="0">
              <a:solidFill>
                <a:schemeClr val="bg1">
                  <a:lumMod val="50000"/>
                </a:schemeClr>
              </a:solidFill>
            </a:endParaRPr>
          </a:p>
        </p:txBody>
      </p:sp>
      <p:sp>
        <p:nvSpPr>
          <p:cNvPr id="4" name="Content Placeholder 3"/>
          <p:cNvSpPr>
            <a:spLocks noGrp="1"/>
          </p:cNvSpPr>
          <p:nvPr>
            <p:ph sz="half" idx="1"/>
          </p:nvPr>
        </p:nvSpPr>
        <p:spPr>
          <a:xfrm>
            <a:off x="628650" y="1066800"/>
            <a:ext cx="3790950" cy="5334000"/>
          </a:xfrm>
        </p:spPr>
        <p:txBody>
          <a:bodyPr>
            <a:normAutofit fontScale="25000" lnSpcReduction="20000"/>
          </a:bodyPr>
          <a:lstStyle/>
          <a:p>
            <a:pPr>
              <a:lnSpc>
                <a:spcPct val="120000"/>
              </a:lnSpc>
              <a:spcBef>
                <a:spcPts val="200"/>
              </a:spcBef>
              <a:buFontTx/>
              <a:buChar char="•"/>
            </a:pPr>
            <a:r>
              <a:rPr lang="fr-CA" altLang="en-US" sz="8800" noProof="0" dirty="0">
                <a:latin typeface="Myriad Pro"/>
              </a:rPr>
              <a:t>Révision du programme</a:t>
            </a:r>
          </a:p>
          <a:p>
            <a:pPr>
              <a:lnSpc>
                <a:spcPct val="120000"/>
              </a:lnSpc>
              <a:spcBef>
                <a:spcPts val="200"/>
              </a:spcBef>
              <a:buFontTx/>
              <a:buChar char="•"/>
            </a:pPr>
            <a:r>
              <a:rPr lang="fr-CA" altLang="en-US" sz="8800" noProof="0" dirty="0">
                <a:latin typeface="Myriad Pro"/>
              </a:rPr>
              <a:t>Matériel de départ</a:t>
            </a:r>
          </a:p>
          <a:p>
            <a:pPr>
              <a:lnSpc>
                <a:spcPct val="120000"/>
              </a:lnSpc>
              <a:spcBef>
                <a:spcPts val="200"/>
              </a:spcBef>
              <a:buClrTx/>
            </a:pPr>
            <a:r>
              <a:rPr lang="fr-CA" altLang="en-US" sz="8800" noProof="0" dirty="0">
                <a:latin typeface="Myriad Pro"/>
              </a:rPr>
              <a:t>Emplacement</a:t>
            </a:r>
          </a:p>
          <a:p>
            <a:pPr>
              <a:lnSpc>
                <a:spcPct val="120000"/>
              </a:lnSpc>
              <a:spcBef>
                <a:spcPts val="200"/>
              </a:spcBef>
              <a:buClrTx/>
            </a:pPr>
            <a:r>
              <a:rPr lang="fr-CA" altLang="en-US" sz="8800" noProof="0" dirty="0">
                <a:latin typeface="Myriad Pro"/>
              </a:rPr>
              <a:t>Intrants de production</a:t>
            </a:r>
          </a:p>
          <a:p>
            <a:pPr>
              <a:lnSpc>
                <a:spcPct val="120000"/>
              </a:lnSpc>
              <a:spcBef>
                <a:spcPts val="200"/>
              </a:spcBef>
              <a:buClrTx/>
            </a:pPr>
            <a:r>
              <a:rPr lang="fr-CA" altLang="en-US" sz="8800" noProof="0" dirty="0">
                <a:latin typeface="Myriad Pro"/>
              </a:rPr>
              <a:t>Eau à usage agricole</a:t>
            </a:r>
          </a:p>
          <a:p>
            <a:pPr>
              <a:lnSpc>
                <a:spcPct val="120000"/>
              </a:lnSpc>
              <a:spcBef>
                <a:spcPts val="200"/>
              </a:spcBef>
              <a:buClrTx/>
            </a:pPr>
            <a:r>
              <a:rPr lang="fr-CA" altLang="en-US" sz="8800" noProof="0" dirty="0">
                <a:latin typeface="Myriad Pro"/>
              </a:rPr>
              <a:t>Équipement</a:t>
            </a:r>
          </a:p>
          <a:p>
            <a:pPr>
              <a:lnSpc>
                <a:spcPct val="120000"/>
              </a:lnSpc>
              <a:spcBef>
                <a:spcPts val="200"/>
              </a:spcBef>
              <a:buClrTx/>
            </a:pPr>
            <a:r>
              <a:rPr lang="fr-CA" altLang="en-US" sz="8800" noProof="0" dirty="0">
                <a:latin typeface="Myriad Pro"/>
              </a:rPr>
              <a:t>Produits nettoyants et fournitures d’entretien</a:t>
            </a:r>
          </a:p>
          <a:p>
            <a:pPr>
              <a:lnSpc>
                <a:spcPct val="120000"/>
              </a:lnSpc>
              <a:spcBef>
                <a:spcPts val="200"/>
              </a:spcBef>
              <a:buClrTx/>
            </a:pPr>
            <a:r>
              <a:rPr lang="fr-CA" altLang="en-US" sz="8800" noProof="0" dirty="0">
                <a:latin typeface="Myriad Pro"/>
              </a:rPr>
              <a:t>Gestion des déchets</a:t>
            </a:r>
          </a:p>
          <a:p>
            <a:pPr>
              <a:lnSpc>
                <a:spcPct val="120000"/>
              </a:lnSpc>
              <a:spcBef>
                <a:spcPts val="200"/>
              </a:spcBef>
              <a:buClrTx/>
            </a:pPr>
            <a:r>
              <a:rPr lang="fr-CA" altLang="en-US" sz="8800" noProof="0" dirty="0">
                <a:latin typeface="Myriad Pro"/>
              </a:rPr>
              <a:t>Installations sanitaires</a:t>
            </a:r>
          </a:p>
          <a:p>
            <a:pPr>
              <a:lnSpc>
                <a:spcPct val="120000"/>
              </a:lnSpc>
              <a:spcBef>
                <a:spcPts val="200"/>
              </a:spcBef>
              <a:buClrTx/>
            </a:pPr>
            <a:r>
              <a:rPr lang="fr-CA" altLang="en-US" sz="8800" noProof="0" dirty="0">
                <a:latin typeface="Myriad Pro"/>
              </a:rPr>
              <a:t>Formation des employés et maladie</a:t>
            </a:r>
          </a:p>
          <a:p>
            <a:pPr>
              <a:lnSpc>
                <a:spcPct val="120000"/>
              </a:lnSpc>
              <a:spcBef>
                <a:spcPts val="200"/>
              </a:spcBef>
              <a:buClrTx/>
            </a:pPr>
            <a:r>
              <a:rPr lang="fr-CA" altLang="en-US" sz="8800" noProof="0" dirty="0">
                <a:latin typeface="Myriad Pro"/>
              </a:rPr>
              <a:t>Politique pour les visiteurs</a:t>
            </a:r>
          </a:p>
          <a:p>
            <a:pPr>
              <a:lnSpc>
                <a:spcPct val="120000"/>
              </a:lnSpc>
              <a:spcBef>
                <a:spcPts val="200"/>
              </a:spcBef>
            </a:pPr>
            <a:r>
              <a:rPr lang="fr-CA" altLang="en-US" sz="8800" dirty="0">
                <a:latin typeface="Myriad Pro"/>
              </a:rPr>
              <a:t>Programme de contrôle de la vermine</a:t>
            </a:r>
          </a:p>
          <a:p>
            <a:pPr>
              <a:lnSpc>
                <a:spcPct val="120000"/>
              </a:lnSpc>
              <a:spcBef>
                <a:spcPts val="200"/>
              </a:spcBef>
              <a:buClrTx/>
            </a:pPr>
            <a:endParaRPr lang="fr-CA" altLang="en-US" sz="8800" noProof="0" dirty="0">
              <a:latin typeface="Myriad Pro"/>
            </a:endParaRPr>
          </a:p>
          <a:p>
            <a:endParaRPr lang="fr-CA" noProof="0" dirty="0">
              <a:latin typeface="Myriad Pro"/>
            </a:endParaRPr>
          </a:p>
        </p:txBody>
      </p:sp>
      <p:sp>
        <p:nvSpPr>
          <p:cNvPr id="5" name="Content Placeholder 4"/>
          <p:cNvSpPr>
            <a:spLocks noGrp="1"/>
          </p:cNvSpPr>
          <p:nvPr>
            <p:ph sz="half" idx="2"/>
          </p:nvPr>
        </p:nvSpPr>
        <p:spPr>
          <a:xfrm>
            <a:off x="4419600" y="1143000"/>
            <a:ext cx="3657600" cy="4648200"/>
          </a:xfrm>
        </p:spPr>
        <p:txBody>
          <a:bodyPr>
            <a:normAutofit fontScale="25000" lnSpcReduction="20000"/>
          </a:bodyPr>
          <a:lstStyle/>
          <a:p>
            <a:pPr>
              <a:lnSpc>
                <a:spcPct val="120000"/>
              </a:lnSpc>
              <a:spcBef>
                <a:spcPts val="200"/>
              </a:spcBef>
            </a:pPr>
            <a:r>
              <a:rPr lang="fr-CA" altLang="en-US" sz="8800" noProof="0" dirty="0">
                <a:latin typeface="Myriad Pro"/>
              </a:rPr>
              <a:t>Eau (convoyage et nettoyage)</a:t>
            </a:r>
          </a:p>
          <a:p>
            <a:pPr>
              <a:lnSpc>
                <a:spcPct val="120000"/>
              </a:lnSpc>
              <a:spcBef>
                <a:spcPts val="200"/>
              </a:spcBef>
            </a:pPr>
            <a:r>
              <a:rPr lang="fr-CA" altLang="en-US" sz="8800" noProof="0" dirty="0">
                <a:latin typeface="Myriad Pro"/>
              </a:rPr>
              <a:t>Glace</a:t>
            </a:r>
          </a:p>
          <a:p>
            <a:pPr>
              <a:lnSpc>
                <a:spcPct val="120000"/>
              </a:lnSpc>
              <a:spcBef>
                <a:spcPts val="200"/>
              </a:spcBef>
            </a:pPr>
            <a:r>
              <a:rPr lang="fr-CA" altLang="en-US" sz="8800" noProof="0" dirty="0">
                <a:latin typeface="Myriad Pro"/>
              </a:rPr>
              <a:t>Fournitures d’emballage</a:t>
            </a:r>
          </a:p>
          <a:p>
            <a:pPr>
              <a:lnSpc>
                <a:spcPct val="120000"/>
              </a:lnSpc>
              <a:spcBef>
                <a:spcPts val="200"/>
              </a:spcBef>
            </a:pPr>
            <a:r>
              <a:rPr lang="fr-CA" altLang="en-US" sz="8800" noProof="0" dirty="0">
                <a:latin typeface="Myriad Pro"/>
              </a:rPr>
              <a:t>Production et récolte</a:t>
            </a:r>
          </a:p>
          <a:p>
            <a:pPr>
              <a:lnSpc>
                <a:spcPct val="120000"/>
              </a:lnSpc>
              <a:spcBef>
                <a:spcPts val="200"/>
              </a:spcBef>
            </a:pPr>
            <a:r>
              <a:rPr lang="fr-CA" altLang="en-US" sz="8800" noProof="0" dirty="0">
                <a:latin typeface="Myriad Pro"/>
              </a:rPr>
              <a:t>Tri, classement, emballage, remballage, entreposage et courtage</a:t>
            </a:r>
          </a:p>
          <a:p>
            <a:pPr>
              <a:lnSpc>
                <a:spcPct val="120000"/>
              </a:lnSpc>
              <a:spcBef>
                <a:spcPts val="200"/>
              </a:spcBef>
            </a:pPr>
            <a:r>
              <a:rPr lang="fr-CA" altLang="en-US" sz="8800" noProof="0" dirty="0">
                <a:latin typeface="Myriad Pro"/>
              </a:rPr>
              <a:t>Conditionnement par température/ Conservation/ Entreposage</a:t>
            </a:r>
          </a:p>
          <a:p>
            <a:pPr>
              <a:lnSpc>
                <a:spcPct val="120000"/>
              </a:lnSpc>
              <a:spcBef>
                <a:spcPts val="200"/>
              </a:spcBef>
            </a:pPr>
            <a:r>
              <a:rPr lang="fr-CA" altLang="en-US" sz="8800" noProof="0" dirty="0">
                <a:latin typeface="Myriad Pro"/>
              </a:rPr>
              <a:t>Transport</a:t>
            </a:r>
          </a:p>
          <a:p>
            <a:pPr>
              <a:lnSpc>
                <a:spcPct val="120000"/>
              </a:lnSpc>
              <a:spcBef>
                <a:spcPts val="200"/>
              </a:spcBef>
            </a:pPr>
            <a:r>
              <a:rPr lang="fr-CA" altLang="en-US" sz="8800" noProof="0" dirty="0">
                <a:latin typeface="Myriad Pro"/>
              </a:rPr>
              <a:t>Identification et traçabilité</a:t>
            </a:r>
          </a:p>
          <a:p>
            <a:pPr>
              <a:lnSpc>
                <a:spcPct val="120000"/>
              </a:lnSpc>
              <a:spcBef>
                <a:spcPts val="200"/>
              </a:spcBef>
            </a:pPr>
            <a:r>
              <a:rPr lang="fr-CA" altLang="en-US" sz="8800" noProof="0" dirty="0">
                <a:latin typeface="Myriad Pro"/>
              </a:rPr>
              <a:t>Dérogations et gestion des situations d’urgence</a:t>
            </a:r>
          </a:p>
          <a:p>
            <a:endParaRPr lang="fr-CA" noProof="0" dirty="0">
              <a:latin typeface="Myriad Pro"/>
            </a:endParaRPr>
          </a:p>
        </p:txBody>
      </p:sp>
    </p:spTree>
    <p:extLst>
      <p:ext uri="{BB962C8B-B14F-4D97-AF65-F5344CB8AC3E}">
        <p14:creationId xmlns:p14="http://schemas.microsoft.com/office/powerpoint/2010/main" val="3628496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16618" y="304801"/>
            <a:ext cx="7886700" cy="762000"/>
          </a:xfrm>
        </p:spPr>
        <p:txBody>
          <a:bodyPr>
            <a:normAutofit/>
          </a:bodyPr>
          <a:lstStyle/>
          <a:p>
            <a:r>
              <a:rPr lang="fr-CA" b="1" noProof="0" dirty="0">
                <a:solidFill>
                  <a:schemeClr val="bg1">
                    <a:lumMod val="50000"/>
                  </a:schemeClr>
                </a:solidFill>
                <a:latin typeface="Arial Narrow" pitchFamily="34" charset="0"/>
                <a:cs typeface="Arial" charset="0"/>
              </a:rPr>
              <a:t>Principes de base</a:t>
            </a:r>
            <a:endParaRPr lang="fr-CA" noProof="0" dirty="0">
              <a:solidFill>
                <a:schemeClr val="bg1">
                  <a:lumMod val="50000"/>
                </a:schemeClr>
              </a:solidFill>
            </a:endParaRPr>
          </a:p>
        </p:txBody>
      </p:sp>
      <p:sp>
        <p:nvSpPr>
          <p:cNvPr id="6" name="Content Placeholder 5"/>
          <p:cNvSpPr>
            <a:spLocks noGrp="1"/>
          </p:cNvSpPr>
          <p:nvPr>
            <p:ph idx="1"/>
          </p:nvPr>
        </p:nvSpPr>
        <p:spPr>
          <a:xfrm>
            <a:off x="616618" y="1164039"/>
            <a:ext cx="7079582" cy="5116111"/>
          </a:xfrm>
        </p:spPr>
        <p:txBody>
          <a:bodyPr>
            <a:normAutofit/>
          </a:bodyPr>
          <a:lstStyle/>
          <a:p>
            <a:pPr>
              <a:spcBef>
                <a:spcPts val="900"/>
              </a:spcBef>
            </a:pPr>
            <a:r>
              <a:rPr lang="fr-CA" altLang="en-US" sz="2200" noProof="0" dirty="0">
                <a:latin typeface="Myriad Pro" pitchFamily="34" charset="0"/>
              </a:rPr>
              <a:t>L'objectif d'un programme de salubrité alimentaire :</a:t>
            </a:r>
            <a:r>
              <a:rPr lang="fr-CA" altLang="en-US" sz="2200" noProof="0" dirty="0">
                <a:solidFill>
                  <a:schemeClr val="bg1"/>
                </a:solidFill>
                <a:latin typeface="Myriad Pro" pitchFamily="34" charset="0"/>
              </a:rPr>
              <a:t>:</a:t>
            </a:r>
          </a:p>
          <a:p>
            <a:pPr>
              <a:spcBef>
                <a:spcPts val="900"/>
              </a:spcBef>
            </a:pPr>
            <a:r>
              <a:rPr lang="fr-CA" altLang="en-US" sz="2200" noProof="0" dirty="0">
                <a:latin typeface="Myriad Pro" pitchFamily="34" charset="0"/>
              </a:rPr>
              <a:t>Cerner où pourrait survenir la contamination et réduire le risque potentiel de contamination.</a:t>
            </a:r>
          </a:p>
          <a:p>
            <a:pPr>
              <a:spcBef>
                <a:spcPts val="900"/>
              </a:spcBef>
            </a:pPr>
            <a:r>
              <a:rPr lang="fr-CA" altLang="en-US" sz="2200" noProof="0" dirty="0">
                <a:latin typeface="Myriad Pro" pitchFamily="34" charset="0"/>
              </a:rPr>
              <a:t>S'il y a contamination, d'autres étapes de production </a:t>
            </a:r>
            <a:r>
              <a:rPr lang="fr-CA" altLang="en-US" sz="2200" i="1" noProof="0" dirty="0">
                <a:latin typeface="Myriad Pro" pitchFamily="34" charset="0"/>
              </a:rPr>
              <a:t>pourraient</a:t>
            </a:r>
            <a:r>
              <a:rPr lang="fr-CA" altLang="en-US" sz="2200" noProof="0" dirty="0">
                <a:latin typeface="Myriad Pro" pitchFamily="34" charset="0"/>
              </a:rPr>
              <a:t> en réduire l'ampleur, sans toutefois l'éliminer (ex., le lavage).</a:t>
            </a:r>
          </a:p>
          <a:p>
            <a:pPr lvl="1">
              <a:spcBef>
                <a:spcPts val="900"/>
              </a:spcBef>
            </a:pPr>
            <a:r>
              <a:rPr lang="fr-CA" altLang="en-US" sz="2200" noProof="0" dirty="0">
                <a:latin typeface="Myriad Pro" pitchFamily="34" charset="0"/>
              </a:rPr>
              <a:t>La réduction des risques est un processus </a:t>
            </a:r>
            <a:br>
              <a:rPr lang="fr-CA" altLang="en-US" sz="2200" noProof="0" dirty="0">
                <a:latin typeface="Myriad Pro" pitchFamily="34" charset="0"/>
              </a:rPr>
            </a:br>
            <a:r>
              <a:rPr lang="fr-CA" altLang="en-US" sz="2200" noProof="0" dirty="0">
                <a:latin typeface="Myriad Pro" pitchFamily="34" charset="0"/>
              </a:rPr>
              <a:t>cumulatif – chaque petite mesure prise pour </a:t>
            </a:r>
            <a:br>
              <a:rPr lang="fr-CA" altLang="en-US" sz="2200" noProof="0" dirty="0">
                <a:latin typeface="Myriad Pro" pitchFamily="34" charset="0"/>
              </a:rPr>
            </a:br>
            <a:r>
              <a:rPr lang="fr-CA" altLang="en-US" sz="2200" noProof="0" dirty="0">
                <a:latin typeface="Myriad Pro" pitchFamily="34" charset="0"/>
              </a:rPr>
              <a:t>empêcher la contamination </a:t>
            </a:r>
            <a:br>
              <a:rPr lang="fr-CA" altLang="en-US" sz="2200" noProof="0" dirty="0">
                <a:latin typeface="Myriad Pro" pitchFamily="34" charset="0"/>
              </a:rPr>
            </a:br>
            <a:r>
              <a:rPr lang="fr-CA" altLang="en-US" sz="2200" noProof="0" dirty="0">
                <a:latin typeface="Myriad Pro" pitchFamily="34" charset="0"/>
              </a:rPr>
              <a:t>augmente les chances qu'un </a:t>
            </a:r>
            <a:br>
              <a:rPr lang="fr-CA" altLang="en-US" sz="2200" noProof="0" dirty="0">
                <a:latin typeface="Myriad Pro" pitchFamily="34" charset="0"/>
              </a:rPr>
            </a:br>
            <a:r>
              <a:rPr lang="fr-CA" altLang="en-US" sz="2200" noProof="0" dirty="0">
                <a:latin typeface="Myriad Pro" pitchFamily="34" charset="0"/>
              </a:rPr>
              <a:t>produit ne sera pas </a:t>
            </a:r>
            <a:br>
              <a:rPr lang="fr-CA" altLang="en-US" sz="2200" noProof="0" dirty="0">
                <a:latin typeface="Myriad Pro" pitchFamily="34" charset="0"/>
              </a:rPr>
            </a:br>
            <a:r>
              <a:rPr lang="fr-CA" altLang="en-US" sz="2200" noProof="0" dirty="0">
                <a:latin typeface="Myriad Pro" pitchFamily="34" charset="0"/>
              </a:rPr>
              <a:t>contaminé.</a:t>
            </a:r>
          </a:p>
          <a:p>
            <a:pPr lvl="1">
              <a:spcBef>
                <a:spcPts val="900"/>
              </a:spcBef>
            </a:pPr>
            <a:r>
              <a:rPr lang="fr-CA" altLang="en-US" sz="2200" noProof="0" dirty="0">
                <a:latin typeface="Myriad Pro" pitchFamily="34" charset="0"/>
              </a:rPr>
              <a:t>On parle alors de processus </a:t>
            </a:r>
            <a:br>
              <a:rPr lang="fr-CA" altLang="en-US" sz="2200" noProof="0" dirty="0">
                <a:latin typeface="Myriad Pro" pitchFamily="34" charset="0"/>
              </a:rPr>
            </a:br>
            <a:r>
              <a:rPr lang="fr-CA" altLang="en-US" sz="2200" noProof="0" dirty="0">
                <a:latin typeface="Myriad Pro" pitchFamily="34" charset="0"/>
              </a:rPr>
              <a:t>de type séquentiel. </a:t>
            </a:r>
            <a:endParaRPr lang="fr-CA" altLang="en-US" sz="2200" noProof="0" dirty="0">
              <a:solidFill>
                <a:schemeClr val="bg1"/>
              </a:solidFill>
              <a:latin typeface="Myriad Pro" pitchFamily="34" charset="0"/>
            </a:endParaRPr>
          </a:p>
        </p:txBody>
      </p:sp>
      <p:pic>
        <p:nvPicPr>
          <p:cNvPr id="7" name="Picture 6" descr="images.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4356014"/>
            <a:ext cx="2139646" cy="2021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0791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0" dirty="0">
                <a:solidFill>
                  <a:schemeClr val="bg1">
                    <a:lumMod val="50000"/>
                  </a:schemeClr>
                </a:solidFill>
                <a:latin typeface="Arial Narrow" pitchFamily="34" charset="0"/>
                <a:cs typeface="Arial" charset="0"/>
              </a:rPr>
              <a:t>Un sytème basé sur le HACCP</a:t>
            </a:r>
            <a:endParaRPr lang="fr-CA" noProof="0" dirty="0">
              <a:solidFill>
                <a:schemeClr val="bg1">
                  <a:lumMod val="50000"/>
                </a:schemeClr>
              </a:solidFill>
            </a:endParaRPr>
          </a:p>
        </p:txBody>
      </p:sp>
      <p:sp>
        <p:nvSpPr>
          <p:cNvPr id="3" name="Content Placeholder 2"/>
          <p:cNvSpPr>
            <a:spLocks noGrp="1"/>
          </p:cNvSpPr>
          <p:nvPr>
            <p:ph idx="1"/>
          </p:nvPr>
        </p:nvSpPr>
        <p:spPr>
          <a:xfrm>
            <a:off x="628650" y="1981200"/>
            <a:ext cx="7058626" cy="4484377"/>
          </a:xfrm>
        </p:spPr>
        <p:txBody>
          <a:bodyPr>
            <a:normAutofit/>
          </a:bodyPr>
          <a:lstStyle/>
          <a:p>
            <a:pPr marL="342900" indent="-342900">
              <a:spcBef>
                <a:spcPct val="50000"/>
              </a:spcBef>
              <a:defRPr/>
            </a:pPr>
            <a:r>
              <a:rPr lang="fr-CA" sz="2400" noProof="0" dirty="0">
                <a:latin typeface="Myriad Pro" pitchFamily="34" charset="0"/>
                <a:sym typeface="Arial" pitchFamily="34" charset="0"/>
              </a:rPr>
              <a:t>Les utilisateurs peuvent mettre en œuvre les guides sachant qu’une analyse complète des risques a déjà été effectuée. </a:t>
            </a:r>
          </a:p>
          <a:p>
            <a:pPr marL="342900" indent="-342900">
              <a:spcBef>
                <a:spcPct val="50000"/>
              </a:spcBef>
              <a:defRPr/>
            </a:pPr>
            <a:r>
              <a:rPr lang="fr-CA" sz="2400" noProof="0" dirty="0">
                <a:latin typeface="Myriad Pro" pitchFamily="34" charset="0"/>
                <a:sym typeface="Arial" pitchFamily="34" charset="0"/>
              </a:rPr>
              <a:t>Les pratiques décrites dans les guides CanadaGAP sont dérivées de modèles HACCP génériques établis par CanadaGAP et approuvés par les gouvernements fédéral et provinciaux.</a:t>
            </a:r>
          </a:p>
          <a:p>
            <a:pPr marL="342900" indent="-342900">
              <a:spcBef>
                <a:spcPts val="800"/>
              </a:spcBef>
              <a:defRPr/>
            </a:pPr>
            <a:endParaRPr lang="fr-CA" sz="3200" noProof="0" dirty="0">
              <a:latin typeface="Myriad Pro" pitchFamily="34" charset="0"/>
              <a:cs typeface="Arial" charset="0"/>
            </a:endParaRPr>
          </a:p>
          <a:p>
            <a:pPr marL="342900" indent="-342900">
              <a:spcBef>
                <a:spcPts val="800"/>
              </a:spcBef>
              <a:defRPr/>
            </a:pPr>
            <a:endParaRPr lang="fr-CA" sz="3200" noProof="0" dirty="0">
              <a:latin typeface="Myriad Pro" pitchFamily="34" charset="0"/>
              <a:cs typeface="Arial" charset="0"/>
            </a:endParaRPr>
          </a:p>
          <a:p>
            <a:pPr marL="0" indent="0" algn="r">
              <a:spcBef>
                <a:spcPts val="800"/>
              </a:spcBef>
              <a:buNone/>
              <a:defRPr/>
            </a:pPr>
            <a:r>
              <a:rPr lang="fr-CA" sz="2600" i="1" noProof="0" dirty="0">
                <a:latin typeface="Myriad Pro" pitchFamily="34" charset="0"/>
                <a:cs typeface="Arial" charset="0"/>
              </a:rPr>
              <a:t>(suite)</a:t>
            </a:r>
            <a:endParaRPr lang="fr-CA" sz="2600" noProof="0" dirty="0">
              <a:latin typeface="Myriad Pro"/>
            </a:endParaRPr>
          </a:p>
        </p:txBody>
      </p:sp>
      <p:sp>
        <p:nvSpPr>
          <p:cNvPr id="4" name="TextBox 3"/>
          <p:cNvSpPr txBox="1"/>
          <p:nvPr/>
        </p:nvSpPr>
        <p:spPr>
          <a:xfrm>
            <a:off x="616618" y="1066800"/>
            <a:ext cx="8070182" cy="646331"/>
          </a:xfrm>
          <a:prstGeom prst="rect">
            <a:avLst/>
          </a:prstGeom>
          <a:noFill/>
        </p:spPr>
        <p:txBody>
          <a:bodyPr wrap="square" rtlCol="0">
            <a:spAutoFit/>
          </a:bodyPr>
          <a:lstStyle/>
          <a:p>
            <a:pPr>
              <a:defRPr/>
            </a:pPr>
            <a:r>
              <a:rPr lang="en-US" b="1" dirty="0">
                <a:solidFill>
                  <a:srgbClr val="9BBB59"/>
                </a:solidFill>
                <a:latin typeface="Verdana" pitchFamily="34" charset="0"/>
                <a:ea typeface="Verdana" pitchFamily="34" charset="0"/>
                <a:cs typeface="Verdana" pitchFamily="34" charset="0"/>
              </a:rPr>
              <a:t>AVANTAGES POUR LES UTILISATEURS </a:t>
            </a:r>
            <a:br>
              <a:rPr lang="en-US" b="1" dirty="0">
                <a:solidFill>
                  <a:srgbClr val="9BBB59"/>
                </a:solidFill>
                <a:latin typeface="Verdana" pitchFamily="34" charset="0"/>
                <a:ea typeface="Verdana" pitchFamily="34" charset="0"/>
                <a:cs typeface="Verdana" pitchFamily="34" charset="0"/>
              </a:rPr>
            </a:br>
            <a:r>
              <a:rPr lang="en-US" b="1" dirty="0">
                <a:solidFill>
                  <a:srgbClr val="9BBB59"/>
                </a:solidFill>
                <a:latin typeface="Verdana" pitchFamily="34" charset="0"/>
                <a:ea typeface="Verdana" pitchFamily="34" charset="0"/>
                <a:cs typeface="Verdana" pitchFamily="34" charset="0"/>
              </a:rPr>
              <a:t>DU PROGRAMME CANADAGAP</a:t>
            </a:r>
            <a:endParaRPr lang="en-CA" b="1" dirty="0">
              <a:solidFill>
                <a:srgbClr val="9BBB59"/>
              </a:solidFill>
              <a:latin typeface="Arial Narrow" pitchFamily="34" charset="0"/>
              <a:cs typeface="Arial" charset="0"/>
            </a:endParaRPr>
          </a:p>
        </p:txBody>
      </p:sp>
    </p:spTree>
    <p:extLst>
      <p:ext uri="{BB962C8B-B14F-4D97-AF65-F5344CB8AC3E}">
        <p14:creationId xmlns:p14="http://schemas.microsoft.com/office/powerpoint/2010/main" val="1657908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0" dirty="0">
                <a:solidFill>
                  <a:schemeClr val="bg1">
                    <a:lumMod val="50000"/>
                  </a:schemeClr>
                </a:solidFill>
                <a:latin typeface="Arial Narrow" pitchFamily="34" charset="0"/>
                <a:cs typeface="Arial" charset="0"/>
              </a:rPr>
              <a:t>Un sytème basé sur le HACCP</a:t>
            </a:r>
            <a:endParaRPr lang="fr-CA" noProof="0" dirty="0">
              <a:solidFill>
                <a:schemeClr val="bg1">
                  <a:lumMod val="50000"/>
                </a:schemeClr>
              </a:solidFill>
            </a:endParaRPr>
          </a:p>
        </p:txBody>
      </p:sp>
      <p:sp>
        <p:nvSpPr>
          <p:cNvPr id="3" name="Content Placeholder 2"/>
          <p:cNvSpPr>
            <a:spLocks noGrp="1"/>
          </p:cNvSpPr>
          <p:nvPr>
            <p:ph idx="1"/>
          </p:nvPr>
        </p:nvSpPr>
        <p:spPr>
          <a:xfrm>
            <a:off x="628650" y="2163150"/>
            <a:ext cx="7058626" cy="4302427"/>
          </a:xfrm>
        </p:spPr>
        <p:txBody>
          <a:bodyPr>
            <a:normAutofit/>
          </a:bodyPr>
          <a:lstStyle/>
          <a:p>
            <a:pPr marL="342900" indent="-342900">
              <a:spcBef>
                <a:spcPct val="50000"/>
              </a:spcBef>
              <a:defRPr/>
            </a:pPr>
            <a:r>
              <a:rPr lang="fr-CA" sz="2400" noProof="0" dirty="0">
                <a:latin typeface="Myriad Pro" pitchFamily="34" charset="0"/>
                <a:sym typeface="Arial" pitchFamily="34" charset="0"/>
              </a:rPr>
              <a:t>Les entreprises n’ont pas besoin d’établir un plan HACCP propre à leurs installations, à moins qu’elles s’adonnent au remballage ou au commerce en gros - ces dernières peuvent obtenir à cette fin un modèle générique auprès de CanadaGAP.</a:t>
            </a:r>
          </a:p>
          <a:p>
            <a:pPr marL="342900" indent="-342900">
              <a:spcBef>
                <a:spcPct val="50000"/>
              </a:spcBef>
              <a:defRPr/>
            </a:pPr>
            <a:r>
              <a:rPr lang="fr-CA" sz="2400" noProof="0" dirty="0">
                <a:latin typeface="Myriad Pro" pitchFamily="34" charset="0"/>
                <a:sym typeface="Arial" pitchFamily="34" charset="0"/>
              </a:rPr>
              <a:t>Les guides traduisent les éléments techniques (risques et mesures de contrôle) en des procédures concrètes à suivre.</a:t>
            </a:r>
            <a:endParaRPr lang="fr-CA" sz="2400" noProof="0" dirty="0">
              <a:latin typeface="Myriad Pro" pitchFamily="34" charset="0"/>
            </a:endParaRPr>
          </a:p>
          <a:p>
            <a:endParaRPr lang="fr-CA" noProof="0" dirty="0"/>
          </a:p>
        </p:txBody>
      </p:sp>
      <p:sp>
        <p:nvSpPr>
          <p:cNvPr id="4" name="TextBox 3"/>
          <p:cNvSpPr txBox="1"/>
          <p:nvPr/>
        </p:nvSpPr>
        <p:spPr>
          <a:xfrm>
            <a:off x="616618" y="1066800"/>
            <a:ext cx="8070182" cy="646331"/>
          </a:xfrm>
          <a:prstGeom prst="rect">
            <a:avLst/>
          </a:prstGeom>
          <a:noFill/>
        </p:spPr>
        <p:txBody>
          <a:bodyPr wrap="square" rtlCol="0">
            <a:spAutoFit/>
          </a:bodyPr>
          <a:lstStyle/>
          <a:p>
            <a:pPr>
              <a:defRPr/>
            </a:pPr>
            <a:r>
              <a:rPr lang="en-US" b="1" dirty="0">
                <a:solidFill>
                  <a:srgbClr val="9BBB59"/>
                </a:solidFill>
                <a:latin typeface="Verdana" pitchFamily="34" charset="0"/>
                <a:ea typeface="Verdana" pitchFamily="34" charset="0"/>
                <a:cs typeface="Verdana" pitchFamily="34" charset="0"/>
              </a:rPr>
              <a:t>AVANTAGES POUR LES UTILISATEURS </a:t>
            </a:r>
            <a:br>
              <a:rPr lang="en-US" b="1" dirty="0">
                <a:solidFill>
                  <a:srgbClr val="9BBB59"/>
                </a:solidFill>
                <a:latin typeface="Verdana" pitchFamily="34" charset="0"/>
                <a:ea typeface="Verdana" pitchFamily="34" charset="0"/>
                <a:cs typeface="Verdana" pitchFamily="34" charset="0"/>
              </a:rPr>
            </a:br>
            <a:r>
              <a:rPr lang="en-US" b="1" dirty="0">
                <a:solidFill>
                  <a:srgbClr val="9BBB59"/>
                </a:solidFill>
                <a:latin typeface="Verdana" pitchFamily="34" charset="0"/>
                <a:ea typeface="Verdana" pitchFamily="34" charset="0"/>
                <a:cs typeface="Verdana" pitchFamily="34" charset="0"/>
              </a:rPr>
              <a:t>DU PROGRAMME CANADAGAP</a:t>
            </a:r>
            <a:endParaRPr lang="en-CA" b="1" dirty="0">
              <a:solidFill>
                <a:srgbClr val="9BBB59"/>
              </a:solidFill>
              <a:latin typeface="Arial Narrow" pitchFamily="34" charset="0"/>
              <a:cs typeface="Arial" charset="0"/>
            </a:endParaRPr>
          </a:p>
        </p:txBody>
      </p:sp>
    </p:spTree>
    <p:extLst>
      <p:ext uri="{BB962C8B-B14F-4D97-AF65-F5344CB8AC3E}">
        <p14:creationId xmlns:p14="http://schemas.microsoft.com/office/powerpoint/2010/main" val="1935198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27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0"/>
            <a:ext cx="8305800" cy="6827838"/>
          </a:xfrm>
          <a:prstGeom prst="rect">
            <a:avLst/>
          </a:prstGeom>
        </p:spPr>
      </p:pic>
    </p:spTree>
    <p:extLst>
      <p:ext uri="{BB962C8B-B14F-4D97-AF65-F5344CB8AC3E}">
        <p14:creationId xmlns:p14="http://schemas.microsoft.com/office/powerpoint/2010/main" val="1469129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b="1" noProof="0" dirty="0">
                <a:solidFill>
                  <a:schemeClr val="bg1">
                    <a:lumMod val="50000"/>
                  </a:schemeClr>
                </a:solidFill>
                <a:latin typeface="Arial Narrow" pitchFamily="34" charset="0"/>
                <a:cs typeface="Arial" charset="0"/>
              </a:rPr>
              <a:t>Ressources supplémentaires</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628650" y="1295400"/>
            <a:ext cx="7219950" cy="5181600"/>
          </a:xfrm>
        </p:spPr>
        <p:txBody>
          <a:bodyPr>
            <a:normAutofit/>
          </a:bodyPr>
          <a:lstStyle/>
          <a:p>
            <a:pPr marL="0" indent="0">
              <a:lnSpc>
                <a:spcPct val="102000"/>
              </a:lnSpc>
              <a:buNone/>
              <a:defRPr/>
            </a:pPr>
            <a:r>
              <a:rPr lang="fr-CA" altLang="en-US" sz="2000" b="1" u="sng" noProof="0" dirty="0">
                <a:latin typeface="Myriad Pro"/>
              </a:rPr>
              <a:t>Les annexes</a:t>
            </a:r>
            <a:r>
              <a:rPr lang="fr-CA" altLang="en-US" sz="2000" noProof="0" dirty="0">
                <a:latin typeface="Myriad Pro"/>
              </a:rPr>
              <a:t> des guides incluent :</a:t>
            </a:r>
            <a:endParaRPr lang="fr-CA" sz="2000" noProof="0" dirty="0">
              <a:latin typeface="Myriad Pro"/>
            </a:endParaRPr>
          </a:p>
          <a:p>
            <a:pPr marL="800100" lvl="1" indent="-342900">
              <a:lnSpc>
                <a:spcPct val="102000"/>
              </a:lnSpc>
              <a:buFont typeface="Wingdings" pitchFamily="2" charset="2"/>
              <a:buChar char="q"/>
              <a:defRPr/>
            </a:pPr>
            <a:r>
              <a:rPr lang="fr-CA" altLang="en-US" sz="2000" noProof="0" dirty="0">
                <a:latin typeface="Myriad Pro"/>
              </a:rPr>
              <a:t>Programme de rappel</a:t>
            </a:r>
          </a:p>
          <a:p>
            <a:pPr marL="800100" lvl="1" indent="-342900">
              <a:lnSpc>
                <a:spcPct val="102000"/>
              </a:lnSpc>
              <a:buFont typeface="Wingdings" pitchFamily="2" charset="2"/>
              <a:buChar char="q"/>
              <a:defRPr/>
            </a:pPr>
            <a:r>
              <a:rPr lang="fr-CA" altLang="en-US" sz="2000" noProof="0" dirty="0">
                <a:latin typeface="Myriad Pro"/>
              </a:rPr>
              <a:t>Des exemples sur des sujets </a:t>
            </a:r>
            <a:br>
              <a:rPr lang="fr-CA" altLang="en-US" sz="2000" noProof="0" dirty="0">
                <a:latin typeface="Myriad Pro"/>
              </a:rPr>
            </a:br>
            <a:r>
              <a:rPr lang="fr-CA" altLang="en-US" sz="2000" noProof="0" dirty="0">
                <a:latin typeface="Myriad Pro"/>
              </a:rPr>
              <a:t>clés tels :</a:t>
            </a:r>
            <a:endParaRPr lang="fr-CA" sz="2000" noProof="0" dirty="0">
              <a:latin typeface="Myriad Pro"/>
            </a:endParaRPr>
          </a:p>
          <a:p>
            <a:pPr marL="1257300" lvl="2" indent="-342900">
              <a:lnSpc>
                <a:spcPct val="102000"/>
              </a:lnSpc>
              <a:buFont typeface="Wingdings" pitchFamily="2" charset="2"/>
              <a:buChar char="§"/>
              <a:defRPr/>
            </a:pPr>
            <a:r>
              <a:rPr lang="fr-CA" altLang="en-US" noProof="0" dirty="0">
                <a:latin typeface="Myriad Pro"/>
              </a:rPr>
              <a:t>L’analyse et le traitement </a:t>
            </a:r>
            <a:br>
              <a:rPr lang="fr-CA" altLang="en-US" noProof="0" dirty="0">
                <a:latin typeface="Myriad Pro"/>
              </a:rPr>
            </a:br>
            <a:r>
              <a:rPr lang="fr-CA" altLang="en-US" noProof="0" dirty="0">
                <a:latin typeface="Myriad Pro"/>
              </a:rPr>
              <a:t>de l’eau</a:t>
            </a:r>
          </a:p>
          <a:p>
            <a:pPr marL="1257300" lvl="2" indent="-342900">
              <a:lnSpc>
                <a:spcPct val="102000"/>
              </a:lnSpc>
              <a:buFont typeface="Wingdings" pitchFamily="2" charset="2"/>
              <a:buChar char="§"/>
              <a:defRPr/>
            </a:pPr>
            <a:r>
              <a:rPr lang="fr-CA" altLang="en-US" noProof="0" dirty="0">
                <a:latin typeface="Myriad Pro"/>
              </a:rPr>
              <a:t>les procédures de compostage</a:t>
            </a:r>
          </a:p>
          <a:p>
            <a:pPr marL="1257300" lvl="2" indent="-342900">
              <a:lnSpc>
                <a:spcPct val="102000"/>
              </a:lnSpc>
              <a:buFont typeface="Wingdings" pitchFamily="2" charset="2"/>
              <a:buChar char="§"/>
              <a:defRPr/>
            </a:pPr>
            <a:r>
              <a:rPr lang="fr-CA" altLang="en-US" sz="2000" noProof="0" dirty="0">
                <a:latin typeface="Myriad Pro"/>
              </a:rPr>
              <a:t>Liste de contrôle pour aider le producteur à évaluer ses sources d’eau</a:t>
            </a:r>
          </a:p>
          <a:p>
            <a:pPr marL="800100" lvl="1" indent="-342900">
              <a:lnSpc>
                <a:spcPct val="102000"/>
              </a:lnSpc>
              <a:buFont typeface="Wingdings" pitchFamily="2" charset="2"/>
              <a:buChar char="q"/>
              <a:defRPr/>
            </a:pPr>
            <a:r>
              <a:rPr lang="fr-CA" altLang="en-US" sz="2000" noProof="0" dirty="0">
                <a:latin typeface="Myriad Pro"/>
              </a:rPr>
              <a:t>Listes d’ouvrages de référence, sources, liens et autres documents d’information</a:t>
            </a:r>
          </a:p>
          <a:p>
            <a:pPr marL="800100" lvl="1" indent="-342900">
              <a:lnSpc>
                <a:spcPct val="102000"/>
              </a:lnSpc>
              <a:buFont typeface="Wingdings" pitchFamily="2" charset="2"/>
              <a:buChar char="q"/>
              <a:defRPr/>
            </a:pPr>
            <a:r>
              <a:rPr lang="fr-CA" sz="2000" noProof="0" dirty="0">
                <a:latin typeface="Myriad Pro"/>
              </a:rPr>
              <a:t>Documents de formation et affiches</a:t>
            </a:r>
          </a:p>
          <a:p>
            <a:pPr marL="285750" indent="-285750">
              <a:lnSpc>
                <a:spcPct val="102000"/>
              </a:lnSpc>
              <a:defRPr/>
            </a:pPr>
            <a:r>
              <a:rPr lang="fr-CA" sz="2000" noProof="0" dirty="0">
                <a:latin typeface="Myriad Pro"/>
              </a:rPr>
              <a:t>Les ressources imprimables de formation peuvent être téléchargées du site Web : </a:t>
            </a:r>
            <a:r>
              <a:rPr lang="fr-CA" sz="2000" u="sng" noProof="0" dirty="0">
                <a:solidFill>
                  <a:schemeClr val="bg1">
                    <a:lumMod val="50000"/>
                  </a:schemeClr>
                </a:solidFill>
                <a:latin typeface="Myriad Pro"/>
              </a:rPr>
              <a:t>www.canadagap.ca </a:t>
            </a:r>
          </a:p>
          <a:p>
            <a:endParaRPr lang="fr-CA" noProof="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1016" y="1566672"/>
            <a:ext cx="2538984" cy="1862328"/>
          </a:xfrm>
          <a:prstGeom prst="rect">
            <a:avLst/>
          </a:prstGeom>
        </p:spPr>
      </p:pic>
    </p:spTree>
    <p:extLst>
      <p:ext uri="{BB962C8B-B14F-4D97-AF65-F5344CB8AC3E}">
        <p14:creationId xmlns:p14="http://schemas.microsoft.com/office/powerpoint/2010/main" val="4094349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880825"/>
            <a:ext cx="7886700" cy="1096351"/>
          </a:xfrm>
        </p:spPr>
        <p:txBody>
          <a:bodyPr>
            <a:normAutofit/>
          </a:bodyPr>
          <a:lstStyle/>
          <a:p>
            <a:pPr algn="ctr"/>
            <a:r>
              <a:rPr lang="fr-CA" sz="6000" b="1" noProof="0" dirty="0">
                <a:solidFill>
                  <a:schemeClr val="bg1">
                    <a:lumMod val="50000"/>
                  </a:schemeClr>
                </a:solidFill>
                <a:latin typeface="Arial Narrow" pitchFamily="34" charset="0"/>
              </a:rPr>
              <a:t>Certification</a:t>
            </a:r>
            <a:endParaRPr lang="fr-CA" sz="6000" noProof="0" dirty="0">
              <a:solidFill>
                <a:schemeClr val="bg1">
                  <a:lumMod val="50000"/>
                </a:schemeClr>
              </a:solidFill>
            </a:endParaRPr>
          </a:p>
        </p:txBody>
      </p:sp>
    </p:spTree>
    <p:extLst>
      <p:ext uri="{BB962C8B-B14F-4D97-AF65-F5344CB8AC3E}">
        <p14:creationId xmlns:p14="http://schemas.microsoft.com/office/powerpoint/2010/main" val="292284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DD9E19-6C41-C46F-E1A1-DB00E6D1A27B}"/>
              </a:ext>
            </a:extLst>
          </p:cNvPr>
          <p:cNvSpPr/>
          <p:nvPr/>
        </p:nvSpPr>
        <p:spPr>
          <a:xfrm>
            <a:off x="7675480" y="0"/>
            <a:ext cx="146852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6618" y="304801"/>
            <a:ext cx="7886700" cy="738280"/>
          </a:xfrm>
        </p:spPr>
        <p:txBody>
          <a:bodyPr/>
          <a:lstStyle/>
          <a:p>
            <a:pPr>
              <a:defRPr/>
            </a:pPr>
            <a:r>
              <a:rPr lang="fr-CA" b="1" noProof="0" dirty="0">
                <a:solidFill>
                  <a:schemeClr val="bg1">
                    <a:lumMod val="50000"/>
                  </a:schemeClr>
                </a:solidFill>
                <a:latin typeface="Arial Narrow" pitchFamily="34" charset="0"/>
                <a:cs typeface="Arial" charset="0"/>
              </a:rPr>
              <a:t>Audits et certification</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380999" y="1219200"/>
            <a:ext cx="8495833" cy="5486400"/>
          </a:xfrm>
        </p:spPr>
        <p:txBody>
          <a:bodyPr>
            <a:normAutofit fontScale="92500" lnSpcReduction="20000"/>
          </a:bodyPr>
          <a:lstStyle/>
          <a:p>
            <a:pPr marL="457200" indent="-457200">
              <a:lnSpc>
                <a:spcPct val="100000"/>
              </a:lnSpc>
              <a:spcBef>
                <a:spcPts val="0"/>
              </a:spcBef>
              <a:spcAft>
                <a:spcPts val="600"/>
              </a:spcAft>
              <a:defRPr/>
            </a:pPr>
            <a:r>
              <a:rPr lang="fr-CA" sz="1900" noProof="0" dirty="0">
                <a:latin typeface="Myriad Pro" pitchFamily="34" charset="0"/>
                <a:cs typeface="Arial" charset="0"/>
              </a:rPr>
              <a:t>Actuellement, CanadaGAP a recours à six </a:t>
            </a:r>
            <a:br>
              <a:rPr lang="fr-CA" sz="1900" noProof="0" dirty="0">
                <a:latin typeface="Myriad Pro" pitchFamily="34" charset="0"/>
                <a:cs typeface="Arial" charset="0"/>
              </a:rPr>
            </a:br>
            <a:r>
              <a:rPr lang="fr-CA" sz="1900" noProof="0" dirty="0">
                <a:latin typeface="Myriad Pro" pitchFamily="34" charset="0"/>
                <a:cs typeface="Arial" charset="0"/>
              </a:rPr>
              <a:t>organismes de certification :</a:t>
            </a:r>
          </a:p>
          <a:p>
            <a:pPr marL="685800" lvl="2" indent="-137160">
              <a:lnSpc>
                <a:spcPct val="110000"/>
              </a:lnSpc>
              <a:spcBef>
                <a:spcPts val="600"/>
              </a:spcBef>
              <a:spcAft>
                <a:spcPts val="600"/>
              </a:spcAft>
              <a:buFont typeface="Courier New" pitchFamily="49" charset="0"/>
              <a:buChar char="o"/>
              <a:defRPr/>
            </a:pPr>
            <a:r>
              <a:rPr lang="fr-CA" altLang="en-US" sz="1700" b="1" noProof="0" dirty="0">
                <a:latin typeface="Myriad Pro" pitchFamily="34" charset="0"/>
              </a:rPr>
              <a:t>BNQ </a:t>
            </a:r>
            <a:r>
              <a:rPr lang="fr-CA" altLang="en-US" sz="1700" dirty="0">
                <a:latin typeface="Myriad Pro" pitchFamily="34" charset="0"/>
              </a:rPr>
              <a:t>(Bureau de normalisation du </a:t>
            </a:r>
            <a:br>
              <a:rPr lang="fr-CA" altLang="en-US" sz="1700" dirty="0">
                <a:latin typeface="Myriad Pro" pitchFamily="34" charset="0"/>
              </a:rPr>
            </a:br>
            <a:r>
              <a:rPr lang="fr-CA" altLang="en-US" sz="1700" dirty="0">
                <a:latin typeface="Myriad Pro" pitchFamily="34" charset="0"/>
              </a:rPr>
              <a:t>Québec</a:t>
            </a:r>
            <a:r>
              <a:rPr lang="fr-CA" altLang="en-US" sz="1700" noProof="0" dirty="0">
                <a:latin typeface="Myriad Pro" pitchFamily="34" charset="0"/>
              </a:rPr>
              <a:t>)</a:t>
            </a:r>
          </a:p>
          <a:p>
            <a:pPr marL="685800" lvl="2" indent="-137160">
              <a:lnSpc>
                <a:spcPct val="110000"/>
              </a:lnSpc>
              <a:spcBef>
                <a:spcPts val="600"/>
              </a:spcBef>
              <a:spcAft>
                <a:spcPts val="600"/>
              </a:spcAft>
              <a:buFont typeface="Courier New" pitchFamily="49" charset="0"/>
              <a:buChar char="o"/>
              <a:defRPr/>
            </a:pPr>
            <a:r>
              <a:rPr lang="en-US" altLang="en-US" sz="1700" b="1" dirty="0">
                <a:latin typeface="Myriad Pro" pitchFamily="34" charset="0"/>
              </a:rPr>
              <a:t>Control Union</a:t>
            </a:r>
            <a:endParaRPr lang="fr-CA" altLang="en-US" sz="1700" noProof="0" dirty="0">
              <a:latin typeface="Myriad Pro" pitchFamily="34" charset="0"/>
            </a:endParaRPr>
          </a:p>
          <a:p>
            <a:pPr marL="685800" lvl="2" indent="-137160">
              <a:lnSpc>
                <a:spcPct val="110000"/>
              </a:lnSpc>
              <a:spcBef>
                <a:spcPts val="600"/>
              </a:spcBef>
              <a:spcAft>
                <a:spcPts val="600"/>
              </a:spcAft>
              <a:buFont typeface="Courier New" pitchFamily="49" charset="0"/>
              <a:buChar char="o"/>
              <a:defRPr/>
            </a:pPr>
            <a:r>
              <a:rPr lang="fr-CA" altLang="en-US" sz="1700" b="1" noProof="0" dirty="0">
                <a:latin typeface="Myriad Pro" pitchFamily="34" charset="0"/>
              </a:rPr>
              <a:t>MSVS </a:t>
            </a:r>
            <a:r>
              <a:rPr lang="fr-CA" altLang="en-US" sz="1700" dirty="0">
                <a:latin typeface="Myriad Pro" pitchFamily="34" charset="0"/>
              </a:rPr>
              <a:t>(Management </a:t>
            </a:r>
            <a:r>
              <a:rPr lang="fr-CA" altLang="en-US" sz="1700" dirty="0" err="1">
                <a:latin typeface="Myriad Pro" pitchFamily="34" charset="0"/>
              </a:rPr>
              <a:t>Systems</a:t>
            </a:r>
            <a:r>
              <a:rPr lang="fr-CA" altLang="en-US" sz="1700" dirty="0">
                <a:latin typeface="Myriad Pro" pitchFamily="34" charset="0"/>
              </a:rPr>
              <a:t> </a:t>
            </a:r>
            <a:br>
              <a:rPr lang="fr-CA" altLang="en-US" sz="1700" dirty="0">
                <a:latin typeface="Myriad Pro" pitchFamily="34" charset="0"/>
              </a:rPr>
            </a:br>
            <a:r>
              <a:rPr lang="fr-CA" altLang="en-US" sz="1700" dirty="0" err="1">
                <a:latin typeface="Myriad Pro" pitchFamily="34" charset="0"/>
              </a:rPr>
              <a:t>Verification</a:t>
            </a:r>
            <a:r>
              <a:rPr lang="fr-CA" altLang="en-US" sz="1700" dirty="0">
                <a:latin typeface="Myriad Pro" pitchFamily="34" charset="0"/>
              </a:rPr>
              <a:t> Services Canada Inc.)</a:t>
            </a:r>
          </a:p>
          <a:p>
            <a:pPr marL="685800" lvl="2" indent="-137160">
              <a:lnSpc>
                <a:spcPct val="110000"/>
              </a:lnSpc>
              <a:spcBef>
                <a:spcPts val="600"/>
              </a:spcBef>
              <a:spcAft>
                <a:spcPts val="600"/>
              </a:spcAft>
              <a:buFont typeface="Courier New" pitchFamily="49" charset="0"/>
              <a:buChar char="o"/>
              <a:defRPr/>
            </a:pPr>
            <a:r>
              <a:rPr lang="fr-CA" altLang="en-US" sz="1700" b="1" noProof="0" dirty="0">
                <a:latin typeface="Myriad Pro" pitchFamily="34" charset="0"/>
              </a:rPr>
              <a:t>NSF Canada Ag</a:t>
            </a:r>
            <a:br>
              <a:rPr lang="fr-CA" altLang="en-US" sz="1700" b="1" noProof="0" dirty="0">
                <a:latin typeface="Myriad Pro" pitchFamily="34" charset="0"/>
              </a:rPr>
            </a:br>
            <a:r>
              <a:rPr lang="fr-CA" altLang="en-US" sz="1700" noProof="0" dirty="0">
                <a:latin typeface="Myriad Pro" pitchFamily="34" charset="0"/>
              </a:rPr>
              <a:t>(NSF Canada </a:t>
            </a:r>
            <a:r>
              <a:rPr lang="fr-CA" altLang="en-US" sz="1700" dirty="0">
                <a:latin typeface="Myriad Pro" pitchFamily="34" charset="0"/>
              </a:rPr>
              <a:t>Agricultural </a:t>
            </a:r>
            <a:br>
              <a:rPr lang="fr-CA" altLang="en-US" sz="1700" dirty="0">
                <a:latin typeface="Myriad Pro" pitchFamily="34" charset="0"/>
              </a:rPr>
            </a:br>
            <a:r>
              <a:rPr lang="fr-CA" altLang="en-US" sz="1700" dirty="0">
                <a:latin typeface="Myriad Pro" pitchFamily="34" charset="0"/>
              </a:rPr>
              <a:t>Certification Company) </a:t>
            </a:r>
          </a:p>
          <a:p>
            <a:pPr marL="685800" lvl="2" indent="-137160">
              <a:lnSpc>
                <a:spcPct val="110000"/>
              </a:lnSpc>
              <a:spcBef>
                <a:spcPts val="600"/>
              </a:spcBef>
              <a:spcAft>
                <a:spcPts val="600"/>
              </a:spcAft>
              <a:buFont typeface="Courier New" pitchFamily="49" charset="0"/>
              <a:buChar char="o"/>
              <a:defRPr/>
            </a:pPr>
            <a:r>
              <a:rPr lang="fr-CA" altLang="en-US" sz="1700" b="1" dirty="0">
                <a:latin typeface="Myriad Pro" pitchFamily="34" charset="0"/>
              </a:rPr>
              <a:t>PJRFSI </a:t>
            </a:r>
            <a:r>
              <a:rPr lang="fr-CA" altLang="en-US" sz="1700" dirty="0">
                <a:latin typeface="Myriad Pro" pitchFamily="34" charset="0"/>
              </a:rPr>
              <a:t>(Perry Johnson Registrars</a:t>
            </a:r>
            <a:br>
              <a:rPr lang="fr-CA" altLang="en-US" sz="1700" dirty="0">
                <a:latin typeface="Myriad Pro" pitchFamily="34" charset="0"/>
              </a:rPr>
            </a:br>
            <a:r>
              <a:rPr lang="fr-CA" altLang="en-US" sz="1700" dirty="0">
                <a:latin typeface="Myriad Pro" pitchFamily="34" charset="0"/>
              </a:rPr>
              <a:t>Food Safety Inc.)</a:t>
            </a:r>
            <a:endParaRPr lang="fr-CA" altLang="en-US" sz="1700" b="1" dirty="0">
              <a:latin typeface="Myriad Pro" pitchFamily="34" charset="0"/>
            </a:endParaRPr>
          </a:p>
          <a:p>
            <a:pPr marL="685800" lvl="2" indent="-137160">
              <a:lnSpc>
                <a:spcPct val="110000"/>
              </a:lnSpc>
              <a:spcBef>
                <a:spcPts val="600"/>
              </a:spcBef>
              <a:spcAft>
                <a:spcPts val="600"/>
              </a:spcAft>
              <a:buFont typeface="Courier New" pitchFamily="49" charset="0"/>
              <a:buChar char="o"/>
              <a:defRPr/>
            </a:pPr>
            <a:r>
              <a:rPr kumimoji="0" lang="en-US" altLang="en-US" sz="1700" b="1" i="0" u="none" strike="noStrike" kern="1200" cap="none" spc="0" normalizeH="0" baseline="0" noProof="0" dirty="0">
                <a:ln>
                  <a:noFill/>
                </a:ln>
                <a:solidFill>
                  <a:srgbClr val="0B4578"/>
                </a:solidFill>
                <a:effectLst/>
                <a:uLnTx/>
                <a:uFillTx/>
                <a:latin typeface="Myriad Pro" pitchFamily="34" charset="0"/>
                <a:ea typeface="+mn-ea"/>
                <a:cs typeface="+mn-cs"/>
              </a:rPr>
              <a:t>TSLC </a:t>
            </a:r>
            <a:r>
              <a:rPr kumimoji="0" lang="en-US" altLang="en-US" sz="1700" i="0" u="none" strike="noStrike" kern="1200" cap="none" spc="0" normalizeH="0" baseline="0" noProof="0" dirty="0">
                <a:ln>
                  <a:noFill/>
                </a:ln>
                <a:solidFill>
                  <a:srgbClr val="0B4578"/>
                </a:solidFill>
                <a:effectLst/>
                <a:uLnTx/>
                <a:uFillTx/>
                <a:latin typeface="Myriad Pro" pitchFamily="34" charset="0"/>
                <a:ea typeface="+mn-ea"/>
                <a:cs typeface="+mn-cs"/>
              </a:rPr>
              <a:t>(sous Kiwa ASI)</a:t>
            </a:r>
          </a:p>
          <a:p>
            <a:pPr marL="914400" lvl="2" indent="0">
              <a:lnSpc>
                <a:spcPct val="70000"/>
              </a:lnSpc>
              <a:spcBef>
                <a:spcPts val="600"/>
              </a:spcBef>
              <a:spcAft>
                <a:spcPts val="600"/>
              </a:spcAft>
              <a:buNone/>
              <a:defRPr/>
            </a:pPr>
            <a:endParaRPr lang="fr-CA" altLang="en-US" sz="1700" noProof="0" dirty="0">
              <a:solidFill>
                <a:srgbClr val="FF0000"/>
              </a:solidFill>
              <a:latin typeface="Myriad Pro" pitchFamily="34" charset="0"/>
            </a:endParaRPr>
          </a:p>
          <a:p>
            <a:pPr>
              <a:lnSpc>
                <a:spcPct val="100000"/>
              </a:lnSpc>
              <a:spcBef>
                <a:spcPts val="0"/>
              </a:spcBef>
              <a:spcAft>
                <a:spcPts val="600"/>
              </a:spcAft>
              <a:defRPr/>
            </a:pPr>
            <a:r>
              <a:rPr lang="fr-FR" altLang="en-US" sz="1900" noProof="0" dirty="0">
                <a:latin typeface="Myriad Pro" pitchFamily="34" charset="0"/>
              </a:rPr>
              <a:t>Les services d’audit sont offerts au Canada, aux États-Unis et en Amérique latine.</a:t>
            </a:r>
          </a:p>
          <a:p>
            <a:pPr>
              <a:lnSpc>
                <a:spcPct val="100000"/>
              </a:lnSpc>
              <a:spcBef>
                <a:spcPts val="0"/>
              </a:spcBef>
              <a:spcAft>
                <a:spcPts val="600"/>
              </a:spcAft>
              <a:defRPr/>
            </a:pPr>
            <a:r>
              <a:rPr lang="fr-CA" altLang="en-US" sz="1900" dirty="0">
                <a:latin typeface="Myriad Pro" pitchFamily="34" charset="0"/>
              </a:rPr>
              <a:t>Environ</a:t>
            </a:r>
            <a:r>
              <a:rPr lang="fr-CA" altLang="en-US" sz="1900" dirty="0">
                <a:solidFill>
                  <a:srgbClr val="FF0000"/>
                </a:solidFill>
                <a:latin typeface="Myriad Pro" pitchFamily="34" charset="0"/>
              </a:rPr>
              <a:t> </a:t>
            </a:r>
            <a:r>
              <a:rPr lang="fr-CA" altLang="en-US" sz="1900" dirty="0">
                <a:latin typeface="Myriad Pro" pitchFamily="34" charset="0"/>
              </a:rPr>
              <a:t>62</a:t>
            </a:r>
            <a:r>
              <a:rPr lang="fr-CA" altLang="en-US" sz="1900" noProof="0" dirty="0">
                <a:latin typeface="Myriad Pro" pitchFamily="34" charset="0"/>
              </a:rPr>
              <a:t> auditeurs qualifiés sont actifs.</a:t>
            </a:r>
          </a:p>
          <a:p>
            <a:pPr>
              <a:lnSpc>
                <a:spcPct val="100000"/>
              </a:lnSpc>
              <a:spcBef>
                <a:spcPts val="0"/>
              </a:spcBef>
              <a:spcAft>
                <a:spcPts val="600"/>
              </a:spcAft>
              <a:defRPr/>
            </a:pPr>
            <a:r>
              <a:rPr lang="fr-CA" altLang="en-US" sz="1900" noProof="0" dirty="0">
                <a:latin typeface="Myriad Pro" pitchFamily="34" charset="0"/>
              </a:rPr>
              <a:t>Les organismes de certification et CanadaGAP publient sur leurs sites Web le nom des entreprises certifiées CanadaGAP.</a:t>
            </a:r>
          </a:p>
        </p:txBody>
      </p:sp>
      <p:pic>
        <p:nvPicPr>
          <p:cNvPr id="4" name="Imag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6858935" y="2583736"/>
            <a:ext cx="1904066" cy="738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1524000"/>
            <a:ext cx="1107025" cy="110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Logo&#10;&#10;Description automatically generated">
            <a:extLst>
              <a:ext uri="{FF2B5EF4-FFF2-40B4-BE49-F238E27FC236}">
                <a16:creationId xmlns:a16="http://schemas.microsoft.com/office/drawing/2014/main" id="{2B1FEE3D-3DBD-F012-419C-1D70E98846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6497" y="1373822"/>
            <a:ext cx="2763686" cy="655124"/>
          </a:xfrm>
          <a:prstGeom prst="rect">
            <a:avLst/>
          </a:prstGeom>
        </p:spPr>
      </p:pic>
      <p:pic>
        <p:nvPicPr>
          <p:cNvPr id="5" name="Picture 4" descr="A picture containing text, clock, sign&#10;&#10;Description automatically generated">
            <a:extLst>
              <a:ext uri="{FF2B5EF4-FFF2-40B4-BE49-F238E27FC236}">
                <a16:creationId xmlns:a16="http://schemas.microsoft.com/office/drawing/2014/main" id="{457F752E-F200-C9B2-0B7E-6E03100F99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3115" y="4057891"/>
            <a:ext cx="2409779" cy="546217"/>
          </a:xfrm>
          <a:prstGeom prst="rect">
            <a:avLst/>
          </a:prstGeom>
        </p:spPr>
      </p:pic>
      <p:pic>
        <p:nvPicPr>
          <p:cNvPr id="11" name="Picture 10" descr="A close-up of a logo&#10;&#10;Description automatically generated">
            <a:extLst>
              <a:ext uri="{FF2B5EF4-FFF2-40B4-BE49-F238E27FC236}">
                <a16:creationId xmlns:a16="http://schemas.microsoft.com/office/drawing/2014/main" id="{11504D2A-F73C-8505-A998-C5B036C792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4400" y="2514600"/>
            <a:ext cx="1947828" cy="1408068"/>
          </a:xfrm>
          <a:prstGeom prst="rect">
            <a:avLst/>
          </a:prstGeom>
        </p:spPr>
      </p:pic>
      <p:pic>
        <p:nvPicPr>
          <p:cNvPr id="10" name="Picture 9">
            <a:extLst>
              <a:ext uri="{FF2B5EF4-FFF2-40B4-BE49-F238E27FC236}">
                <a16:creationId xmlns:a16="http://schemas.microsoft.com/office/drawing/2014/main" id="{5BA13697-2A6C-F37B-0D6D-44218C74546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01700" y="4057891"/>
            <a:ext cx="1639626" cy="1045968"/>
          </a:xfrm>
          <a:prstGeom prst="rect">
            <a:avLst/>
          </a:prstGeom>
        </p:spPr>
      </p:pic>
    </p:spTree>
    <p:extLst>
      <p:ext uri="{BB962C8B-B14F-4D97-AF65-F5344CB8AC3E}">
        <p14:creationId xmlns:p14="http://schemas.microsoft.com/office/powerpoint/2010/main" val="339896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1999"/>
          </a:xfrm>
        </p:spPr>
        <p:txBody>
          <a:bodyPr>
            <a:normAutofit/>
          </a:bodyPr>
          <a:lstStyle/>
          <a:p>
            <a:pPr>
              <a:defRPr/>
            </a:pPr>
            <a:r>
              <a:rPr lang="fr-CA" b="1" noProof="0" dirty="0">
                <a:solidFill>
                  <a:schemeClr val="bg1">
                    <a:lumMod val="50000"/>
                  </a:schemeClr>
                </a:solidFill>
                <a:latin typeface="Arial Narrow" pitchFamily="34" charset="0"/>
                <a:cs typeface="Arial" charset="0"/>
              </a:rPr>
              <a:t>Obtenir la certification</a:t>
            </a:r>
            <a:endParaRPr lang="fr-CA" sz="3600" b="1" cap="all" noProof="0" dirty="0">
              <a:solidFill>
                <a:schemeClr val="bg1">
                  <a:lumMod val="50000"/>
                </a:schemeClr>
              </a:solidFill>
            </a:endParaRPr>
          </a:p>
        </p:txBody>
      </p:sp>
      <p:sp>
        <p:nvSpPr>
          <p:cNvPr id="3" name="Content Placeholder 2"/>
          <p:cNvSpPr>
            <a:spLocks noGrp="1"/>
          </p:cNvSpPr>
          <p:nvPr>
            <p:ph idx="1"/>
          </p:nvPr>
        </p:nvSpPr>
        <p:spPr/>
        <p:txBody>
          <a:bodyPr>
            <a:normAutofit/>
          </a:bodyPr>
          <a:lstStyle/>
          <a:p>
            <a:pPr>
              <a:spcBef>
                <a:spcPts val="400"/>
              </a:spcBef>
              <a:defRPr/>
            </a:pPr>
            <a:r>
              <a:rPr lang="fr-CA" sz="2200" noProof="0" dirty="0">
                <a:latin typeface="Myriad Pro"/>
              </a:rPr>
              <a:t>Les entreprises s’inscrivent au programme de certification auprès de CanadaGAP.</a:t>
            </a:r>
            <a:br>
              <a:rPr lang="fr-CA" sz="2200" noProof="0" dirty="0">
                <a:latin typeface="Myriad Pro"/>
              </a:rPr>
            </a:br>
            <a:endParaRPr lang="fr-CA" sz="2200" noProof="0" dirty="0">
              <a:latin typeface="Myriad Pro"/>
            </a:endParaRPr>
          </a:p>
          <a:p>
            <a:pPr marL="342900" indent="-342900">
              <a:spcBef>
                <a:spcPts val="400"/>
              </a:spcBef>
              <a:defRPr/>
            </a:pPr>
            <a:r>
              <a:rPr lang="fr-CA" sz="2200" noProof="0" dirty="0">
                <a:latin typeface="Myriad Pro"/>
              </a:rPr>
              <a:t>D’abord, consulter le site Web </a:t>
            </a:r>
            <a:r>
              <a:rPr lang="fr-CA" sz="2200" noProof="0" dirty="0">
                <a:solidFill>
                  <a:srgbClr val="0070C0"/>
                </a:solidFill>
                <a:latin typeface="Myriad Pro"/>
              </a:rPr>
              <a:t>www.canadagap.ca</a:t>
            </a:r>
            <a:r>
              <a:rPr lang="fr-CA" sz="2200" noProof="0" dirty="0">
                <a:latin typeface="Myriad Pro"/>
              </a:rPr>
              <a:t> pour :</a:t>
            </a:r>
          </a:p>
          <a:p>
            <a:pPr marL="857250" lvl="1" indent="-457200">
              <a:spcBef>
                <a:spcPts val="400"/>
              </a:spcBef>
              <a:defRPr/>
            </a:pPr>
            <a:r>
              <a:rPr lang="fr-CA" sz="2200" noProof="0" dirty="0">
                <a:latin typeface="Myriad Pro"/>
                <a:cs typeface="Arial" charset="0"/>
              </a:rPr>
              <a:t>se procurer le Guide de CanadaGAP</a:t>
            </a:r>
          </a:p>
          <a:p>
            <a:pPr marL="857250" lvl="1" indent="-457200">
              <a:spcBef>
                <a:spcPts val="400"/>
              </a:spcBef>
              <a:defRPr/>
            </a:pPr>
            <a:r>
              <a:rPr lang="fr-FR" sz="2200" dirty="0">
                <a:latin typeface="Myriad Pro"/>
              </a:rPr>
              <a:t>accéder aux autres ressources dont vous pourriez avoir besoin </a:t>
            </a:r>
          </a:p>
          <a:p>
            <a:pPr marL="857250" lvl="1" indent="-457200">
              <a:spcBef>
                <a:spcPts val="400"/>
              </a:spcBef>
              <a:defRPr/>
            </a:pPr>
            <a:endParaRPr lang="fr-CA" sz="2200" noProof="0" dirty="0">
              <a:latin typeface="Myriad Pro"/>
            </a:endParaRPr>
          </a:p>
          <a:p>
            <a:pPr marL="457200" indent="-457200">
              <a:spcBef>
                <a:spcPts val="400"/>
              </a:spcBef>
              <a:defRPr/>
            </a:pPr>
            <a:r>
              <a:rPr lang="fr-CA" sz="2200" noProof="0" dirty="0">
                <a:latin typeface="Myriad Pro"/>
              </a:rPr>
              <a:t>Implanter votre programme de salubrité des aliments.</a:t>
            </a:r>
          </a:p>
          <a:p>
            <a:pPr marL="914400" lvl="1" indent="-457200">
              <a:spcBef>
                <a:spcPts val="400"/>
              </a:spcBef>
              <a:defRPr/>
            </a:pPr>
            <a:r>
              <a:rPr lang="fr-CA" sz="2200" noProof="0" dirty="0">
                <a:latin typeface="Myriad Pro"/>
              </a:rPr>
              <a:t>Les entreprises peuvent mieux se préparer en utilisant les guides CanadaGAP et les gabarits de registres (ils peuvent aussi les adapter selon les besoins de leurs entreprises).</a:t>
            </a:r>
          </a:p>
          <a:p>
            <a:pPr marL="914400" lvl="1" indent="-457200">
              <a:spcBef>
                <a:spcPts val="400"/>
              </a:spcBef>
              <a:defRPr/>
            </a:pPr>
            <a:endParaRPr lang="fr-CA" sz="2400" noProof="0" dirty="0">
              <a:latin typeface="Myriad Pro" pitchFamily="34" charset="0"/>
            </a:endParaRPr>
          </a:p>
          <a:p>
            <a:pPr marL="0" indent="0" algn="r">
              <a:buNone/>
              <a:defRPr/>
            </a:pPr>
            <a:endParaRPr lang="fr-CA" sz="2100" noProof="0" dirty="0">
              <a:latin typeface="Arial" charset="0"/>
              <a:cs typeface="Arial" charset="0"/>
            </a:endParaRPr>
          </a:p>
          <a:p>
            <a:pPr marL="0" indent="0" algn="r">
              <a:buNone/>
              <a:defRPr/>
            </a:pPr>
            <a:endParaRPr lang="fr-CA" sz="2100" noProof="0" dirty="0">
              <a:latin typeface="Arial" charset="0"/>
              <a:cs typeface="Arial" charset="0"/>
            </a:endParaRPr>
          </a:p>
          <a:p>
            <a:pPr>
              <a:buFont typeface="Wingdings" pitchFamily="2" charset="2"/>
              <a:buChar char="v"/>
              <a:defRPr/>
            </a:pPr>
            <a:endParaRPr lang="fr-CA" sz="2100" noProof="0" dirty="0">
              <a:latin typeface="Arial Narrow" pitchFamily="34" charset="0"/>
              <a:cs typeface="Arial" charset="0"/>
            </a:endParaRPr>
          </a:p>
          <a:p>
            <a:endParaRPr lang="fr-CA" noProof="0" dirty="0"/>
          </a:p>
        </p:txBody>
      </p:sp>
    </p:spTree>
    <p:extLst>
      <p:ext uri="{BB962C8B-B14F-4D97-AF65-F5344CB8AC3E}">
        <p14:creationId xmlns:p14="http://schemas.microsoft.com/office/powerpoint/2010/main" val="254126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0"/>
            <a:ext cx="7886700" cy="761999"/>
          </a:xfrm>
        </p:spPr>
        <p:txBody>
          <a:bodyPr>
            <a:normAutofit/>
          </a:bodyPr>
          <a:lstStyle/>
          <a:p>
            <a:pPr>
              <a:defRPr/>
            </a:pPr>
            <a:r>
              <a:rPr lang="fr-CA" b="1" noProof="0" dirty="0">
                <a:solidFill>
                  <a:schemeClr val="bg1">
                    <a:lumMod val="50000"/>
                  </a:schemeClr>
                </a:solidFill>
                <a:latin typeface="Arial Narrow" pitchFamily="34" charset="0"/>
                <a:cs typeface="Arial" charset="0"/>
              </a:rPr>
              <a:t>S’inscrire au programme</a:t>
            </a:r>
            <a:endParaRPr lang="fr-CA" sz="3600" cap="all" noProof="0" dirty="0">
              <a:solidFill>
                <a:schemeClr val="bg1">
                  <a:lumMod val="50000"/>
                </a:schemeClr>
              </a:solidFill>
            </a:endParaRPr>
          </a:p>
        </p:txBody>
      </p:sp>
      <p:sp>
        <p:nvSpPr>
          <p:cNvPr id="3" name="Content Placeholder 2"/>
          <p:cNvSpPr>
            <a:spLocks noGrp="1"/>
          </p:cNvSpPr>
          <p:nvPr>
            <p:ph idx="1"/>
          </p:nvPr>
        </p:nvSpPr>
        <p:spPr/>
        <p:txBody>
          <a:bodyPr>
            <a:normAutofit fontScale="92500" lnSpcReduction="10000"/>
          </a:bodyPr>
          <a:lstStyle/>
          <a:p>
            <a:pPr>
              <a:spcBef>
                <a:spcPts val="400"/>
              </a:spcBef>
              <a:defRPr/>
            </a:pPr>
            <a:r>
              <a:rPr lang="fr-CA" sz="2300" noProof="0" dirty="0">
                <a:latin typeface="Myriad Pro"/>
              </a:rPr>
              <a:t>A partir du site CanadaGAP </a:t>
            </a:r>
            <a:r>
              <a:rPr lang="fr-CA" sz="2300" u="sng" noProof="0" dirty="0">
                <a:solidFill>
                  <a:schemeClr val="bg1">
                    <a:lumMod val="50000"/>
                  </a:schemeClr>
                </a:solidFill>
                <a:latin typeface="Myriad Pro"/>
              </a:rPr>
              <a:t>www.canadagap.ca</a:t>
            </a:r>
            <a:br>
              <a:rPr lang="fr-CA" sz="2300" noProof="0" dirty="0">
                <a:latin typeface="Myriad Pro"/>
              </a:rPr>
            </a:br>
            <a:endParaRPr lang="fr-CA" sz="2300" noProof="0" dirty="0">
              <a:latin typeface="Myriad Pro"/>
            </a:endParaRPr>
          </a:p>
          <a:p>
            <a:pPr lvl="1">
              <a:spcBef>
                <a:spcPts val="400"/>
              </a:spcBef>
              <a:buFont typeface="Wingdings" panose="05000000000000000000" pitchFamily="2" charset="2"/>
              <a:buChar char="q"/>
              <a:defRPr/>
            </a:pPr>
            <a:r>
              <a:rPr lang="fr-CA" sz="2300" noProof="0" dirty="0">
                <a:latin typeface="Myriad Pro"/>
              </a:rPr>
              <a:t> se </a:t>
            </a:r>
            <a:r>
              <a:rPr lang="fr-CA" noProof="0" dirty="0">
                <a:latin typeface="Myriad Pro"/>
              </a:rPr>
              <a:t>procurer </a:t>
            </a:r>
            <a:r>
              <a:rPr lang="fr-CA" dirty="0">
                <a:latin typeface="Myriad Pro"/>
              </a:rPr>
              <a:t>du formulaire d’adhésion </a:t>
            </a:r>
          </a:p>
          <a:p>
            <a:pPr lvl="1">
              <a:spcBef>
                <a:spcPts val="400"/>
              </a:spcBef>
              <a:buFont typeface="Wingdings" panose="05000000000000000000" pitchFamily="2" charset="2"/>
              <a:buChar char="q"/>
              <a:defRPr/>
            </a:pPr>
            <a:r>
              <a:rPr lang="fr-CA" noProof="0" dirty="0">
                <a:latin typeface="Myriad Pro"/>
              </a:rPr>
              <a:t>trouver les renseignements sur les organismes de certification CanadaGAP</a:t>
            </a:r>
            <a:br>
              <a:rPr lang="fr-CA" sz="2300" u="sng" noProof="0" dirty="0">
                <a:solidFill>
                  <a:schemeClr val="bg1">
                    <a:lumMod val="50000"/>
                  </a:schemeClr>
                </a:solidFill>
                <a:latin typeface="Myriad Pro"/>
              </a:rPr>
            </a:br>
            <a:r>
              <a:rPr lang="fr-CA" sz="2300" u="sng" noProof="0" dirty="0">
                <a:solidFill>
                  <a:schemeClr val="bg1">
                    <a:lumMod val="50000"/>
                  </a:schemeClr>
                </a:solidFill>
                <a:latin typeface="Myriad Pro"/>
              </a:rPr>
              <a:t> </a:t>
            </a:r>
          </a:p>
          <a:p>
            <a:pPr marL="457200" indent="-457200">
              <a:spcBef>
                <a:spcPts val="400"/>
              </a:spcBef>
              <a:defRPr/>
            </a:pPr>
            <a:r>
              <a:rPr lang="fr-CA" sz="2400" noProof="0" dirty="0">
                <a:latin typeface="Myriad Pro"/>
              </a:rPr>
              <a:t>Obtenir un prix d’audit chez les organismes de certification et choisir l’organisme avec qui vous voulez travailler.</a:t>
            </a:r>
            <a:endParaRPr lang="fr-CA" sz="2400" noProof="0" dirty="0">
              <a:latin typeface="Myriad Pro"/>
              <a:cs typeface="Arial" charset="0"/>
            </a:endParaRPr>
          </a:p>
          <a:p>
            <a:pPr marL="457200" indent="-457200">
              <a:spcBef>
                <a:spcPts val="400"/>
              </a:spcBef>
              <a:defRPr/>
            </a:pPr>
            <a:endParaRPr lang="fr-CA" sz="2300" noProof="0" dirty="0">
              <a:latin typeface="Myriad Pro"/>
            </a:endParaRPr>
          </a:p>
          <a:p>
            <a:pPr marL="457200" indent="-457200">
              <a:spcBef>
                <a:spcPts val="400"/>
              </a:spcBef>
              <a:defRPr/>
            </a:pPr>
            <a:r>
              <a:rPr lang="fr-CA" sz="2400" noProof="0" dirty="0">
                <a:latin typeface="Myriad Pro"/>
              </a:rPr>
              <a:t>Bien comprendre les exigences de vos acheteurs et choisir l’option de certification appropriée (l’option A1, A2, B, C, D, E et F).</a:t>
            </a:r>
          </a:p>
          <a:p>
            <a:pPr marL="0" indent="0">
              <a:spcBef>
                <a:spcPts val="400"/>
              </a:spcBef>
              <a:buNone/>
              <a:defRPr/>
            </a:pPr>
            <a:endParaRPr lang="fr-CA" sz="2300" noProof="0" dirty="0">
              <a:latin typeface="Myriad Pro"/>
            </a:endParaRPr>
          </a:p>
          <a:p>
            <a:pPr marL="457200" indent="-457200">
              <a:spcBef>
                <a:spcPts val="400"/>
              </a:spcBef>
              <a:defRPr/>
            </a:pPr>
            <a:r>
              <a:rPr lang="fr-CA" sz="2400" noProof="0" dirty="0">
                <a:latin typeface="Myriad Pro"/>
                <a:cs typeface="Arial" charset="0"/>
              </a:rPr>
              <a:t>Soumettre le formulaire d’adhésion au bureau de CanadaGAP, accompagné du paiement des droits annuels liés au programme.</a:t>
            </a:r>
            <a:endParaRPr lang="fr-CA" sz="2400" noProof="0" dirty="0">
              <a:latin typeface="Myriad Pro"/>
            </a:endParaRPr>
          </a:p>
          <a:p>
            <a:endParaRPr lang="fr-CA" noProof="0" dirty="0"/>
          </a:p>
        </p:txBody>
      </p:sp>
    </p:spTree>
    <p:extLst>
      <p:ext uri="{BB962C8B-B14F-4D97-AF65-F5344CB8AC3E}">
        <p14:creationId xmlns:p14="http://schemas.microsoft.com/office/powerpoint/2010/main" val="316150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478" y="304800"/>
            <a:ext cx="7886700" cy="838200"/>
          </a:xfrm>
        </p:spPr>
        <p:txBody>
          <a:bodyPr/>
          <a:lstStyle/>
          <a:p>
            <a:pPr>
              <a:defRPr/>
            </a:pPr>
            <a:r>
              <a:rPr lang="fr-CA" b="1" noProof="0" dirty="0">
                <a:solidFill>
                  <a:schemeClr val="bg1">
                    <a:lumMod val="50000"/>
                  </a:schemeClr>
                </a:solidFill>
                <a:latin typeface="Arial Narrow" pitchFamily="34" charset="0"/>
                <a:cs typeface="Arial" charset="0"/>
              </a:rPr>
              <a:t>Aperçu</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448028" y="1524000"/>
            <a:ext cx="8229600" cy="4525963"/>
          </a:xfrm>
        </p:spPr>
        <p:txBody>
          <a:bodyPr>
            <a:normAutofit fontScale="92500" lnSpcReduction="20000"/>
          </a:bodyPr>
          <a:lstStyle/>
          <a:p>
            <a:pPr>
              <a:spcBef>
                <a:spcPct val="50000"/>
              </a:spcBef>
            </a:pPr>
            <a:r>
              <a:rPr lang="fr-CA" altLang="en-US" sz="3600" noProof="0" dirty="0">
                <a:latin typeface="Myriad Pro" pitchFamily="34" charset="0"/>
              </a:rPr>
              <a:t>Qu’est-ce que CanadaGAP?</a:t>
            </a:r>
          </a:p>
          <a:p>
            <a:pPr>
              <a:spcBef>
                <a:spcPct val="50000"/>
              </a:spcBef>
            </a:pPr>
            <a:r>
              <a:rPr lang="fr-CA" altLang="en-US" sz="3600" dirty="0">
                <a:latin typeface="Myriad Pro" pitchFamily="34" charset="0"/>
              </a:rPr>
              <a:t>Examen par le gouvernement</a:t>
            </a:r>
            <a:endParaRPr lang="fr-CA" altLang="en-US" sz="3600" noProof="0" dirty="0">
              <a:latin typeface="Myriad Pro" pitchFamily="34" charset="0"/>
            </a:endParaRPr>
          </a:p>
          <a:p>
            <a:pPr>
              <a:spcBef>
                <a:spcPct val="50000"/>
              </a:spcBef>
            </a:pPr>
            <a:r>
              <a:rPr lang="fr-CA" altLang="en-US" sz="3600" noProof="0" dirty="0">
                <a:latin typeface="Myriad Pro" pitchFamily="34" charset="0"/>
              </a:rPr>
              <a:t>Reconnaissance par GFSI</a:t>
            </a:r>
          </a:p>
          <a:p>
            <a:pPr>
              <a:spcBef>
                <a:spcPct val="50000"/>
              </a:spcBef>
            </a:pPr>
            <a:r>
              <a:rPr lang="fr-CA" altLang="en-US" sz="3600" noProof="0" dirty="0">
                <a:latin typeface="Myriad Pro" pitchFamily="34" charset="0"/>
              </a:rPr>
              <a:t>Champ d’application et exigences du  programme</a:t>
            </a:r>
            <a:endParaRPr lang="fr-CA" altLang="en-US" sz="3600" noProof="0" dirty="0">
              <a:solidFill>
                <a:srgbClr val="FF0000"/>
              </a:solidFill>
              <a:latin typeface="Myriad Pro" pitchFamily="34" charset="0"/>
            </a:endParaRPr>
          </a:p>
          <a:p>
            <a:pPr>
              <a:spcBef>
                <a:spcPct val="50000"/>
              </a:spcBef>
            </a:pPr>
            <a:r>
              <a:rPr lang="fr-CA" altLang="en-US" sz="3600" noProof="0" dirty="0">
                <a:latin typeface="Myriad Pro" pitchFamily="34" charset="0"/>
              </a:rPr>
              <a:t>Certification </a:t>
            </a:r>
          </a:p>
          <a:p>
            <a:pPr>
              <a:spcBef>
                <a:spcPct val="50000"/>
              </a:spcBef>
            </a:pPr>
            <a:r>
              <a:rPr lang="fr-CA" altLang="en-US" sz="3600" noProof="0" dirty="0">
                <a:latin typeface="Myriad Pro" pitchFamily="34" charset="0"/>
              </a:rPr>
              <a:t>Options pour la certification</a:t>
            </a:r>
          </a:p>
          <a:p>
            <a:pPr>
              <a:spcBef>
                <a:spcPct val="50000"/>
              </a:spcBef>
            </a:pPr>
            <a:r>
              <a:rPr lang="fr-CA" altLang="en-US" sz="3600" noProof="0" dirty="0">
                <a:latin typeface="Myriad Pro" pitchFamily="34" charset="0"/>
              </a:rPr>
              <a:t>Coûts et avantages du programme</a:t>
            </a:r>
          </a:p>
          <a:p>
            <a:endParaRPr lang="fr-CA" noProof="0" dirty="0"/>
          </a:p>
        </p:txBody>
      </p:sp>
    </p:spTree>
    <p:extLst>
      <p:ext uri="{BB962C8B-B14F-4D97-AF65-F5344CB8AC3E}">
        <p14:creationId xmlns:p14="http://schemas.microsoft.com/office/powerpoint/2010/main" val="2544460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Options pour la certification</a:t>
            </a:r>
            <a:endParaRPr lang="fr-CA" sz="3600" b="1" cap="all" noProof="0" dirty="0">
              <a:solidFill>
                <a:schemeClr val="bg1">
                  <a:lumMod val="50000"/>
                </a:schemeClr>
              </a:solidFill>
            </a:endParaRPr>
          </a:p>
        </p:txBody>
      </p:sp>
      <p:sp>
        <p:nvSpPr>
          <p:cNvPr id="3" name="Content Placeholder 2"/>
          <p:cNvSpPr>
            <a:spLocks noGrp="1"/>
          </p:cNvSpPr>
          <p:nvPr>
            <p:ph idx="1"/>
          </p:nvPr>
        </p:nvSpPr>
        <p:spPr/>
        <p:txBody>
          <a:bodyPr>
            <a:normAutofit/>
          </a:bodyPr>
          <a:lstStyle/>
          <a:p>
            <a:pPr>
              <a:spcBef>
                <a:spcPct val="50000"/>
              </a:spcBef>
            </a:pPr>
            <a:r>
              <a:rPr lang="fr-CA" altLang="en-US" sz="2100" dirty="0">
                <a:latin typeface="Myriad Pro"/>
              </a:rPr>
              <a:t>Sept </a:t>
            </a:r>
            <a:r>
              <a:rPr lang="fr-CA" altLang="en-US" sz="2100" noProof="0" dirty="0">
                <a:latin typeface="Myriad Pro"/>
              </a:rPr>
              <a:t>options pour la certification CanadaGAP sont disponible pour répondre à différentes exigences :</a:t>
            </a:r>
          </a:p>
          <a:p>
            <a:pPr lvl="1">
              <a:spcBef>
                <a:spcPct val="50000"/>
              </a:spcBef>
              <a:buFont typeface="Wingdings" panose="05000000000000000000" pitchFamily="2" charset="2"/>
              <a:buChar char="q"/>
            </a:pPr>
            <a:r>
              <a:rPr lang="fr-CA" altLang="en-US" sz="2100" noProof="0" dirty="0">
                <a:latin typeface="Myriad Pro"/>
              </a:rPr>
              <a:t>    De l’industrie (structure, grandeur, fréquence des audits, coûts).</a:t>
            </a:r>
          </a:p>
          <a:p>
            <a:pPr lvl="1">
              <a:spcBef>
                <a:spcPct val="50000"/>
              </a:spcBef>
              <a:buFont typeface="Wingdings" panose="05000000000000000000" pitchFamily="2" charset="2"/>
              <a:buChar char="q"/>
            </a:pPr>
            <a:r>
              <a:rPr lang="fr-CA" altLang="en-US" sz="2100" noProof="0" dirty="0">
                <a:latin typeface="Myriad Pro"/>
              </a:rPr>
              <a:t>    Du marché (certains clients exigent une certification reconnue par GFSI, d’autres ne la demandent pas</a:t>
            </a:r>
            <a:r>
              <a:rPr lang="fr-CA" altLang="en-US" sz="2100" noProof="0" dirty="0"/>
              <a:t>).</a:t>
            </a:r>
          </a:p>
        </p:txBody>
      </p:sp>
      <p:graphicFrame>
        <p:nvGraphicFramePr>
          <p:cNvPr id="4" name="Table 3"/>
          <p:cNvGraphicFramePr>
            <a:graphicFrameLocks noGrp="1"/>
          </p:cNvGraphicFramePr>
          <p:nvPr>
            <p:extLst>
              <p:ext uri="{D42A27DB-BD31-4B8C-83A1-F6EECF244321}">
                <p14:modId xmlns:p14="http://schemas.microsoft.com/office/powerpoint/2010/main" val="2165954787"/>
              </p:ext>
            </p:extLst>
          </p:nvPr>
        </p:nvGraphicFramePr>
        <p:xfrm>
          <a:off x="381000" y="3810000"/>
          <a:ext cx="7306276" cy="2228374"/>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0000"/>
                    </a:ext>
                  </a:extLst>
                </a:gridCol>
                <a:gridCol w="3801076">
                  <a:extLst>
                    <a:ext uri="{9D8B030D-6E8A-4147-A177-3AD203B41FA5}">
                      <a16:colId xmlns:a16="http://schemas.microsoft.com/office/drawing/2014/main" val="20001"/>
                    </a:ext>
                  </a:extLst>
                </a:gridCol>
              </a:tblGrid>
              <a:tr h="574929">
                <a:tc>
                  <a:txBody>
                    <a:bodyPr/>
                    <a:lstStyle/>
                    <a:p>
                      <a:r>
                        <a:rPr lang="fr-CA" sz="1700" noProof="0" dirty="0">
                          <a:solidFill>
                            <a:schemeClr val="bg1"/>
                          </a:solidFill>
                          <a:latin typeface="Myriad Pro"/>
                        </a:rPr>
                        <a:t>Non</a:t>
                      </a:r>
                      <a:r>
                        <a:rPr lang="fr-CA" sz="1700" baseline="0" noProof="0" dirty="0">
                          <a:solidFill>
                            <a:schemeClr val="bg1"/>
                          </a:solidFill>
                          <a:latin typeface="Myriad Pro"/>
                        </a:rPr>
                        <a:t> reconnue par GFSI</a:t>
                      </a:r>
                      <a:endParaRPr lang="fr-CA" sz="1700" strike="sngStrike" noProof="0" dirty="0">
                        <a:solidFill>
                          <a:schemeClr val="bg1"/>
                        </a:solidFill>
                        <a:latin typeface="Myriad Pro"/>
                      </a:endParaRPr>
                    </a:p>
                  </a:txBody>
                  <a:tcPr>
                    <a:solidFill>
                      <a:srgbClr val="0B4578"/>
                    </a:solidFill>
                  </a:tcPr>
                </a:tc>
                <a:tc>
                  <a:txBody>
                    <a:bodyPr/>
                    <a:lstStyle/>
                    <a:p>
                      <a:r>
                        <a:rPr lang="fr-CA" sz="1700" noProof="0" dirty="0">
                          <a:latin typeface="Myriad Pro"/>
                        </a:rPr>
                        <a:t>Reconnue par GFSI</a:t>
                      </a:r>
                    </a:p>
                  </a:txBody>
                  <a:tcPr>
                    <a:solidFill>
                      <a:srgbClr val="0B4578"/>
                    </a:solidFill>
                  </a:tcPr>
                </a:tc>
                <a:extLst>
                  <a:ext uri="{0D108BD9-81ED-4DB2-BD59-A6C34878D82A}">
                    <a16:rowId xmlns:a16="http://schemas.microsoft.com/office/drawing/2014/main" val="10000"/>
                  </a:ext>
                </a:extLst>
              </a:tr>
              <a:tr h="415671">
                <a:tc>
                  <a:txBody>
                    <a:bodyPr/>
                    <a:lstStyle/>
                    <a:p>
                      <a:r>
                        <a:rPr lang="fr-CA" sz="1700" noProof="0" dirty="0">
                          <a:solidFill>
                            <a:srgbClr val="0B4578"/>
                          </a:solidFill>
                          <a:latin typeface="Myriad Pro"/>
                        </a:rPr>
                        <a:t>Option A1</a:t>
                      </a:r>
                    </a:p>
                  </a:txBody>
                  <a:tcPr/>
                </a:tc>
                <a:tc>
                  <a:txBody>
                    <a:bodyPr/>
                    <a:lstStyle/>
                    <a:p>
                      <a:r>
                        <a:rPr lang="fr-CA" sz="1700" noProof="0" dirty="0">
                          <a:solidFill>
                            <a:srgbClr val="0B4578"/>
                          </a:solidFill>
                          <a:latin typeface="Myriad Pro"/>
                        </a:rPr>
                        <a:t>Option B (certification de groupe)</a:t>
                      </a:r>
                    </a:p>
                  </a:txBody>
                  <a:tcPr/>
                </a:tc>
                <a:extLst>
                  <a:ext uri="{0D108BD9-81ED-4DB2-BD59-A6C34878D82A}">
                    <a16:rowId xmlns:a16="http://schemas.microsoft.com/office/drawing/2014/main" val="10001"/>
                  </a:ext>
                </a:extLst>
              </a:tr>
              <a:tr h="345024">
                <a:tc>
                  <a:txBody>
                    <a:bodyPr/>
                    <a:lstStyle/>
                    <a:p>
                      <a:r>
                        <a:rPr lang="fr-CA" sz="1700" noProof="0" dirty="0">
                          <a:solidFill>
                            <a:srgbClr val="0B4578"/>
                          </a:solidFill>
                          <a:latin typeface="Myriad Pro"/>
                        </a:rPr>
                        <a:t>Option A2</a:t>
                      </a:r>
                    </a:p>
                  </a:txBody>
                  <a:tcPr/>
                </a:tc>
                <a:tc>
                  <a:txBody>
                    <a:bodyPr/>
                    <a:lstStyle/>
                    <a:p>
                      <a:r>
                        <a:rPr lang="fr-CA" sz="1700" noProof="0" dirty="0">
                          <a:solidFill>
                            <a:srgbClr val="0B4578"/>
                          </a:solidFill>
                          <a:latin typeface="Myriad Pro"/>
                        </a:rPr>
                        <a:t>Option C</a:t>
                      </a:r>
                    </a:p>
                  </a:txBody>
                  <a:tcPr/>
                </a:tc>
                <a:extLst>
                  <a:ext uri="{0D108BD9-81ED-4DB2-BD59-A6C34878D82A}">
                    <a16:rowId xmlns:a16="http://schemas.microsoft.com/office/drawing/2014/main" val="10002"/>
                  </a:ext>
                </a:extLst>
              </a:tr>
              <a:tr h="330584">
                <a:tc>
                  <a:txBody>
                    <a:bodyPr/>
                    <a:lstStyle/>
                    <a:p>
                      <a:r>
                        <a:rPr lang="fr-CA" sz="1700" strike="noStrike" noProof="0" dirty="0">
                          <a:solidFill>
                            <a:schemeClr val="tx2"/>
                          </a:solidFill>
                          <a:latin typeface="Myriad Pro"/>
                        </a:rPr>
                        <a:t>Option E</a:t>
                      </a:r>
                    </a:p>
                  </a:txBody>
                  <a:tcPr/>
                </a:tc>
                <a:tc>
                  <a:txBody>
                    <a:bodyPr/>
                    <a:lstStyle/>
                    <a:p>
                      <a:r>
                        <a:rPr lang="fr-CA" sz="1700" noProof="0" dirty="0">
                          <a:solidFill>
                            <a:srgbClr val="0B4578"/>
                          </a:solidFill>
                          <a:latin typeface="Myriad Pro"/>
                        </a:rPr>
                        <a:t>Option D</a:t>
                      </a:r>
                    </a:p>
                  </a:txBody>
                  <a:tcPr/>
                </a:tc>
                <a:extLst>
                  <a:ext uri="{0D108BD9-81ED-4DB2-BD59-A6C34878D82A}">
                    <a16:rowId xmlns:a16="http://schemas.microsoft.com/office/drawing/2014/main" val="10003"/>
                  </a:ext>
                </a:extLst>
              </a:tr>
              <a:tr h="5367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700" strike="noStrike" noProof="0" dirty="0">
                          <a:solidFill>
                            <a:schemeClr val="tx2"/>
                          </a:solidFill>
                          <a:latin typeface="Myriad Pro"/>
                        </a:rPr>
                        <a:t>Option F</a:t>
                      </a:r>
                    </a:p>
                  </a:txBody>
                  <a:tcPr/>
                </a:tc>
                <a:tc>
                  <a:txBody>
                    <a:bodyPr/>
                    <a:lstStyle/>
                    <a:p>
                      <a:endParaRPr lang="fr-CA" sz="1700" noProof="0" dirty="0">
                        <a:solidFill>
                          <a:srgbClr val="0B4578"/>
                        </a:solidFill>
                        <a:latin typeface="Myriad Pro"/>
                      </a:endParaRPr>
                    </a:p>
                  </a:txBody>
                  <a:tcPr/>
                </a:tc>
                <a:extLst>
                  <a:ext uri="{0D108BD9-81ED-4DB2-BD59-A6C34878D82A}">
                    <a16:rowId xmlns:a16="http://schemas.microsoft.com/office/drawing/2014/main" val="933039461"/>
                  </a:ext>
                </a:extLst>
              </a:tr>
            </a:tbl>
          </a:graphicData>
        </a:graphic>
      </p:graphicFrame>
    </p:spTree>
    <p:extLst>
      <p:ext uri="{BB962C8B-B14F-4D97-AF65-F5344CB8AC3E}">
        <p14:creationId xmlns:p14="http://schemas.microsoft.com/office/powerpoint/2010/main" val="206974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Options reconnues par GFSI</a:t>
            </a:r>
          </a:p>
        </p:txBody>
      </p:sp>
      <p:sp>
        <p:nvSpPr>
          <p:cNvPr id="3" name="Content Placeholder 2"/>
          <p:cNvSpPr>
            <a:spLocks noGrp="1"/>
          </p:cNvSpPr>
          <p:nvPr>
            <p:ph idx="1"/>
          </p:nvPr>
        </p:nvSpPr>
        <p:spPr/>
        <p:txBody>
          <a:bodyPr>
            <a:normAutofit lnSpcReduction="10000"/>
          </a:bodyPr>
          <a:lstStyle/>
          <a:p>
            <a:pPr marL="0" lvl="1">
              <a:spcBef>
                <a:spcPts val="600"/>
              </a:spcBef>
              <a:spcAft>
                <a:spcPts val="1000"/>
              </a:spcAft>
              <a:defRPr/>
            </a:pPr>
            <a:r>
              <a:rPr lang="fr-CA" sz="2800" b="1" noProof="0" dirty="0">
                <a:latin typeface="Myriad Pro"/>
                <a:cs typeface="Arial" charset="0"/>
              </a:rPr>
              <a:t>Option B </a:t>
            </a:r>
            <a:r>
              <a:rPr lang="fr-CA" sz="2800" noProof="0" dirty="0">
                <a:latin typeface="Myriad Pro"/>
                <a:cs typeface="Arial" charset="0"/>
              </a:rPr>
              <a:t>: Certification de groupe.</a:t>
            </a:r>
          </a:p>
          <a:p>
            <a:pPr marL="800100" lvl="1" indent="-342900">
              <a:spcBef>
                <a:spcPts val="900"/>
              </a:spcBef>
              <a:buFontTx/>
              <a:buChar char="•"/>
              <a:defRPr/>
            </a:pPr>
            <a:r>
              <a:rPr lang="fr-CA" noProof="0" dirty="0">
                <a:latin typeface="Myriad Pro"/>
                <a:cs typeface="Arial" charset="0"/>
              </a:rPr>
              <a:t>Le groupe agit comme organisme de certification auprès de s</a:t>
            </a:r>
            <a:r>
              <a:rPr lang="fr-CA" dirty="0">
                <a:latin typeface="Myriad Pro"/>
                <a:cs typeface="Arial" charset="0"/>
              </a:rPr>
              <a:t>es membres.</a:t>
            </a:r>
            <a:r>
              <a:rPr lang="fr-CA" strike="sngStrike" noProof="0" dirty="0">
                <a:latin typeface="Myriad Pro"/>
                <a:cs typeface="Arial" charset="0"/>
              </a:rPr>
              <a:t> </a:t>
            </a:r>
          </a:p>
          <a:p>
            <a:pPr marL="800100" lvl="1" indent="-342900">
              <a:spcBef>
                <a:spcPts val="900"/>
              </a:spcBef>
              <a:buFontTx/>
              <a:buChar char="•"/>
              <a:defRPr/>
            </a:pPr>
            <a:r>
              <a:rPr lang="fr-CA" noProof="0" dirty="0">
                <a:latin typeface="Myriad Pro"/>
                <a:cs typeface="Arial" charset="0"/>
              </a:rPr>
              <a:t>Le groupe effectue un audit de toutes les membres chaque année.</a:t>
            </a:r>
          </a:p>
          <a:p>
            <a:pPr marL="800100" lvl="1" indent="-342900">
              <a:spcBef>
                <a:spcPts val="900"/>
              </a:spcBef>
              <a:buFontTx/>
              <a:buChar char="•"/>
              <a:defRPr/>
            </a:pPr>
            <a:r>
              <a:rPr lang="fr-CA" noProof="0" dirty="0">
                <a:latin typeface="Myriad Pro"/>
                <a:cs typeface="Arial" charset="0"/>
              </a:rPr>
              <a:t>Chaque année, l’organisme de certification effectue des audits du système de gestion du groupe et d’un échantillonnage des membres du groupe</a:t>
            </a:r>
            <a:r>
              <a:rPr lang="fr-CA" dirty="0">
                <a:latin typeface="Myriad Pro"/>
                <a:cs typeface="Arial" charset="0"/>
              </a:rPr>
              <a:t>.</a:t>
            </a:r>
          </a:p>
          <a:p>
            <a:pPr marL="800100" lvl="1" indent="-342900">
              <a:spcBef>
                <a:spcPts val="900"/>
              </a:spcBef>
              <a:buFontTx/>
              <a:buChar char="•"/>
              <a:defRPr/>
            </a:pPr>
            <a:r>
              <a:rPr lang="fr-CA" noProof="0" dirty="0">
                <a:latin typeface="Myriad Pro"/>
                <a:cs typeface="Arial" charset="0"/>
              </a:rPr>
              <a:t>Cette option constitue la plus avantageuse pour les grands groupes, car elle repose sur l’économie d’échelle et le recours au personnel actuel ainsi que sur les ressources et les systèmes de gestion en place.</a:t>
            </a:r>
            <a:endParaRPr lang="fr-CA" noProof="0" dirty="0">
              <a:latin typeface="Myriad Pro"/>
            </a:endParaRPr>
          </a:p>
        </p:txBody>
      </p:sp>
    </p:spTree>
    <p:extLst>
      <p:ext uri="{BB962C8B-B14F-4D97-AF65-F5344CB8AC3E}">
        <p14:creationId xmlns:p14="http://schemas.microsoft.com/office/powerpoint/2010/main" val="2632226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sz="4000" b="1" noProof="0" dirty="0">
                <a:solidFill>
                  <a:schemeClr val="bg1">
                    <a:lumMod val="50000"/>
                  </a:schemeClr>
                </a:solidFill>
                <a:latin typeface="Arial Narrow" pitchFamily="34" charset="0"/>
                <a:cs typeface="Arial" charset="0"/>
              </a:rPr>
              <a:t>Options reconnues par GFSI </a:t>
            </a:r>
            <a:r>
              <a:rPr lang="fr-CA" sz="3300" b="1" noProof="0" dirty="0">
                <a:solidFill>
                  <a:schemeClr val="bg1">
                    <a:lumMod val="50000"/>
                  </a:schemeClr>
                </a:solidFill>
                <a:latin typeface="Arial Narrow" pitchFamily="34" charset="0"/>
                <a:cs typeface="Arial" charset="0"/>
              </a:rPr>
              <a:t>(suite)</a:t>
            </a:r>
          </a:p>
        </p:txBody>
      </p:sp>
      <p:sp>
        <p:nvSpPr>
          <p:cNvPr id="3" name="Content Placeholder 2"/>
          <p:cNvSpPr>
            <a:spLocks noGrp="1"/>
          </p:cNvSpPr>
          <p:nvPr>
            <p:ph idx="1"/>
          </p:nvPr>
        </p:nvSpPr>
        <p:spPr/>
        <p:txBody>
          <a:bodyPr/>
          <a:lstStyle/>
          <a:p>
            <a:pPr>
              <a:spcBef>
                <a:spcPts val="600"/>
              </a:spcBef>
              <a:defRPr/>
            </a:pPr>
            <a:r>
              <a:rPr lang="fr-CA" b="1" noProof="0" dirty="0">
                <a:latin typeface="Myriad Pro" pitchFamily="34" charset="0"/>
              </a:rPr>
              <a:t>Option C : Audit annuel</a:t>
            </a:r>
          </a:p>
          <a:p>
            <a:pPr marL="914400" lvl="1" indent="-457200">
              <a:spcBef>
                <a:spcPts val="600"/>
              </a:spcBef>
              <a:defRPr/>
            </a:pPr>
            <a:r>
              <a:rPr lang="fr-CA" sz="2100" noProof="0" dirty="0">
                <a:latin typeface="Myriad Pro" pitchFamily="34" charset="0"/>
              </a:rPr>
              <a:t>Audit annuel sur place</a:t>
            </a:r>
          </a:p>
          <a:p>
            <a:pPr marL="914400" lvl="1" indent="-457200">
              <a:spcBef>
                <a:spcPts val="600"/>
              </a:spcBef>
              <a:defRPr/>
            </a:pPr>
            <a:r>
              <a:rPr lang="fr-CA" sz="2100" dirty="0">
                <a:latin typeface="Myriad Pro" pitchFamily="34" charset="0"/>
              </a:rPr>
              <a:t>Entreprises de production, emballage et entreposage</a:t>
            </a:r>
            <a:endParaRPr lang="fr-CA" sz="2100" noProof="0" dirty="0">
              <a:latin typeface="Myriad Pro" pitchFamily="34" charset="0"/>
            </a:endParaRPr>
          </a:p>
          <a:p>
            <a:pPr marL="914400" lvl="1" indent="-457200">
              <a:spcBef>
                <a:spcPts val="600"/>
              </a:spcBef>
              <a:defRPr/>
            </a:pPr>
            <a:r>
              <a:rPr lang="fr-CA" sz="2100" noProof="0" dirty="0">
                <a:latin typeface="Myriad Pro" pitchFamily="34" charset="0"/>
              </a:rPr>
              <a:t>Certification individuelle </a:t>
            </a:r>
          </a:p>
          <a:p>
            <a:pPr marL="457200" lvl="1" indent="0">
              <a:spcBef>
                <a:spcPts val="600"/>
              </a:spcBef>
              <a:buNone/>
              <a:defRPr/>
            </a:pPr>
            <a:endParaRPr lang="fr-CA" sz="2100" noProof="0" dirty="0">
              <a:latin typeface="Myriad Pro" pitchFamily="34" charset="0"/>
            </a:endParaRPr>
          </a:p>
          <a:p>
            <a:pPr>
              <a:spcBef>
                <a:spcPts val="600"/>
              </a:spcBef>
              <a:defRPr/>
            </a:pPr>
            <a:r>
              <a:rPr lang="fr-CA" b="1" noProof="0" dirty="0">
                <a:latin typeface="Myriad Pro" pitchFamily="34" charset="0"/>
              </a:rPr>
              <a:t>Option D : Audit annuel</a:t>
            </a:r>
            <a:endParaRPr lang="fr-CA" strike="sngStrike" noProof="0" dirty="0">
              <a:latin typeface="Myriad Pro" pitchFamily="34" charset="0"/>
            </a:endParaRPr>
          </a:p>
          <a:p>
            <a:pPr marL="914400" lvl="1" indent="-457200">
              <a:spcBef>
                <a:spcPts val="600"/>
              </a:spcBef>
              <a:defRPr/>
            </a:pPr>
            <a:r>
              <a:rPr lang="fr-CA" sz="2100" noProof="0" dirty="0">
                <a:latin typeface="Myriad Pro" pitchFamily="34" charset="0"/>
              </a:rPr>
              <a:t>Audit annuel sur place</a:t>
            </a:r>
          </a:p>
          <a:p>
            <a:pPr marL="914400" lvl="1" indent="-457200">
              <a:spcBef>
                <a:spcPts val="600"/>
              </a:spcBef>
              <a:defRPr/>
            </a:pPr>
            <a:r>
              <a:rPr lang="fr-CA" sz="2100" noProof="0" dirty="0">
                <a:latin typeface="Myriad Pro" pitchFamily="34" charset="0"/>
              </a:rPr>
              <a:t>Entreprises de remballage et de commerce en gros seulement</a:t>
            </a:r>
          </a:p>
          <a:p>
            <a:pPr marL="914400" lvl="1" indent="-457200">
              <a:spcBef>
                <a:spcPts val="600"/>
              </a:spcBef>
              <a:defRPr/>
            </a:pPr>
            <a:r>
              <a:rPr lang="fr-CA" sz="2100" noProof="0" dirty="0">
                <a:latin typeface="Myriad Pro" pitchFamily="34" charset="0"/>
              </a:rPr>
              <a:t>Certification individuelle</a:t>
            </a:r>
            <a:endParaRPr lang="fr-CA" sz="2100" strike="sngStrike" noProof="0" dirty="0">
              <a:latin typeface="Myriad Pro" pitchFamily="34" charset="0"/>
            </a:endParaRPr>
          </a:p>
          <a:p>
            <a:pPr marL="914400" lvl="1" indent="-457200">
              <a:spcBef>
                <a:spcPts val="600"/>
              </a:spcBef>
              <a:defRPr/>
            </a:pPr>
            <a:r>
              <a:rPr lang="fr-CA" sz="2100" dirty="0">
                <a:latin typeface="Myriad Pro" pitchFamily="34" charset="0"/>
              </a:rPr>
              <a:t>Exige le maintenu d’un modèle HACCP spécifique à l’entreprise</a:t>
            </a:r>
            <a:endParaRPr lang="fr-CA" sz="2100" noProof="0" dirty="0">
              <a:latin typeface="Myriad Pro"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599" y="2667000"/>
            <a:ext cx="2142421" cy="1566204"/>
          </a:xfrm>
          <a:prstGeom prst="rect">
            <a:avLst/>
          </a:prstGeom>
        </p:spPr>
      </p:pic>
    </p:spTree>
    <p:extLst>
      <p:ext uri="{BB962C8B-B14F-4D97-AF65-F5344CB8AC3E}">
        <p14:creationId xmlns:p14="http://schemas.microsoft.com/office/powerpoint/2010/main" val="1948552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1999"/>
          </a:xfrm>
        </p:spPr>
        <p:txBody>
          <a:bodyPr>
            <a:noAutofit/>
          </a:bodyPr>
          <a:lstStyle/>
          <a:p>
            <a:pPr>
              <a:spcBef>
                <a:spcPts val="600"/>
              </a:spcBef>
              <a:defRPr/>
            </a:pPr>
            <a:r>
              <a:rPr lang="fr-CA" b="1" noProof="0" dirty="0">
                <a:solidFill>
                  <a:schemeClr val="bg1">
                    <a:lumMod val="50000"/>
                  </a:schemeClr>
                </a:solidFill>
                <a:latin typeface="Arial Narrow" pitchFamily="34" charset="0"/>
                <a:cs typeface="Arial" charset="0"/>
              </a:rPr>
              <a:t>Options de certification</a:t>
            </a:r>
            <a:endParaRPr lang="fr-CA" sz="2000" noProof="0" dirty="0"/>
          </a:p>
        </p:txBody>
      </p:sp>
      <p:sp>
        <p:nvSpPr>
          <p:cNvPr id="3" name="Content Placeholder 2"/>
          <p:cNvSpPr>
            <a:spLocks noGrp="1"/>
          </p:cNvSpPr>
          <p:nvPr>
            <p:ph idx="1"/>
          </p:nvPr>
        </p:nvSpPr>
        <p:spPr>
          <a:xfrm>
            <a:off x="628650" y="1512332"/>
            <a:ext cx="7143750" cy="4953246"/>
          </a:xfrm>
        </p:spPr>
        <p:txBody>
          <a:bodyPr>
            <a:normAutofit/>
          </a:bodyPr>
          <a:lstStyle/>
          <a:p>
            <a:pPr>
              <a:spcBef>
                <a:spcPct val="50000"/>
              </a:spcBef>
              <a:defRPr/>
            </a:pPr>
            <a:r>
              <a:rPr lang="fr-CA" sz="2400" b="1" noProof="0" dirty="0">
                <a:latin typeface="Myriad Pro"/>
                <a:cs typeface="Arial" charset="0"/>
              </a:rPr>
              <a:t>Option A1 </a:t>
            </a:r>
            <a:r>
              <a:rPr lang="fr-CA" sz="2400" noProof="0" dirty="0">
                <a:latin typeface="Myriad Pro"/>
                <a:cs typeface="Arial" charset="0"/>
              </a:rPr>
              <a:t>: Cycle d'audit de quatre ans – fixe</a:t>
            </a:r>
          </a:p>
          <a:p>
            <a:pPr marL="800100" lvl="1" indent="-342900">
              <a:spcBef>
                <a:spcPts val="800"/>
              </a:spcBef>
              <a:defRPr/>
            </a:pPr>
            <a:r>
              <a:rPr lang="fr-CA" sz="2200" noProof="0" dirty="0">
                <a:latin typeface="Myriad Pro"/>
                <a:cs typeface="Arial" charset="0"/>
              </a:rPr>
              <a:t>Tous les 4 ans - Un audit prévu sur place.</a:t>
            </a:r>
          </a:p>
          <a:p>
            <a:pPr marL="800100" lvl="1" indent="-342900">
              <a:spcBef>
                <a:spcPts val="800"/>
              </a:spcBef>
              <a:defRPr/>
            </a:pPr>
            <a:r>
              <a:rPr lang="fr-CA" sz="2200" noProof="0" dirty="0">
                <a:latin typeface="Myriad Pro"/>
                <a:cs typeface="Arial" charset="0"/>
              </a:rPr>
              <a:t>Surveillance obligatoire au cours des trois autres années (audits au hasard et auto-évaluations).</a:t>
            </a:r>
          </a:p>
          <a:p>
            <a:pPr marL="800100" lvl="1" indent="-342900">
              <a:spcBef>
                <a:spcPts val="800"/>
              </a:spcBef>
              <a:defRPr/>
            </a:pPr>
            <a:r>
              <a:rPr lang="fr-CA" sz="2200" noProof="0" dirty="0">
                <a:latin typeface="Myriad Pro"/>
                <a:cs typeface="Arial" charset="0"/>
              </a:rPr>
              <a:t>Les auto-évaluations sont révisées par l’organisme de certification. </a:t>
            </a:r>
          </a:p>
          <a:p>
            <a:pPr marL="800100" lvl="1" indent="-342900">
              <a:spcBef>
                <a:spcPts val="800"/>
              </a:spcBef>
              <a:defRPr/>
            </a:pPr>
            <a:r>
              <a:rPr lang="fr-CA" sz="2200" noProof="0" dirty="0">
                <a:latin typeface="Myriad Pro"/>
                <a:cs typeface="Arial" charset="0"/>
              </a:rPr>
              <a:t>Option répond aux exigences du gouvernement canadien.</a:t>
            </a:r>
          </a:p>
          <a:p>
            <a:pPr>
              <a:spcBef>
                <a:spcPts val="800"/>
              </a:spcBef>
              <a:defRPr/>
            </a:pPr>
            <a:r>
              <a:rPr lang="fr-CA" sz="2400" b="1" noProof="0" dirty="0">
                <a:latin typeface="Myriad Pro"/>
                <a:cs typeface="Arial" charset="0"/>
              </a:rPr>
              <a:t>Option A2 </a:t>
            </a:r>
            <a:r>
              <a:rPr lang="fr-CA" sz="2400" noProof="0" dirty="0">
                <a:latin typeface="Myriad Pro"/>
                <a:cs typeface="Arial" charset="0"/>
              </a:rPr>
              <a:t>: Cycle d'audit de quatre ans – variable</a:t>
            </a:r>
          </a:p>
          <a:p>
            <a:pPr marL="800100" lvl="1" indent="-342900">
              <a:spcBef>
                <a:spcPts val="800"/>
              </a:spcBef>
              <a:defRPr/>
            </a:pPr>
            <a:r>
              <a:rPr lang="fr-CA" sz="2200" noProof="0" dirty="0">
                <a:latin typeface="Myriad Pro"/>
                <a:cs typeface="Arial" charset="0"/>
              </a:rPr>
              <a:t>Identique à l‘option A1, sauf que si l’entreprise est sélectionnée pour un audit au hasard, la date prévue d'audit sera fixée à quatre ans plus tard, à compter de la date de l'audit au hasard.</a:t>
            </a:r>
            <a:endParaRPr lang="fr-CA" sz="2200" i="1" noProof="0" dirty="0">
              <a:solidFill>
                <a:srgbClr val="FF0000"/>
              </a:solidFill>
              <a:latin typeface="Myriad Pro"/>
              <a:cs typeface="Arial" charset="0"/>
            </a:endParaRPr>
          </a:p>
          <a:p>
            <a:endParaRPr lang="fr-CA" sz="2200" noProof="0" dirty="0">
              <a:latin typeface="Myriad Pro"/>
            </a:endParaRPr>
          </a:p>
        </p:txBody>
      </p:sp>
      <p:sp>
        <p:nvSpPr>
          <p:cNvPr id="4" name="TextBox 3"/>
          <p:cNvSpPr txBox="1"/>
          <p:nvPr/>
        </p:nvSpPr>
        <p:spPr>
          <a:xfrm>
            <a:off x="616618" y="1066800"/>
            <a:ext cx="7448550" cy="369332"/>
          </a:xfrm>
          <a:prstGeom prst="rect">
            <a:avLst/>
          </a:prstGeom>
          <a:noFill/>
        </p:spPr>
        <p:txBody>
          <a:bodyPr wrap="square" rtlCol="0">
            <a:spAutoFit/>
          </a:bodyPr>
          <a:lstStyle/>
          <a:p>
            <a:r>
              <a:rPr lang="en-US" b="1" dirty="0">
                <a:solidFill>
                  <a:srgbClr val="9BBB59"/>
                </a:solidFill>
                <a:latin typeface="Verdana" pitchFamily="34" charset="0"/>
                <a:ea typeface="Verdana" pitchFamily="34" charset="0"/>
                <a:cs typeface="Verdana" pitchFamily="34" charset="0"/>
              </a:rPr>
              <a:t>NON RECONNUE PAR GFSI</a:t>
            </a:r>
            <a:endParaRPr lang="en-US" dirty="0"/>
          </a:p>
        </p:txBody>
      </p:sp>
    </p:spTree>
    <p:extLst>
      <p:ext uri="{BB962C8B-B14F-4D97-AF65-F5344CB8AC3E}">
        <p14:creationId xmlns:p14="http://schemas.microsoft.com/office/powerpoint/2010/main" val="1976044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1999"/>
          </a:xfrm>
        </p:spPr>
        <p:txBody>
          <a:bodyPr>
            <a:noAutofit/>
          </a:bodyPr>
          <a:lstStyle/>
          <a:p>
            <a:pPr>
              <a:spcBef>
                <a:spcPts val="600"/>
              </a:spcBef>
              <a:defRPr/>
            </a:pPr>
            <a:r>
              <a:rPr lang="fr-CA" b="1" noProof="0" dirty="0">
                <a:solidFill>
                  <a:schemeClr val="bg1">
                    <a:lumMod val="50000"/>
                  </a:schemeClr>
                </a:solidFill>
                <a:latin typeface="Arial Narrow" pitchFamily="34" charset="0"/>
                <a:cs typeface="Arial" charset="0"/>
              </a:rPr>
              <a:t>Options de certification</a:t>
            </a:r>
            <a:endParaRPr lang="fr-CA" sz="2000" noProof="0" dirty="0"/>
          </a:p>
        </p:txBody>
      </p:sp>
      <p:sp>
        <p:nvSpPr>
          <p:cNvPr id="3" name="Content Placeholder 2"/>
          <p:cNvSpPr>
            <a:spLocks noGrp="1"/>
          </p:cNvSpPr>
          <p:nvPr>
            <p:ph idx="1"/>
          </p:nvPr>
        </p:nvSpPr>
        <p:spPr>
          <a:xfrm>
            <a:off x="628650" y="1512332"/>
            <a:ext cx="7143750" cy="4953246"/>
          </a:xfrm>
        </p:spPr>
        <p:txBody>
          <a:bodyPr>
            <a:normAutofit/>
          </a:bodyPr>
          <a:lstStyle/>
          <a:p>
            <a:pPr>
              <a:spcBef>
                <a:spcPct val="50000"/>
              </a:spcBef>
              <a:defRPr/>
            </a:pPr>
            <a:r>
              <a:rPr lang="fr-CA" sz="2400" b="1" noProof="0" dirty="0">
                <a:latin typeface="Myriad Pro"/>
                <a:cs typeface="Arial" charset="0"/>
              </a:rPr>
              <a:t>Option </a:t>
            </a:r>
            <a:r>
              <a:rPr lang="fr-CA" sz="2400" b="1" dirty="0">
                <a:latin typeface="Myriad Pro"/>
                <a:cs typeface="Arial" charset="0"/>
              </a:rPr>
              <a:t>E</a:t>
            </a:r>
            <a:r>
              <a:rPr lang="fr-CA" sz="2400" b="1" noProof="0" dirty="0">
                <a:latin typeface="Myriad Pro"/>
                <a:cs typeface="Arial" charset="0"/>
              </a:rPr>
              <a:t> </a:t>
            </a:r>
            <a:r>
              <a:rPr lang="fr-CA" sz="2400" noProof="0" dirty="0">
                <a:latin typeface="Myriad Pro"/>
                <a:cs typeface="Arial" charset="0"/>
              </a:rPr>
              <a:t>: Audit annuel</a:t>
            </a:r>
          </a:p>
          <a:p>
            <a:pPr marL="800100" lvl="1" indent="-342900">
              <a:spcBef>
                <a:spcPts val="800"/>
              </a:spcBef>
              <a:defRPr/>
            </a:pPr>
            <a:r>
              <a:rPr lang="fr-FR" sz="2200" noProof="0" dirty="0">
                <a:latin typeface="Myriad Pro"/>
                <a:cs typeface="Arial" charset="0"/>
              </a:rPr>
              <a:t>Audit sur place par l'OC</a:t>
            </a:r>
            <a:r>
              <a:rPr lang="fr-CA" sz="2200" noProof="0" dirty="0">
                <a:latin typeface="Myriad Pro"/>
                <a:cs typeface="Arial" charset="0"/>
              </a:rPr>
              <a:t>.</a:t>
            </a:r>
          </a:p>
          <a:p>
            <a:pPr marL="800100" lvl="1" indent="-342900">
              <a:spcBef>
                <a:spcPts val="800"/>
              </a:spcBef>
              <a:defRPr/>
            </a:pPr>
            <a:r>
              <a:rPr lang="fr-FR" sz="2200" noProof="0" dirty="0">
                <a:latin typeface="Myriad Pro"/>
                <a:cs typeface="Arial" charset="0"/>
              </a:rPr>
              <a:t>Mêmes exigences de salubrité des aliments que l’option C, énoncées dans les Guides de salubrité des aliments de CanadaGAP </a:t>
            </a:r>
          </a:p>
          <a:p>
            <a:pPr marL="800100" lvl="1" indent="-342900">
              <a:spcBef>
                <a:spcPts val="800"/>
              </a:spcBef>
              <a:defRPr/>
            </a:pPr>
            <a:r>
              <a:rPr lang="fr-CA" sz="2200" noProof="0" dirty="0">
                <a:latin typeface="Myriad Pro"/>
                <a:cs typeface="Arial" charset="0"/>
              </a:rPr>
              <a:t>Option répond aux exigences du gouvernement canadien.</a:t>
            </a:r>
          </a:p>
          <a:p>
            <a:pPr>
              <a:spcBef>
                <a:spcPts val="800"/>
              </a:spcBef>
              <a:defRPr/>
            </a:pPr>
            <a:r>
              <a:rPr lang="fr-CA" sz="2400" b="1" noProof="0" dirty="0">
                <a:latin typeface="Myriad Pro"/>
                <a:cs typeface="Arial" charset="0"/>
              </a:rPr>
              <a:t>Option </a:t>
            </a:r>
            <a:r>
              <a:rPr lang="fr-CA" sz="2400" b="1" dirty="0">
                <a:latin typeface="Myriad Pro"/>
                <a:cs typeface="Arial" charset="0"/>
              </a:rPr>
              <a:t>F</a:t>
            </a:r>
            <a:r>
              <a:rPr lang="fr-CA" sz="2400" b="1" noProof="0" dirty="0">
                <a:latin typeface="Myriad Pro"/>
                <a:cs typeface="Arial" charset="0"/>
              </a:rPr>
              <a:t> </a:t>
            </a:r>
            <a:r>
              <a:rPr lang="fr-CA" sz="2400" noProof="0" dirty="0">
                <a:latin typeface="Myriad Pro"/>
                <a:cs typeface="Arial" charset="0"/>
              </a:rPr>
              <a:t>: Audit annuel </a:t>
            </a:r>
          </a:p>
          <a:p>
            <a:pPr marL="800100" lvl="1" indent="-342900">
              <a:spcBef>
                <a:spcPts val="800"/>
              </a:spcBef>
              <a:defRPr/>
            </a:pPr>
            <a:r>
              <a:rPr lang="fr-FR" sz="2200" noProof="0" dirty="0">
                <a:latin typeface="Myriad Pro"/>
                <a:cs typeface="Arial" charset="0"/>
              </a:rPr>
              <a:t>Mêmes exigences de salubrité des aliments que l’option D, énoncées dans les Guides de salubrité des aliments de CanadaGAP</a:t>
            </a:r>
          </a:p>
          <a:p>
            <a:pPr marL="800100" lvl="1" indent="-342900">
              <a:spcBef>
                <a:spcPts val="800"/>
              </a:spcBef>
              <a:defRPr/>
            </a:pPr>
            <a:r>
              <a:rPr lang="fr-FR" sz="2200" noProof="0" dirty="0">
                <a:latin typeface="Myriad Pro"/>
                <a:cs typeface="Arial" charset="0"/>
              </a:rPr>
              <a:t>La seule option pour les entreprises de courtage</a:t>
            </a:r>
            <a:endParaRPr lang="fr-CA" sz="2200" noProof="0" dirty="0">
              <a:latin typeface="Myriad Pro"/>
            </a:endParaRPr>
          </a:p>
        </p:txBody>
      </p:sp>
      <p:sp>
        <p:nvSpPr>
          <p:cNvPr id="4" name="TextBox 3"/>
          <p:cNvSpPr txBox="1"/>
          <p:nvPr/>
        </p:nvSpPr>
        <p:spPr>
          <a:xfrm>
            <a:off x="616618" y="1066800"/>
            <a:ext cx="7448550" cy="369332"/>
          </a:xfrm>
          <a:prstGeom prst="rect">
            <a:avLst/>
          </a:prstGeom>
          <a:noFill/>
        </p:spPr>
        <p:txBody>
          <a:bodyPr wrap="square" rtlCol="0">
            <a:spAutoFit/>
          </a:bodyPr>
          <a:lstStyle/>
          <a:p>
            <a:r>
              <a:rPr lang="en-US" b="1" dirty="0">
                <a:solidFill>
                  <a:srgbClr val="9BBB59"/>
                </a:solidFill>
                <a:latin typeface="Verdana" pitchFamily="34" charset="0"/>
                <a:ea typeface="Verdana" pitchFamily="34" charset="0"/>
                <a:cs typeface="Verdana" pitchFamily="34" charset="0"/>
              </a:rPr>
              <a:t>NON RECONNUE PAR GFSI</a:t>
            </a:r>
            <a:endParaRPr lang="en-US" dirty="0"/>
          </a:p>
        </p:txBody>
      </p:sp>
    </p:spTree>
    <p:extLst>
      <p:ext uri="{BB962C8B-B14F-4D97-AF65-F5344CB8AC3E}">
        <p14:creationId xmlns:p14="http://schemas.microsoft.com/office/powerpoint/2010/main" val="1758761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9768" y="5097378"/>
            <a:ext cx="2298032" cy="1532021"/>
          </a:xfrm>
          <a:prstGeom prst="rect">
            <a:avLst/>
          </a:prstGeom>
        </p:spPr>
      </p:pic>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Prochaines étapes</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628650" y="1349467"/>
            <a:ext cx="7058626" cy="5279932"/>
          </a:xfrm>
        </p:spPr>
        <p:txBody>
          <a:bodyPr>
            <a:normAutofit fontScale="92500" lnSpcReduction="10000"/>
          </a:bodyPr>
          <a:lstStyle/>
          <a:p>
            <a:pPr marL="342900" indent="-342900">
              <a:spcBef>
                <a:spcPts val="800"/>
              </a:spcBef>
              <a:defRPr/>
            </a:pPr>
            <a:r>
              <a:rPr lang="fr-FR" sz="2400" dirty="0">
                <a:latin typeface="Myriad Pro" pitchFamily="34" charset="0"/>
              </a:rPr>
              <a:t>Soumettez votre formulaire d’adhésion le plus tôt possible. Un minimum de 3 semaines est requis, mais un délai plus long pour effectuer les activités de pré-audit est préférable.</a:t>
            </a:r>
          </a:p>
          <a:p>
            <a:pPr marL="800100" lvl="1" indent="-342900">
              <a:spcBef>
                <a:spcPts val="800"/>
              </a:spcBef>
              <a:defRPr/>
            </a:pPr>
            <a:r>
              <a:rPr lang="fr-CA" sz="2000" noProof="0" dirty="0">
                <a:latin typeface="Myriad Pro" pitchFamily="34" charset="0"/>
              </a:rPr>
              <a:t>Par ex., </a:t>
            </a:r>
            <a:r>
              <a:rPr lang="fr-CA" sz="2000" dirty="0">
                <a:latin typeface="Myriad Pro" pitchFamily="34" charset="0"/>
              </a:rPr>
              <a:t>p</a:t>
            </a:r>
            <a:r>
              <a:rPr lang="fr-CA" sz="2000" noProof="0" dirty="0">
                <a:latin typeface="Myriad Pro" pitchFamily="34" charset="0"/>
              </a:rPr>
              <a:t>endant les périodes de pointe (saison de récolte et d’emballage, etc.) – il y a une possibilité que les auditeurs ne peuvent être disponible.</a:t>
            </a:r>
          </a:p>
          <a:p>
            <a:pPr marL="342900" indent="-342900">
              <a:spcBef>
                <a:spcPts val="800"/>
              </a:spcBef>
              <a:defRPr/>
            </a:pPr>
            <a:r>
              <a:rPr lang="fr-CA" sz="2400" noProof="0" dirty="0">
                <a:latin typeface="Myriad Pro" pitchFamily="34" charset="0"/>
              </a:rPr>
              <a:t>Ne pas attendre à la dernière minute pour demander un audit.</a:t>
            </a:r>
          </a:p>
          <a:p>
            <a:pPr marL="342900" indent="-342900">
              <a:spcBef>
                <a:spcPts val="800"/>
              </a:spcBef>
              <a:defRPr/>
            </a:pPr>
            <a:r>
              <a:rPr lang="fr-CA" altLang="en-US" sz="2400" noProof="0" dirty="0">
                <a:latin typeface="Myriad Pro" pitchFamily="34" charset="0"/>
              </a:rPr>
              <a:t>Un auditeur ou l’organisme de certification communiquera avec l’entreprise pour fixer la date d’audit.</a:t>
            </a:r>
          </a:p>
          <a:p>
            <a:pPr marL="342900" indent="-342900">
              <a:spcBef>
                <a:spcPts val="800"/>
              </a:spcBef>
              <a:defRPr/>
            </a:pPr>
            <a:r>
              <a:rPr lang="fr-CA" altLang="en-US" sz="2400" noProof="0" dirty="0">
                <a:latin typeface="Myriad Pro" pitchFamily="34" charset="0"/>
              </a:rPr>
              <a:t>Des registres d'au moins trois mois d'activités doivent être disponibles aux fins d'examen par l’auditeur.</a:t>
            </a:r>
          </a:p>
          <a:p>
            <a:pPr>
              <a:buFont typeface="Wingdings" pitchFamily="2" charset="2"/>
              <a:buChar char="v"/>
              <a:defRPr/>
            </a:pPr>
            <a:endParaRPr lang="fr-CA" sz="2400" noProof="0" dirty="0">
              <a:latin typeface="Arial Narrow" pitchFamily="34" charset="0"/>
              <a:cs typeface="Arial" charset="0"/>
            </a:endParaRPr>
          </a:p>
          <a:p>
            <a:pPr marL="319088" indent="-319088" algn="r">
              <a:spcBef>
                <a:spcPct val="50000"/>
              </a:spcBef>
              <a:buClr>
                <a:schemeClr val="accent2"/>
              </a:buClr>
              <a:buSzPct val="60000"/>
              <a:buNone/>
              <a:defRPr/>
            </a:pPr>
            <a:r>
              <a:rPr lang="fr-CA" sz="2400" i="1" noProof="0" dirty="0">
                <a:latin typeface="Arial Narrow" pitchFamily="34" charset="0"/>
              </a:rPr>
              <a:t>(suite)</a:t>
            </a:r>
          </a:p>
          <a:p>
            <a:pPr marL="319088" indent="-319088" algn="r">
              <a:spcBef>
                <a:spcPct val="50000"/>
              </a:spcBef>
              <a:buClr>
                <a:schemeClr val="accent2"/>
              </a:buClr>
              <a:buSzPct val="60000"/>
              <a:buNone/>
              <a:defRPr/>
            </a:pPr>
            <a:endParaRPr lang="fr-CA" sz="2400" noProof="0" dirty="0">
              <a:latin typeface="Arial Narrow" pitchFamily="34" charset="0"/>
            </a:endParaRPr>
          </a:p>
        </p:txBody>
      </p:sp>
    </p:spTree>
    <p:extLst>
      <p:ext uri="{BB962C8B-B14F-4D97-AF65-F5344CB8AC3E}">
        <p14:creationId xmlns:p14="http://schemas.microsoft.com/office/powerpoint/2010/main" val="3405145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r>
              <a:rPr lang="fr-CA" b="1" noProof="0" dirty="0">
                <a:solidFill>
                  <a:schemeClr val="bg1">
                    <a:lumMod val="50000"/>
                  </a:schemeClr>
                </a:solidFill>
                <a:latin typeface="Arial Narrow" pitchFamily="34" charset="0"/>
                <a:cs typeface="Arial" charset="0"/>
              </a:rPr>
              <a:t>Prochaines étapes </a:t>
            </a:r>
            <a:r>
              <a:rPr lang="fr-CA" sz="3000" b="1" noProof="0" dirty="0">
                <a:solidFill>
                  <a:schemeClr val="bg1">
                    <a:lumMod val="50000"/>
                  </a:schemeClr>
                </a:solidFill>
                <a:latin typeface="Arial Narrow" pitchFamily="34" charset="0"/>
                <a:cs typeface="Arial" charset="0"/>
              </a:rPr>
              <a:t>(suite)</a:t>
            </a:r>
            <a:endParaRPr lang="fr-CA" sz="3000" noProof="0" dirty="0">
              <a:solidFill>
                <a:schemeClr val="bg1">
                  <a:lumMod val="50000"/>
                </a:schemeClr>
              </a:solidFill>
            </a:endParaRPr>
          </a:p>
        </p:txBody>
      </p:sp>
      <p:sp>
        <p:nvSpPr>
          <p:cNvPr id="3" name="Content Placeholder 2"/>
          <p:cNvSpPr>
            <a:spLocks noGrp="1"/>
          </p:cNvSpPr>
          <p:nvPr>
            <p:ph idx="1"/>
          </p:nvPr>
        </p:nvSpPr>
        <p:spPr>
          <a:xfrm>
            <a:off x="616617" y="1273267"/>
            <a:ext cx="4714961" cy="2765333"/>
          </a:xfrm>
        </p:spPr>
        <p:txBody>
          <a:bodyPr>
            <a:normAutofit fontScale="92500" lnSpcReduction="10000"/>
          </a:bodyPr>
          <a:lstStyle/>
          <a:p>
            <a:pPr marL="342900" indent="-342900">
              <a:lnSpc>
                <a:spcPct val="110000"/>
              </a:lnSpc>
              <a:spcBef>
                <a:spcPts val="800"/>
              </a:spcBef>
              <a:defRPr/>
            </a:pPr>
            <a:r>
              <a:rPr lang="fr-CA" sz="2300" noProof="0" dirty="0">
                <a:latin typeface="Myriad Pro" pitchFamily="34" charset="0"/>
              </a:rPr>
              <a:t>Les audits doivent avoir lieu pendant que les principales activités visées par votre programme de salubrité des aliments se déroulent.</a:t>
            </a:r>
            <a:r>
              <a:rPr lang="fr-CA" sz="2300" noProof="0" dirty="0">
                <a:solidFill>
                  <a:schemeClr val="bg1"/>
                </a:solidFill>
                <a:latin typeface="Myriad Pro" pitchFamily="34" charset="0"/>
              </a:rPr>
              <a:t>.</a:t>
            </a:r>
          </a:p>
          <a:p>
            <a:pPr marL="342900" indent="-342900">
              <a:lnSpc>
                <a:spcPct val="110000"/>
              </a:lnSpc>
              <a:spcBef>
                <a:spcPts val="800"/>
              </a:spcBef>
              <a:defRPr/>
            </a:pPr>
            <a:r>
              <a:rPr lang="fr-CA" altLang="en-US" sz="2300" noProof="0" dirty="0">
                <a:latin typeface="Myriad Pro" pitchFamily="34" charset="0"/>
              </a:rPr>
              <a:t>L’audit dure au moins une demi-journée (un jour complet pour l</a:t>
            </a:r>
            <a:r>
              <a:rPr lang="fr-CA" altLang="en-US" sz="2300" dirty="0">
                <a:latin typeface="Myriad Pro" pitchFamily="34" charset="0"/>
              </a:rPr>
              <a:t>e remballage ou commerce en gros</a:t>
            </a:r>
            <a:r>
              <a:rPr lang="fr-CA" altLang="en-US" sz="2300" noProof="0" dirty="0">
                <a:latin typeface="Myriad Pro" pitchFamily="34" charset="0"/>
              </a:rPr>
              <a:t>).</a:t>
            </a:r>
            <a:endParaRPr lang="fr-CA" sz="2300" noProof="0" dirty="0">
              <a:latin typeface="Myriad Pro" pitchFamily="34" charset="0"/>
            </a:endParaRPr>
          </a:p>
          <a:p>
            <a:pPr marL="342900" indent="-342900">
              <a:spcBef>
                <a:spcPts val="800"/>
              </a:spcBef>
              <a:defRPr/>
            </a:pPr>
            <a:endParaRPr lang="fr-CA" sz="2000" noProof="0" dirty="0">
              <a:solidFill>
                <a:schemeClr val="bg1"/>
              </a:solidFill>
              <a:latin typeface="Myriad Pro" pitchFamily="34" charset="0"/>
            </a:endParaRPr>
          </a:p>
          <a:p>
            <a:endParaRPr lang="fr-CA" noProof="0" dirty="0"/>
          </a:p>
        </p:txBody>
      </p:sp>
      <p:pic>
        <p:nvPicPr>
          <p:cNvPr id="4" name="Picture 7" descr="93912489, Monty Rakusen /Cultu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1579" y="1447801"/>
            <a:ext cx="213176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01378" y="4038600"/>
            <a:ext cx="7003382" cy="2410916"/>
          </a:xfrm>
          <a:prstGeom prst="rect">
            <a:avLst/>
          </a:prstGeom>
          <a:noFill/>
        </p:spPr>
        <p:txBody>
          <a:bodyPr wrap="square" rtlCol="0">
            <a:spAutoFit/>
          </a:bodyPr>
          <a:lstStyle/>
          <a:p>
            <a:pPr marL="342900" indent="-342900">
              <a:spcBef>
                <a:spcPts val="800"/>
              </a:spcBef>
              <a:buFont typeface="Arial" pitchFamily="34" charset="0"/>
              <a:buChar char="•"/>
              <a:defRPr/>
            </a:pPr>
            <a:r>
              <a:rPr lang="fr-FR" sz="2100" dirty="0">
                <a:solidFill>
                  <a:srgbClr val="0B4578"/>
                </a:solidFill>
                <a:latin typeface="Myriad Pro" pitchFamily="34" charset="0"/>
              </a:rPr>
              <a:t>Les organismes de certification se sont engagés à faire leur possible pour assigner des auditeurs à des endroits à proximité.</a:t>
            </a:r>
          </a:p>
          <a:p>
            <a:pPr marL="342900" indent="-342900">
              <a:spcBef>
                <a:spcPts val="800"/>
              </a:spcBef>
              <a:buFont typeface="Arial" pitchFamily="34" charset="0"/>
              <a:buChar char="•"/>
              <a:defRPr/>
            </a:pPr>
            <a:r>
              <a:rPr lang="fr-CA" sz="2100" dirty="0">
                <a:solidFill>
                  <a:srgbClr val="0B4578"/>
                </a:solidFill>
                <a:latin typeface="Myriad Pro" pitchFamily="34" charset="0"/>
              </a:rPr>
              <a:t>Il est conseillé de télécharger la liste de contrôle de l’audit </a:t>
            </a:r>
            <a:r>
              <a:rPr lang="fr-CA" sz="2100" dirty="0">
                <a:solidFill>
                  <a:srgbClr val="0B4578"/>
                </a:solidFill>
                <a:latin typeface="Myriad Pro" pitchFamily="34" charset="0"/>
                <a:cs typeface="Arial" charset="0"/>
              </a:rPr>
              <a:t>pour mieux se préparer </a:t>
            </a:r>
            <a:r>
              <a:rPr lang="fr-CA" sz="2100" dirty="0">
                <a:solidFill>
                  <a:srgbClr val="0B4578"/>
                </a:solidFill>
                <a:latin typeface="Myriad Pro" pitchFamily="34" charset="0"/>
              </a:rPr>
              <a:t>:</a:t>
            </a:r>
            <a:r>
              <a:rPr lang="fr-CA" sz="2100" dirty="0">
                <a:solidFill>
                  <a:srgbClr val="0B4578"/>
                </a:solidFill>
                <a:latin typeface="Myriad Pro" pitchFamily="34" charset="0"/>
                <a:cs typeface="Arial" charset="0"/>
              </a:rPr>
              <a:t> </a:t>
            </a:r>
            <a:r>
              <a:rPr lang="fr-CA" sz="2100" u="sng" dirty="0">
                <a:solidFill>
                  <a:schemeClr val="bg1">
                    <a:lumMod val="50000"/>
                  </a:schemeClr>
                </a:solidFill>
                <a:latin typeface="Myriad Pro" pitchFamily="34" charset="0"/>
                <a:cs typeface="Arial" charset="0"/>
              </a:rPr>
              <a:t>www.canadagap.ca/fr/audit-checklist/</a:t>
            </a:r>
            <a:endParaRPr lang="en-CA" sz="2100" u="sng" dirty="0">
              <a:solidFill>
                <a:schemeClr val="bg1">
                  <a:lumMod val="50000"/>
                </a:schemeClr>
              </a:solidFill>
              <a:latin typeface="Myriad Pro" pitchFamily="34" charset="0"/>
              <a:cs typeface="Arial" charset="0"/>
            </a:endParaRPr>
          </a:p>
          <a:p>
            <a:endParaRPr lang="en-US" dirty="0">
              <a:solidFill>
                <a:srgbClr val="0B4578"/>
              </a:solidFill>
            </a:endParaRPr>
          </a:p>
        </p:txBody>
      </p:sp>
    </p:spTree>
    <p:extLst>
      <p:ext uri="{BB962C8B-B14F-4D97-AF65-F5344CB8AC3E}">
        <p14:creationId xmlns:p14="http://schemas.microsoft.com/office/powerpoint/2010/main" val="475868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r>
              <a:rPr lang="fr-CA" b="1" noProof="0" dirty="0">
                <a:solidFill>
                  <a:schemeClr val="bg1">
                    <a:lumMod val="50000"/>
                  </a:schemeClr>
                </a:solidFill>
                <a:latin typeface="Arial Narrow" pitchFamily="34" charset="0"/>
                <a:cs typeface="Arial" charset="0"/>
              </a:rPr>
              <a:t>L’audit</a:t>
            </a:r>
            <a:endParaRPr lang="fr-CA" noProof="0" dirty="0">
              <a:solidFill>
                <a:schemeClr val="bg1">
                  <a:lumMod val="50000"/>
                </a:schemeClr>
              </a:solidFill>
            </a:endParaRPr>
          </a:p>
        </p:txBody>
      </p:sp>
      <p:sp>
        <p:nvSpPr>
          <p:cNvPr id="3" name="Content Placeholder 2"/>
          <p:cNvSpPr>
            <a:spLocks noGrp="1"/>
          </p:cNvSpPr>
          <p:nvPr>
            <p:ph idx="1"/>
          </p:nvPr>
        </p:nvSpPr>
        <p:spPr>
          <a:xfrm>
            <a:off x="457200" y="1295401"/>
            <a:ext cx="7315200" cy="5170178"/>
          </a:xfrm>
        </p:spPr>
        <p:txBody>
          <a:bodyPr>
            <a:noAutofit/>
          </a:bodyPr>
          <a:lstStyle/>
          <a:p>
            <a:pPr>
              <a:spcBef>
                <a:spcPts val="400"/>
              </a:spcBef>
              <a:spcAft>
                <a:spcPts val="200"/>
              </a:spcAft>
              <a:defRPr/>
            </a:pPr>
            <a:r>
              <a:rPr lang="fr-CA" sz="2000" noProof="0" dirty="0">
                <a:latin typeface="Myriad Pro" pitchFamily="34" charset="0"/>
              </a:rPr>
              <a:t>L’auditeur :</a:t>
            </a:r>
          </a:p>
          <a:p>
            <a:pPr marL="342900" indent="-342900">
              <a:lnSpc>
                <a:spcPct val="120000"/>
              </a:lnSpc>
              <a:spcBef>
                <a:spcPts val="400"/>
              </a:spcBef>
              <a:spcAft>
                <a:spcPts val="200"/>
              </a:spcAft>
              <a:defRPr/>
            </a:pPr>
            <a:r>
              <a:rPr lang="fr-CA" sz="2000" noProof="0" dirty="0">
                <a:latin typeface="Myriad Pro" pitchFamily="34" charset="0"/>
              </a:rPr>
              <a:t>utilise la liste de contrôle de CanadaGAP pour évaluer la conformité de l’entreprise aux exigences du programme.</a:t>
            </a:r>
          </a:p>
          <a:p>
            <a:pPr marL="342900" indent="-342900">
              <a:lnSpc>
                <a:spcPct val="120000"/>
              </a:lnSpc>
              <a:spcBef>
                <a:spcPts val="400"/>
              </a:spcBef>
              <a:spcAft>
                <a:spcPts val="200"/>
              </a:spcAft>
              <a:defRPr/>
            </a:pPr>
            <a:r>
              <a:rPr lang="fr-CA" altLang="en-US" sz="2000" noProof="0" dirty="0">
                <a:latin typeface="Myriad Pro" pitchFamily="34" charset="0"/>
              </a:rPr>
              <a:t>cherche des preuves de l’existence d’un « système de salubrité des aliments ».</a:t>
            </a:r>
          </a:p>
          <a:p>
            <a:pPr marL="342900" indent="-342900">
              <a:lnSpc>
                <a:spcPct val="120000"/>
              </a:lnSpc>
              <a:spcBef>
                <a:spcPts val="400"/>
              </a:spcBef>
              <a:spcAft>
                <a:spcPts val="200"/>
              </a:spcAft>
              <a:defRPr/>
            </a:pPr>
            <a:r>
              <a:rPr lang="fr-CA" sz="2000" noProof="0" dirty="0">
                <a:latin typeface="Myriad Pro" pitchFamily="34" charset="0"/>
              </a:rPr>
              <a:t>observe les lieux, les pratiques et les employés de l’entreprise.</a:t>
            </a:r>
          </a:p>
          <a:p>
            <a:pPr marL="342900" indent="-342900">
              <a:lnSpc>
                <a:spcPct val="120000"/>
              </a:lnSpc>
              <a:spcBef>
                <a:spcPts val="400"/>
              </a:spcBef>
              <a:spcAft>
                <a:spcPts val="200"/>
              </a:spcAft>
              <a:defRPr/>
            </a:pPr>
            <a:r>
              <a:rPr lang="fr-CA" sz="2000" noProof="0" dirty="0">
                <a:latin typeface="Myriad Pro" pitchFamily="34" charset="0"/>
              </a:rPr>
              <a:t>interview la direction et les principaux employés chargés de mettre en œuvre le programme de salubrité alimentaire.</a:t>
            </a:r>
            <a:endParaRPr lang="fr-CA" sz="2000" strike="sngStrike" noProof="0" dirty="0">
              <a:latin typeface="Myriad Pro" pitchFamily="34" charset="0"/>
            </a:endParaRPr>
          </a:p>
          <a:p>
            <a:pPr marL="342900" indent="-342900">
              <a:lnSpc>
                <a:spcPct val="120000"/>
              </a:lnSpc>
              <a:spcBef>
                <a:spcPts val="400"/>
              </a:spcBef>
              <a:spcAft>
                <a:spcPts val="200"/>
              </a:spcAft>
              <a:defRPr/>
            </a:pPr>
            <a:r>
              <a:rPr lang="fr-CA" sz="2000" noProof="0" dirty="0">
                <a:latin typeface="Myriad Pro" pitchFamily="34" charset="0"/>
              </a:rPr>
              <a:t>s’entretient avec les employés qui manipulent les produits.</a:t>
            </a:r>
            <a:endParaRPr lang="fr-CA" sz="2000" noProof="0" dirty="0">
              <a:latin typeface="Myriad Pro" pitchFamily="34" charset="0"/>
              <a:cs typeface="Arial" charset="0"/>
            </a:endParaRPr>
          </a:p>
          <a:p>
            <a:pPr marL="342900" indent="-342900">
              <a:lnSpc>
                <a:spcPct val="120000"/>
              </a:lnSpc>
              <a:spcBef>
                <a:spcPts val="400"/>
              </a:spcBef>
              <a:spcAft>
                <a:spcPts val="200"/>
              </a:spcAft>
              <a:defRPr/>
            </a:pPr>
            <a:r>
              <a:rPr lang="fr-CA" sz="2000" noProof="0" dirty="0">
                <a:latin typeface="Myriad Pro" pitchFamily="34" charset="0"/>
              </a:rPr>
              <a:t>vérifie les procédures écrites (le guide), les registres et d’autres documents connexes.</a:t>
            </a:r>
          </a:p>
        </p:txBody>
      </p:sp>
    </p:spTree>
    <p:extLst>
      <p:ext uri="{BB962C8B-B14F-4D97-AF65-F5344CB8AC3E}">
        <p14:creationId xmlns:p14="http://schemas.microsoft.com/office/powerpoint/2010/main" val="599976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Liste de contrôle de l’audit</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457200" y="1295400"/>
            <a:ext cx="7524750" cy="5116111"/>
          </a:xfrm>
        </p:spPr>
        <p:txBody>
          <a:bodyPr>
            <a:noAutofit/>
          </a:bodyPr>
          <a:lstStyle/>
          <a:p>
            <a:pPr marL="342900" indent="-342900">
              <a:spcBef>
                <a:spcPts val="800"/>
              </a:spcBef>
              <a:defRPr/>
            </a:pPr>
            <a:r>
              <a:rPr lang="fr-CA" altLang="en-US" sz="2100" dirty="0">
                <a:latin typeface="Myriad Pro" pitchFamily="34" charset="0"/>
              </a:rPr>
              <a:t>L’unique liste de contrôle de l’audit inclue toutes les exigences pour tous les champs d’application qu’englobe CanadaGAP</a:t>
            </a:r>
          </a:p>
          <a:p>
            <a:pPr marL="800100" lvl="1" indent="-342900">
              <a:spcBef>
                <a:spcPts val="800"/>
              </a:spcBef>
              <a:defRPr/>
            </a:pPr>
            <a:r>
              <a:rPr lang="fr-CA" altLang="en-US" sz="1800" dirty="0">
                <a:latin typeface="Myriad Pro" pitchFamily="34" charset="0"/>
              </a:rPr>
              <a:t>À l’exception d’une liste de contrôle de l’audit du système de gestion d’un groupe et la liste de contrôle de l’audit du système de gestion pour les entreprises à </a:t>
            </a:r>
            <a:r>
              <a:rPr lang="fr-CA" altLang="en-US" sz="1800">
                <a:latin typeface="Myriad Pro" pitchFamily="34" charset="0"/>
              </a:rPr>
              <a:t>emplacements multiples</a:t>
            </a:r>
            <a:endParaRPr lang="fr-CA" altLang="en-US" sz="1800" dirty="0">
              <a:latin typeface="Myriad Pro" pitchFamily="34" charset="0"/>
            </a:endParaRPr>
          </a:p>
          <a:p>
            <a:pPr marL="342900" indent="-342900">
              <a:spcBef>
                <a:spcPts val="800"/>
              </a:spcBef>
              <a:defRPr/>
            </a:pPr>
            <a:r>
              <a:rPr lang="fr-CA" altLang="en-US" sz="2100" dirty="0">
                <a:latin typeface="Myriad Pro" pitchFamily="34" charset="0"/>
              </a:rPr>
              <a:t>Toutes les entreprises inscrites au programme sont évaluées avec la même liste de contrôle de l</a:t>
            </a:r>
            <a:r>
              <a:rPr lang="fr-CA" sz="2100" dirty="0">
                <a:latin typeface="Myriad Pro" pitchFamily="34" charset="0"/>
              </a:rPr>
              <a:t>’audit</a:t>
            </a:r>
            <a:r>
              <a:rPr lang="fr-CA" altLang="en-US" sz="2100" noProof="0" dirty="0">
                <a:latin typeface="Myriad Pro" pitchFamily="34" charset="0"/>
              </a:rPr>
              <a:t>.</a:t>
            </a:r>
          </a:p>
          <a:p>
            <a:pPr marL="800100" lvl="1" indent="-342900">
              <a:spcBef>
                <a:spcPts val="800"/>
              </a:spcBef>
              <a:defRPr/>
            </a:pPr>
            <a:r>
              <a:rPr lang="fr-CA" altLang="en-US" sz="1800" dirty="0">
                <a:latin typeface="Myriad Pro" pitchFamily="34" charset="0"/>
              </a:rPr>
              <a:t>Chaque question est notée.</a:t>
            </a:r>
          </a:p>
          <a:p>
            <a:pPr marL="800100" lvl="1" indent="-342900">
              <a:spcBef>
                <a:spcPts val="800"/>
              </a:spcBef>
              <a:defRPr/>
            </a:pPr>
            <a:r>
              <a:rPr lang="fr-CA" altLang="en-US" sz="1800" dirty="0">
                <a:latin typeface="Myriad Pro" pitchFamily="34" charset="0"/>
              </a:rPr>
              <a:t>Les éléments les plus importants ont un pointage </a:t>
            </a:r>
            <a:r>
              <a:rPr lang="fr-CA" altLang="en-US" sz="1800" b="1" dirty="0">
                <a:latin typeface="Myriad Pro" pitchFamily="34" charset="0"/>
              </a:rPr>
              <a:t>maximal</a:t>
            </a:r>
            <a:r>
              <a:rPr lang="fr-CA" altLang="en-US" sz="1800" dirty="0">
                <a:latin typeface="Myriad Pro" pitchFamily="34" charset="0"/>
              </a:rPr>
              <a:t> plus élevé et les sections sont également pondérées en fonction </a:t>
            </a:r>
            <a:r>
              <a:rPr lang="fr-CA" altLang="en-US" sz="1800" noProof="0" dirty="0">
                <a:latin typeface="Myriad Pro" pitchFamily="34" charset="0"/>
              </a:rPr>
              <a:t>leur importance globale</a:t>
            </a:r>
            <a:r>
              <a:rPr lang="fr-CA" altLang="en-US" sz="1800" strike="sngStrike" noProof="0" dirty="0">
                <a:latin typeface="Myriad Pro" pitchFamily="34" charset="0"/>
              </a:rPr>
              <a:t>. </a:t>
            </a:r>
          </a:p>
          <a:p>
            <a:pPr marL="800100" lvl="1" indent="-342900">
              <a:spcBef>
                <a:spcPts val="800"/>
              </a:spcBef>
              <a:defRPr/>
            </a:pPr>
            <a:r>
              <a:rPr lang="fr-CA" altLang="en-US" sz="1800" noProof="0" dirty="0">
                <a:latin typeface="Myriad Pro" pitchFamily="34" charset="0"/>
              </a:rPr>
              <a:t>Un audit peut viser plusieurs groupes de produits. Cependant, l</a:t>
            </a:r>
            <a:r>
              <a:rPr lang="fr-CA" sz="1800" noProof="0" dirty="0">
                <a:latin typeface="Myriad Pro" pitchFamily="34" charset="0"/>
              </a:rPr>
              <a:t>es audits doivent être effectués pendant la récolte, la saison d’emballage, la période de livraison, d’entreposage, ou de remballage</a:t>
            </a:r>
            <a:r>
              <a:rPr lang="fr-CA" sz="1800" strike="sngStrike" dirty="0">
                <a:latin typeface="Myriad Pro" pitchFamily="34" charset="0"/>
              </a:rPr>
              <a:t> </a:t>
            </a:r>
            <a:r>
              <a:rPr lang="fr-CA" sz="1800" noProof="0" dirty="0">
                <a:latin typeface="Myriad Pro" pitchFamily="34" charset="0"/>
              </a:rPr>
              <a:t>selon la portée de l’audit.</a:t>
            </a:r>
          </a:p>
        </p:txBody>
      </p:sp>
    </p:spTree>
    <p:extLst>
      <p:ext uri="{BB962C8B-B14F-4D97-AF65-F5344CB8AC3E}">
        <p14:creationId xmlns:p14="http://schemas.microsoft.com/office/powerpoint/2010/main" val="2718837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dirty="0">
                <a:solidFill>
                  <a:schemeClr val="bg1">
                    <a:lumMod val="50000"/>
                  </a:schemeClr>
                </a:solidFill>
                <a:latin typeface="Arial Narrow" pitchFamily="34" charset="0"/>
                <a:cs typeface="Arial" charset="0"/>
              </a:rPr>
              <a:t>Pour réussir votre audit</a:t>
            </a:r>
            <a:endParaRPr lang="fr-CA" dirty="0"/>
          </a:p>
        </p:txBody>
      </p:sp>
      <p:sp>
        <p:nvSpPr>
          <p:cNvPr id="3" name="Content Placeholder 2"/>
          <p:cNvSpPr>
            <a:spLocks noGrp="1"/>
          </p:cNvSpPr>
          <p:nvPr>
            <p:ph idx="1"/>
          </p:nvPr>
        </p:nvSpPr>
        <p:spPr>
          <a:xfrm>
            <a:off x="628650" y="1219201"/>
            <a:ext cx="7058626" cy="5410200"/>
          </a:xfrm>
        </p:spPr>
        <p:txBody>
          <a:bodyPr>
            <a:noAutofit/>
          </a:bodyPr>
          <a:lstStyle/>
          <a:p>
            <a:r>
              <a:rPr lang="fr-CA" sz="1800" b="1" u="sng" dirty="0">
                <a:latin typeface="Myriad Pro" pitchFamily="34" charset="0"/>
                <a:cs typeface="Arial" charset="0"/>
              </a:rPr>
              <a:t>POUR les options B, C, et D</a:t>
            </a:r>
          </a:p>
          <a:p>
            <a:pPr lvl="1"/>
            <a:r>
              <a:rPr lang="fr-CA" sz="1700" dirty="0">
                <a:latin typeface="Myriad Pro" pitchFamily="34" charset="0"/>
                <a:cs typeface="Arial" charset="0"/>
              </a:rPr>
              <a:t>Vous devez vous conformer à 100 % à la liste de contrôle de l</a:t>
            </a:r>
            <a:r>
              <a:rPr lang="fr-CA" sz="1700" dirty="0">
                <a:latin typeface="Myriad Pro" pitchFamily="34" charset="0"/>
              </a:rPr>
              <a:t>’audit</a:t>
            </a:r>
            <a:r>
              <a:rPr lang="fr-CA" sz="1700" dirty="0">
                <a:latin typeface="Myriad Pro" pitchFamily="34" charset="0"/>
                <a:cs typeface="Arial" charset="0"/>
              </a:rPr>
              <a:t> CanadaGAP.</a:t>
            </a:r>
          </a:p>
          <a:p>
            <a:pPr lvl="1"/>
            <a:r>
              <a:rPr lang="fr-CA" sz="1700" dirty="0">
                <a:latin typeface="Myriad Pro" pitchFamily="34" charset="0"/>
                <a:cs typeface="Arial" charset="0"/>
              </a:rPr>
              <a:t>Les éléments qui n’obtiennent pas la totalité des points lors de l’audit doivent être résolus par des mesures correctives approuvées par votre OC.</a:t>
            </a:r>
          </a:p>
          <a:p>
            <a:pPr lvl="1"/>
            <a:r>
              <a:rPr lang="fr-CA" sz="1700" dirty="0">
                <a:latin typeface="Myriad Pro" pitchFamily="34" charset="0"/>
                <a:cs typeface="Arial" charset="0"/>
              </a:rPr>
              <a:t>Si les mesures correctives ne sont pas possibles pendant l</a:t>
            </a:r>
            <a:r>
              <a:rPr lang="fr-CA" sz="1700" dirty="0">
                <a:latin typeface="Myriad Pro" pitchFamily="34" charset="0"/>
              </a:rPr>
              <a:t>’année</a:t>
            </a:r>
            <a:r>
              <a:rPr lang="fr-CA" sz="1700" dirty="0">
                <a:latin typeface="Myriad Pro" pitchFamily="34" charset="0"/>
                <a:cs typeface="Arial" charset="0"/>
              </a:rPr>
              <a:t> en cours, vous devez soumettre un plan de mesures correctives pour approbation par votre OC.</a:t>
            </a:r>
          </a:p>
          <a:p>
            <a:pPr lvl="1"/>
            <a:r>
              <a:rPr lang="fr-CA" sz="1700" dirty="0">
                <a:latin typeface="Myriad Pro" pitchFamily="34" charset="0"/>
                <a:cs typeface="Arial" charset="0"/>
              </a:rPr>
              <a:t>Le plan de mesures correctives sera vérifié au prochain audit et vous pourrez être certifié entre-temps.</a:t>
            </a:r>
          </a:p>
          <a:p>
            <a:r>
              <a:rPr lang="fr-CA" sz="1800" b="1" u="sng" dirty="0">
                <a:latin typeface="Myriad Pro" pitchFamily="34" charset="0"/>
                <a:cs typeface="Arial" charset="0"/>
              </a:rPr>
              <a:t>POUR les options A1 et A2</a:t>
            </a:r>
          </a:p>
          <a:p>
            <a:pPr lvl="1"/>
            <a:r>
              <a:rPr lang="fr-CA" sz="1700" dirty="0">
                <a:latin typeface="Myriad Pro" pitchFamily="34" charset="0"/>
                <a:cs typeface="Arial" charset="0"/>
              </a:rPr>
              <a:t>Vous devez obtenir un pointage de 85 % sans éléments d</a:t>
            </a:r>
            <a:r>
              <a:rPr lang="fr-CA" sz="1700" dirty="0">
                <a:latin typeface="Myriad Pro" pitchFamily="34" charset="0"/>
              </a:rPr>
              <a:t>’</a:t>
            </a:r>
            <a:r>
              <a:rPr lang="fr-CA" sz="1700" dirty="0">
                <a:latin typeface="Myriad Pro" pitchFamily="34" charset="0"/>
                <a:cs typeface="Arial" charset="0"/>
              </a:rPr>
              <a:t>échec automatique.</a:t>
            </a:r>
          </a:p>
          <a:p>
            <a:pPr lvl="1"/>
            <a:r>
              <a:rPr lang="fr-CA" sz="1700" dirty="0">
                <a:latin typeface="Myriad Pro" pitchFamily="34" charset="0"/>
                <a:cs typeface="Arial" charset="0"/>
              </a:rPr>
              <a:t>Les éléments d</a:t>
            </a:r>
            <a:r>
              <a:rPr lang="fr-CA" sz="1700" dirty="0">
                <a:latin typeface="Myriad Pro" pitchFamily="34" charset="0"/>
              </a:rPr>
              <a:t>’échec automatique doivent être corrigés avant que l’entreprise puisse être certifiée</a:t>
            </a:r>
            <a:r>
              <a:rPr lang="fr-CA" sz="1700" dirty="0">
                <a:latin typeface="Myriad Pro" pitchFamily="34" charset="0"/>
                <a:cs typeface="Arial" charset="0"/>
              </a:rPr>
              <a:t>.</a:t>
            </a:r>
          </a:p>
          <a:p>
            <a:pPr lvl="1"/>
            <a:r>
              <a:rPr lang="fr-CA" sz="1700" dirty="0">
                <a:latin typeface="Myriad Pro" pitchFamily="34" charset="0"/>
                <a:cs typeface="Arial" charset="0"/>
              </a:rPr>
              <a:t>Les entreprises obtenant un pointage inférieur à 85 % doivent mettre en œuvre des mesures correctives pour obtenir une note de passage de 85 %.</a:t>
            </a:r>
          </a:p>
        </p:txBody>
      </p:sp>
    </p:spTree>
    <p:extLst>
      <p:ext uri="{BB962C8B-B14F-4D97-AF65-F5344CB8AC3E}">
        <p14:creationId xmlns:p14="http://schemas.microsoft.com/office/powerpoint/2010/main" val="744657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838200"/>
          </a:xfrm>
        </p:spPr>
        <p:txBody>
          <a:bodyPr/>
          <a:lstStyle/>
          <a:p>
            <a:pPr>
              <a:defRPr/>
            </a:pPr>
            <a:r>
              <a:rPr lang="fr-CA" b="1" noProof="0" dirty="0">
                <a:solidFill>
                  <a:schemeClr val="bg1">
                    <a:lumMod val="50000"/>
                  </a:schemeClr>
                </a:solidFill>
                <a:latin typeface="Arial Narrow" pitchFamily="34" charset="0"/>
                <a:cs typeface="Arial" charset="0"/>
              </a:rPr>
              <a:t>Qu’est-ce que CanadaGAP</a:t>
            </a:r>
            <a:r>
              <a:rPr lang="fr-CA" b="1" baseline="30000" noProof="0" dirty="0">
                <a:solidFill>
                  <a:schemeClr val="bg1">
                    <a:lumMod val="50000"/>
                  </a:schemeClr>
                </a:solidFill>
                <a:latin typeface="Arial Narrow" pitchFamily="34" charset="0"/>
                <a:cs typeface="Arial" charset="0"/>
              </a:rPr>
              <a:t>®</a:t>
            </a:r>
            <a:r>
              <a:rPr lang="fr-CA" sz="2800" baseline="30000" noProof="0" dirty="0">
                <a:solidFill>
                  <a:schemeClr val="bg1">
                    <a:lumMod val="50000"/>
                  </a:schemeClr>
                </a:solidFill>
                <a:latin typeface="Arial Narrow" pitchFamily="34" charset="0"/>
                <a:cs typeface="Arial" charset="0"/>
              </a:rPr>
              <a:t> </a:t>
            </a:r>
            <a:r>
              <a:rPr lang="fr-CA" b="1" noProof="0" dirty="0">
                <a:solidFill>
                  <a:schemeClr val="bg1">
                    <a:lumMod val="50000"/>
                  </a:schemeClr>
                </a:solidFill>
                <a:latin typeface="Arial Narrow" pitchFamily="34" charset="0"/>
                <a:cs typeface="Arial" charset="0"/>
              </a:rPr>
              <a:t>?</a:t>
            </a:r>
            <a:endParaRPr lang="fr-CA" sz="3600" b="1" cap="all" noProof="0" dirty="0">
              <a:solidFill>
                <a:schemeClr val="bg1">
                  <a:lumMod val="50000"/>
                </a:schemeClr>
              </a:solidFill>
            </a:endParaRPr>
          </a:p>
        </p:txBody>
      </p:sp>
      <p:sp>
        <p:nvSpPr>
          <p:cNvPr id="3" name="Content Placeholder 2"/>
          <p:cNvSpPr>
            <a:spLocks noGrp="1"/>
          </p:cNvSpPr>
          <p:nvPr>
            <p:ph idx="1"/>
          </p:nvPr>
        </p:nvSpPr>
        <p:spPr/>
        <p:txBody>
          <a:bodyPr>
            <a:normAutofit/>
          </a:bodyPr>
          <a:lstStyle/>
          <a:p>
            <a:pPr marL="457200" indent="-457200">
              <a:defRPr/>
            </a:pPr>
            <a:r>
              <a:rPr lang="fr-CA" sz="2400" noProof="0" dirty="0">
                <a:latin typeface="Myriad Pro"/>
                <a:cs typeface="Arial" charset="0"/>
              </a:rPr>
              <a:t>Une </a:t>
            </a:r>
            <a:r>
              <a:rPr lang="fr-CA" sz="2400" b="1" noProof="0" dirty="0">
                <a:latin typeface="Myriad Pro"/>
                <a:cs typeface="Arial" charset="0"/>
              </a:rPr>
              <a:t>norme de salubrité des aliments </a:t>
            </a:r>
            <a:r>
              <a:rPr lang="fr-CA" sz="2400" noProof="0" dirty="0">
                <a:latin typeface="Myriad Pro"/>
                <a:cs typeface="Arial" charset="0"/>
              </a:rPr>
              <a:t>pour les fournisseurs de fruits et de légumes frais.</a:t>
            </a:r>
          </a:p>
          <a:p>
            <a:pPr marL="457200" indent="-457200">
              <a:defRPr/>
            </a:pPr>
            <a:endParaRPr lang="fr-CA" sz="1000" noProof="0" dirty="0">
              <a:latin typeface="Myriad Pro"/>
              <a:cs typeface="Arial" charset="0"/>
            </a:endParaRPr>
          </a:p>
          <a:p>
            <a:pPr marL="457200" indent="-457200">
              <a:defRPr/>
            </a:pPr>
            <a:r>
              <a:rPr lang="fr-CA" sz="2400" noProof="0" dirty="0">
                <a:latin typeface="Myriad Pro"/>
                <a:cs typeface="Arial" charset="0"/>
              </a:rPr>
              <a:t>Un </a:t>
            </a:r>
            <a:r>
              <a:rPr lang="fr-CA" sz="2400" b="1" noProof="0" dirty="0">
                <a:latin typeface="Myriad Pro"/>
                <a:cs typeface="Arial" charset="0"/>
              </a:rPr>
              <a:t>système de certification </a:t>
            </a:r>
            <a:r>
              <a:rPr lang="fr-CA" sz="2400" noProof="0" dirty="0">
                <a:latin typeface="Myriad Pro"/>
                <a:cs typeface="Arial" charset="0"/>
              </a:rPr>
              <a:t>permettant aux                                                        entreprises de d</a:t>
            </a:r>
            <a:r>
              <a:rPr lang="fr-CA" sz="2400" noProof="0" dirty="0">
                <a:latin typeface="Myriad Pro" pitchFamily="34" charset="0"/>
                <a:cs typeface="Arial" charset="0"/>
              </a:rPr>
              <a:t>émontrer l’implantation de                                  bonnes pratiques en mati</a:t>
            </a:r>
            <a:r>
              <a:rPr lang="fr-CA" sz="2400" noProof="0" dirty="0">
                <a:latin typeface="Myriad Pro"/>
                <a:cs typeface="Arial" charset="0"/>
              </a:rPr>
              <a:t>ère de la salubrit</a:t>
            </a:r>
            <a:r>
              <a:rPr lang="fr-CA" sz="2400" noProof="0" dirty="0">
                <a:latin typeface="Myriad Pro" pitchFamily="34" charset="0"/>
                <a:cs typeface="Arial" charset="0"/>
              </a:rPr>
              <a:t>é de leurs produits.</a:t>
            </a:r>
          </a:p>
          <a:p>
            <a:pPr marL="457200" indent="-457200">
              <a:defRPr/>
            </a:pPr>
            <a:endParaRPr lang="fr-CA" sz="1000" noProof="0" dirty="0">
              <a:latin typeface="Myriad Pro" pitchFamily="34" charset="0"/>
              <a:cs typeface="Arial" charset="0"/>
            </a:endParaRPr>
          </a:p>
          <a:p>
            <a:pPr marL="457200" indent="-457200">
              <a:defRPr/>
            </a:pPr>
            <a:r>
              <a:rPr lang="fr-CA" sz="2400" noProof="0" dirty="0">
                <a:latin typeface="Myriad Pro" pitchFamily="34" charset="0"/>
                <a:cs typeface="Arial" charset="0"/>
              </a:rPr>
              <a:t>Basé sur la norme HACCP.</a:t>
            </a:r>
          </a:p>
          <a:p>
            <a:pPr marL="457200" indent="-457200">
              <a:defRPr/>
            </a:pPr>
            <a:endParaRPr lang="fr-CA" sz="1000" noProof="0" dirty="0">
              <a:latin typeface="Myriad Pro" pitchFamily="34" charset="0"/>
              <a:cs typeface="Arial" charset="0"/>
            </a:endParaRPr>
          </a:p>
          <a:p>
            <a:pPr marL="457200" indent="-457200">
              <a:defRPr/>
            </a:pPr>
            <a:r>
              <a:rPr lang="fr-CA" sz="2400" noProof="0" dirty="0">
                <a:latin typeface="Myriad Pro" pitchFamily="34" charset="0"/>
                <a:cs typeface="Arial" charset="0"/>
              </a:rPr>
              <a:t>Reconnu par GFSI.</a:t>
            </a:r>
          </a:p>
          <a:p>
            <a:pPr marL="457200" indent="-457200">
              <a:defRPr/>
            </a:pPr>
            <a:endParaRPr lang="fr-CA" sz="1000" noProof="0" dirty="0">
              <a:latin typeface="Myriad Pro" pitchFamily="34" charset="0"/>
              <a:cs typeface="Arial" charset="0"/>
            </a:endParaRPr>
          </a:p>
          <a:p>
            <a:pPr marL="457200" indent="-457200">
              <a:defRPr/>
            </a:pPr>
            <a:r>
              <a:rPr lang="fr-CA" sz="2400" noProof="0" dirty="0">
                <a:latin typeface="Myriad Pro" pitchFamily="34" charset="0"/>
                <a:cs typeface="Arial" charset="0"/>
              </a:rPr>
              <a:t>Reconnu par les gouvernements </a:t>
            </a:r>
            <a:br>
              <a:rPr lang="fr-CA" sz="2400" noProof="0" dirty="0">
                <a:latin typeface="Myriad Pro" pitchFamily="34" charset="0"/>
                <a:cs typeface="Arial" charset="0"/>
              </a:rPr>
            </a:br>
            <a:r>
              <a:rPr lang="fr-CA" sz="2400" noProof="0" dirty="0">
                <a:latin typeface="Myriad Pro" pitchFamily="34" charset="0"/>
                <a:cs typeface="Arial" charset="0"/>
              </a:rPr>
              <a:t>fédéral et provinciaux canadiens.</a:t>
            </a:r>
          </a:p>
          <a:p>
            <a:endParaRPr lang="fr-CA" noProof="0" dirty="0"/>
          </a:p>
        </p:txBody>
      </p:sp>
      <p:pic>
        <p:nvPicPr>
          <p:cNvPr id="4" name="Picture 5" descr="FV_colou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3581400"/>
            <a:ext cx="1887241" cy="2044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9273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dirty="0">
                <a:solidFill>
                  <a:schemeClr val="bg1">
                    <a:lumMod val="50000"/>
                  </a:schemeClr>
                </a:solidFill>
                <a:latin typeface="Arial Narrow" pitchFamily="34" charset="0"/>
                <a:cs typeface="Arial" charset="0"/>
              </a:rPr>
              <a:t>Pour réussir votre audit</a:t>
            </a:r>
            <a:endParaRPr lang="fr-CA" dirty="0"/>
          </a:p>
        </p:txBody>
      </p:sp>
      <p:sp>
        <p:nvSpPr>
          <p:cNvPr id="3" name="Content Placeholder 2"/>
          <p:cNvSpPr>
            <a:spLocks noGrp="1"/>
          </p:cNvSpPr>
          <p:nvPr>
            <p:ph idx="1"/>
          </p:nvPr>
        </p:nvSpPr>
        <p:spPr>
          <a:xfrm>
            <a:off x="628650" y="1219201"/>
            <a:ext cx="7058626" cy="5410200"/>
          </a:xfrm>
        </p:spPr>
        <p:txBody>
          <a:bodyPr>
            <a:noAutofit/>
          </a:bodyPr>
          <a:lstStyle/>
          <a:p>
            <a:r>
              <a:rPr lang="fr-CA" sz="2400" b="1" u="sng" dirty="0">
                <a:latin typeface="Myriad Pro" pitchFamily="34" charset="0"/>
                <a:cs typeface="Arial" charset="0"/>
              </a:rPr>
              <a:t>POUR les options E et F</a:t>
            </a:r>
          </a:p>
          <a:p>
            <a:pPr lvl="1"/>
            <a:r>
              <a:rPr lang="fr-FR" sz="2200" dirty="0">
                <a:latin typeface="Myriad Pro" pitchFamily="34" charset="0"/>
                <a:cs typeface="Arial" charset="0"/>
              </a:rPr>
              <a:t>Un pointage de 95 % est requis pour réussir l’audit sans éléments d’échec automatique</a:t>
            </a:r>
            <a:r>
              <a:rPr lang="fr-CA" sz="2200" dirty="0">
                <a:latin typeface="Myriad Pro" pitchFamily="34" charset="0"/>
                <a:cs typeface="Arial" charset="0"/>
              </a:rPr>
              <a:t>. </a:t>
            </a:r>
            <a:r>
              <a:rPr lang="fr-FR" sz="2200" dirty="0">
                <a:latin typeface="Myriad Pro" pitchFamily="34" charset="0"/>
                <a:cs typeface="Arial" charset="0"/>
              </a:rPr>
              <a:t>Les éléments d’échec automatique doivent toujours être corrigés en premier.</a:t>
            </a:r>
            <a:endParaRPr lang="fr-CA" sz="2200" dirty="0">
              <a:latin typeface="Myriad Pro" pitchFamily="34" charset="0"/>
              <a:cs typeface="Arial" charset="0"/>
            </a:endParaRPr>
          </a:p>
          <a:p>
            <a:pPr lvl="1"/>
            <a:r>
              <a:rPr lang="fr-FR" sz="2200" dirty="0">
                <a:latin typeface="Myriad Pro" pitchFamily="34" charset="0"/>
                <a:cs typeface="Arial" charset="0"/>
              </a:rPr>
              <a:t>Les entreprises avec un pointage inférieur à 95 % doivent mettre en place un plan de mesures correctives pour obtenir une note de passage de 95 %.</a:t>
            </a:r>
          </a:p>
          <a:p>
            <a:pPr lvl="1"/>
            <a:r>
              <a:rPr lang="fr-CA" sz="2200" dirty="0">
                <a:latin typeface="Myriad Pro" pitchFamily="34" charset="0"/>
                <a:cs typeface="Arial" charset="0"/>
              </a:rPr>
              <a:t>Si les mesures correctives ne sont pas possibles pendant l</a:t>
            </a:r>
            <a:r>
              <a:rPr lang="fr-CA" sz="2200" dirty="0">
                <a:latin typeface="Myriad Pro" pitchFamily="34" charset="0"/>
              </a:rPr>
              <a:t>’année</a:t>
            </a:r>
            <a:r>
              <a:rPr lang="fr-CA" sz="2200" dirty="0">
                <a:latin typeface="Myriad Pro" pitchFamily="34" charset="0"/>
                <a:cs typeface="Arial" charset="0"/>
              </a:rPr>
              <a:t> en cours, vous devez soumettre un plan de mesures correctives pour approbation par votre OC.</a:t>
            </a:r>
          </a:p>
        </p:txBody>
      </p:sp>
    </p:spTree>
    <p:extLst>
      <p:ext uri="{BB962C8B-B14F-4D97-AF65-F5344CB8AC3E}">
        <p14:creationId xmlns:p14="http://schemas.microsoft.com/office/powerpoint/2010/main" val="15484587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Autofit/>
          </a:bodyPr>
          <a:lstStyle/>
          <a:p>
            <a:pPr>
              <a:defRPr/>
            </a:pPr>
            <a:r>
              <a:rPr lang="fr-CA" sz="3300" b="1" noProof="0" dirty="0">
                <a:solidFill>
                  <a:schemeClr val="bg1">
                    <a:lumMod val="50000"/>
                  </a:schemeClr>
                </a:solidFill>
                <a:latin typeface="Arial Narrow" pitchFamily="34" charset="0"/>
                <a:cs typeface="Arial" charset="0"/>
              </a:rPr>
              <a:t>Éléments entraînant un échec automatique</a:t>
            </a:r>
            <a:endParaRPr lang="fr-CA" sz="3300" b="1" cap="all" noProof="0" dirty="0">
              <a:solidFill>
                <a:schemeClr val="bg1">
                  <a:lumMod val="50000"/>
                </a:schemeClr>
              </a:solidFill>
            </a:endParaRPr>
          </a:p>
        </p:txBody>
      </p:sp>
      <p:sp>
        <p:nvSpPr>
          <p:cNvPr id="3" name="Content Placeholder 2"/>
          <p:cNvSpPr>
            <a:spLocks noGrp="1"/>
          </p:cNvSpPr>
          <p:nvPr>
            <p:ph idx="1"/>
          </p:nvPr>
        </p:nvSpPr>
        <p:spPr>
          <a:xfrm>
            <a:off x="616618" y="1219200"/>
            <a:ext cx="7115711" cy="5562600"/>
          </a:xfrm>
        </p:spPr>
        <p:txBody>
          <a:bodyPr>
            <a:noAutofit/>
          </a:bodyPr>
          <a:lstStyle/>
          <a:p>
            <a:pPr marL="338138" lvl="1">
              <a:lnSpc>
                <a:spcPct val="100000"/>
              </a:lnSpc>
              <a:spcBef>
                <a:spcPts val="700"/>
              </a:spcBef>
              <a:buFont typeface="Wingdings" panose="05000000000000000000" pitchFamily="2" charset="2"/>
              <a:buChar char="q"/>
              <a:defRPr/>
            </a:pPr>
            <a:r>
              <a:rPr lang="fr-CA" altLang="en-US" noProof="0" dirty="0">
                <a:latin typeface="Myriad Pro" pitchFamily="34" charset="0"/>
              </a:rPr>
              <a:t>Présence d’un risque immédiat pour la salubrité des aliments</a:t>
            </a:r>
          </a:p>
          <a:p>
            <a:pPr marL="338138" lvl="1">
              <a:lnSpc>
                <a:spcPct val="100000"/>
              </a:lnSpc>
              <a:spcBef>
                <a:spcPts val="700"/>
              </a:spcBef>
              <a:buFont typeface="Wingdings" panose="05000000000000000000" pitchFamily="2" charset="2"/>
              <a:buChar char="q"/>
              <a:defRPr/>
            </a:pPr>
            <a:r>
              <a:rPr lang="fr-CA" altLang="en-US" noProof="0" dirty="0">
                <a:latin typeface="Myriad Pro" pitchFamily="34" charset="0"/>
              </a:rPr>
              <a:t>Présence des excréments, ou présence des rongeurs sur les surfaces en contact avec les aliments </a:t>
            </a:r>
            <a:r>
              <a:rPr lang="fr-CA" altLang="en-US" dirty="0">
                <a:latin typeface="Myriad Pro" pitchFamily="34" charset="0"/>
              </a:rPr>
              <a:t>en utilisation </a:t>
            </a:r>
            <a:r>
              <a:rPr lang="fr-CA" altLang="en-US" noProof="0" dirty="0">
                <a:latin typeface="Myriad Pro" pitchFamily="34" charset="0"/>
              </a:rPr>
              <a:t>ou les fruits et légumes après la récolte</a:t>
            </a:r>
          </a:p>
          <a:p>
            <a:pPr marL="338138" lvl="1">
              <a:lnSpc>
                <a:spcPct val="100000"/>
              </a:lnSpc>
              <a:spcBef>
                <a:spcPts val="700"/>
              </a:spcBef>
              <a:buFont typeface="Wingdings" panose="05000000000000000000" pitchFamily="2" charset="2"/>
              <a:buChar char="q"/>
              <a:defRPr/>
            </a:pPr>
            <a:r>
              <a:rPr lang="fr-CA" altLang="en-US" noProof="0" dirty="0">
                <a:latin typeface="Myriad Pro" pitchFamily="34" charset="0"/>
              </a:rPr>
              <a:t>Application d’un produit chimique à usage agricole qui n’est pas consignée au registre</a:t>
            </a:r>
            <a:endParaRPr lang="fr-CA" altLang="en-US" strike="sngStrike" noProof="0" dirty="0">
              <a:latin typeface="Myriad Pro" pitchFamily="34" charset="0"/>
            </a:endParaRPr>
          </a:p>
          <a:p>
            <a:pPr marL="338138" lvl="1">
              <a:lnSpc>
                <a:spcPct val="100000"/>
              </a:lnSpc>
              <a:spcBef>
                <a:spcPts val="700"/>
              </a:spcBef>
              <a:buFont typeface="Wingdings" panose="05000000000000000000" pitchFamily="2" charset="2"/>
              <a:buChar char="q"/>
              <a:defRPr/>
            </a:pPr>
            <a:r>
              <a:rPr lang="fr-CA" altLang="en-US" noProof="0" dirty="0">
                <a:latin typeface="Myriad Pro" pitchFamily="34" charset="0"/>
              </a:rPr>
              <a:t>Usage d’eaux usées non traitées (convoyage, nettoyage, irrigation)</a:t>
            </a:r>
          </a:p>
          <a:p>
            <a:pPr marL="338138" lvl="1">
              <a:lnSpc>
                <a:spcPct val="100000"/>
              </a:lnSpc>
              <a:spcBef>
                <a:spcPts val="700"/>
              </a:spcBef>
              <a:buFont typeface="Wingdings" panose="05000000000000000000" pitchFamily="2" charset="2"/>
              <a:buChar char="q"/>
              <a:defRPr/>
            </a:pPr>
            <a:r>
              <a:rPr lang="fr-CA" noProof="0" dirty="0">
                <a:latin typeface="Myriad Pro" pitchFamily="34" charset="0"/>
              </a:rPr>
              <a:t>Application de fumier moins de 120 jours avant la récolte, ou absence de la consignation du DAR ou date d’application de fumier</a:t>
            </a:r>
          </a:p>
          <a:p>
            <a:pPr marL="109538" lvl="1" indent="0" algn="r">
              <a:spcBef>
                <a:spcPts val="700"/>
              </a:spcBef>
              <a:buNone/>
              <a:defRPr/>
            </a:pPr>
            <a:r>
              <a:rPr lang="fr-CA" sz="1800" i="1" dirty="0">
                <a:latin typeface="Myriad Pro"/>
              </a:rPr>
              <a:t>(s</a:t>
            </a:r>
            <a:r>
              <a:rPr lang="fr-CA" sz="1800" i="1" noProof="0" dirty="0">
                <a:latin typeface="Myriad Pro"/>
              </a:rPr>
              <a:t>uite)</a:t>
            </a:r>
          </a:p>
        </p:txBody>
      </p:sp>
    </p:spTree>
    <p:extLst>
      <p:ext uri="{BB962C8B-B14F-4D97-AF65-F5344CB8AC3E}">
        <p14:creationId xmlns:p14="http://schemas.microsoft.com/office/powerpoint/2010/main" val="9310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9" y="152400"/>
            <a:ext cx="7886700" cy="762000"/>
          </a:xfrm>
        </p:spPr>
        <p:txBody>
          <a:bodyPr>
            <a:noAutofit/>
          </a:bodyPr>
          <a:lstStyle/>
          <a:p>
            <a:pPr>
              <a:defRPr/>
            </a:pPr>
            <a:r>
              <a:rPr lang="fr-CA" sz="3300" b="1" noProof="0" dirty="0">
                <a:solidFill>
                  <a:schemeClr val="bg1">
                    <a:lumMod val="50000"/>
                  </a:schemeClr>
                </a:solidFill>
                <a:latin typeface="Arial Narrow" pitchFamily="34" charset="0"/>
                <a:cs typeface="Arial" charset="0"/>
              </a:rPr>
              <a:t>Éléments entraînant un échec automatique </a:t>
            </a:r>
            <a:r>
              <a:rPr lang="fr-CA" sz="3000" b="1" noProof="0" dirty="0">
                <a:solidFill>
                  <a:schemeClr val="bg1">
                    <a:lumMod val="50000"/>
                  </a:schemeClr>
                </a:solidFill>
                <a:latin typeface="Arial Narrow" pitchFamily="34" charset="0"/>
                <a:cs typeface="Arial" charset="0"/>
              </a:rPr>
              <a:t>(suite)</a:t>
            </a:r>
            <a:endParaRPr lang="fr-CA" sz="3000" b="1" cap="all" noProof="0" dirty="0">
              <a:solidFill>
                <a:schemeClr val="bg1">
                  <a:lumMod val="50000"/>
                </a:schemeClr>
              </a:solidFill>
            </a:endParaRPr>
          </a:p>
        </p:txBody>
      </p:sp>
      <p:sp>
        <p:nvSpPr>
          <p:cNvPr id="3" name="Content Placeholder 2"/>
          <p:cNvSpPr>
            <a:spLocks noGrp="1"/>
          </p:cNvSpPr>
          <p:nvPr>
            <p:ph idx="1"/>
          </p:nvPr>
        </p:nvSpPr>
        <p:spPr>
          <a:xfrm>
            <a:off x="616618" y="1219200"/>
            <a:ext cx="7231981" cy="5562600"/>
          </a:xfrm>
        </p:spPr>
        <p:txBody>
          <a:bodyPr>
            <a:noAutofit/>
          </a:bodyPr>
          <a:lstStyle/>
          <a:p>
            <a:pPr marL="338138" lvl="1">
              <a:lnSpc>
                <a:spcPct val="100000"/>
              </a:lnSpc>
              <a:spcBef>
                <a:spcPts val="0"/>
              </a:spcBef>
              <a:spcAft>
                <a:spcPts val="1200"/>
              </a:spcAft>
              <a:buFont typeface="Wingdings" panose="05000000000000000000" pitchFamily="2" charset="2"/>
              <a:buChar char="q"/>
              <a:defRPr/>
            </a:pPr>
            <a:r>
              <a:rPr lang="fr-CA" altLang="en-US" sz="2000" noProof="0" dirty="0">
                <a:latin typeface="Myriad Pro" pitchFamily="34" charset="0"/>
              </a:rPr>
              <a:t>Eaux usées des toilettes évacuées directement sur le site de production</a:t>
            </a:r>
          </a:p>
          <a:p>
            <a:pPr marL="338138" lvl="1">
              <a:lnSpc>
                <a:spcPct val="100000"/>
              </a:lnSpc>
              <a:spcBef>
                <a:spcPts val="0"/>
              </a:spcBef>
              <a:spcAft>
                <a:spcPts val="1200"/>
              </a:spcAft>
              <a:buFont typeface="Wingdings" panose="05000000000000000000" pitchFamily="2" charset="2"/>
              <a:buChar char="q"/>
              <a:defRPr/>
            </a:pPr>
            <a:r>
              <a:rPr lang="fr-CA" altLang="en-US" sz="2000" noProof="0" dirty="0">
                <a:latin typeface="Myriad Pro" pitchFamily="34" charset="0"/>
              </a:rPr>
              <a:t>Absence totale de toilettes</a:t>
            </a:r>
          </a:p>
          <a:p>
            <a:pPr marL="338138" lvl="1">
              <a:lnSpc>
                <a:spcPct val="100000"/>
              </a:lnSpc>
              <a:spcBef>
                <a:spcPts val="0"/>
              </a:spcBef>
              <a:spcAft>
                <a:spcPts val="1200"/>
              </a:spcAft>
              <a:buFont typeface="Wingdings" panose="05000000000000000000" pitchFamily="2" charset="2"/>
              <a:buChar char="q"/>
              <a:defRPr/>
            </a:pPr>
            <a:r>
              <a:rPr lang="fr-CA" altLang="en-US" sz="2000" noProof="0" dirty="0">
                <a:latin typeface="Myriad Pro" pitchFamily="34" charset="0"/>
              </a:rPr>
              <a:t>Absence totale de stations de lavage de mains ou des installations mal équipées</a:t>
            </a:r>
          </a:p>
          <a:p>
            <a:pPr marL="338138" lvl="1">
              <a:lnSpc>
                <a:spcPct val="100000"/>
              </a:lnSpc>
              <a:spcBef>
                <a:spcPts val="0"/>
              </a:spcBef>
              <a:spcAft>
                <a:spcPts val="1200"/>
              </a:spcAft>
              <a:buFont typeface="Wingdings" panose="05000000000000000000" pitchFamily="2" charset="2"/>
              <a:buChar char="q"/>
              <a:defRPr/>
            </a:pPr>
            <a:r>
              <a:rPr lang="fr-CA" altLang="en-US" sz="2000" noProof="0" dirty="0">
                <a:latin typeface="Myriad Pro" pitchFamily="34" charset="0"/>
              </a:rPr>
              <a:t>Absence d’analyse d’eau de convoyage ou de lavage, ou résultats d’analyse non-conformes</a:t>
            </a:r>
          </a:p>
          <a:p>
            <a:pPr marL="338138" lvl="1">
              <a:lnSpc>
                <a:spcPct val="100000"/>
              </a:lnSpc>
              <a:spcBef>
                <a:spcPts val="0"/>
              </a:spcBef>
              <a:spcAft>
                <a:spcPts val="1200"/>
              </a:spcAft>
              <a:buFont typeface="Wingdings" panose="05000000000000000000" pitchFamily="2" charset="2"/>
              <a:buChar char="q"/>
              <a:defRPr/>
            </a:pPr>
            <a:r>
              <a:rPr lang="fr-CA" altLang="en-US" sz="2000" noProof="0" dirty="0">
                <a:latin typeface="Myriad Pro" pitchFamily="34" charset="0"/>
              </a:rPr>
              <a:t>Observation d’employés qui n’utilisent pas les bonnes techniques de lavage des mains après avoir utilisé la toilette</a:t>
            </a:r>
          </a:p>
          <a:p>
            <a:pPr marL="338138" lvl="1">
              <a:lnSpc>
                <a:spcPct val="100000"/>
              </a:lnSpc>
              <a:spcBef>
                <a:spcPts val="0"/>
              </a:spcBef>
              <a:spcAft>
                <a:spcPts val="1200"/>
              </a:spcAft>
              <a:buFont typeface="Wingdings" panose="05000000000000000000" pitchFamily="2" charset="2"/>
              <a:buChar char="q"/>
              <a:defRPr/>
            </a:pPr>
            <a:r>
              <a:rPr lang="fr-FR" altLang="en-US" sz="2000" b="1" noProof="0" dirty="0">
                <a:latin typeface="Myriad Pro" pitchFamily="34" charset="0"/>
              </a:rPr>
              <a:t>Pour les concombres et les poivrons destinés au marinage et les têtes de violon destinées au remballage, commerce en gros et courtage SEULEMENT </a:t>
            </a:r>
            <a:r>
              <a:rPr lang="fr-FR" altLang="en-US" sz="2000" noProof="0" dirty="0">
                <a:latin typeface="Myriad Pro" pitchFamily="34" charset="0"/>
              </a:rPr>
              <a:t>: Les entreprises NE S'APPROVISIONNENT PAS auprès de fournisseurs qui suivent un programme crédible de salubrité des aliments</a:t>
            </a:r>
            <a:endParaRPr lang="fr-CA" sz="2000" noProof="0" dirty="0"/>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1627340"/>
            <a:ext cx="811060" cy="81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3348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b="1" noProof="0" dirty="0">
                <a:solidFill>
                  <a:schemeClr val="bg1">
                    <a:lumMod val="50000"/>
                  </a:schemeClr>
                </a:solidFill>
                <a:latin typeface="Arial Narrow" pitchFamily="34" charset="0"/>
                <a:cs typeface="Arial" charset="0"/>
              </a:rPr>
              <a:t>Après l’audit</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616618" y="1219200"/>
            <a:ext cx="7058626" cy="5116111"/>
          </a:xfrm>
        </p:spPr>
        <p:txBody>
          <a:bodyPr>
            <a:noAutofit/>
          </a:bodyPr>
          <a:lstStyle/>
          <a:p>
            <a:pPr marL="342900" indent="-342900">
              <a:spcBef>
                <a:spcPts val="400"/>
              </a:spcBef>
              <a:spcAft>
                <a:spcPts val="200"/>
              </a:spcAft>
              <a:defRPr/>
            </a:pPr>
            <a:r>
              <a:rPr lang="fr-CA" sz="2100" noProof="0" dirty="0">
                <a:latin typeface="Myriad Pro" pitchFamily="34" charset="0"/>
              </a:rPr>
              <a:t>L’auditeur vous laissera un exemplaire du rapport sommaire une fois l’audit terminé. Il ne s’agit pas du rapport final de l’audit.</a:t>
            </a:r>
          </a:p>
          <a:p>
            <a:pPr marL="342900" indent="-342900">
              <a:spcBef>
                <a:spcPts val="400"/>
              </a:spcBef>
              <a:spcAft>
                <a:spcPts val="200"/>
              </a:spcAft>
              <a:defRPr/>
            </a:pPr>
            <a:r>
              <a:rPr lang="fr-CA" sz="2100" noProof="0" dirty="0">
                <a:latin typeface="Myriad Pro" pitchFamily="34" charset="0"/>
              </a:rPr>
              <a:t>L’auditeur transmet le rapport à l’organisme de certification pour qu’un réviseur qualifié effectue une révision. </a:t>
            </a:r>
          </a:p>
          <a:p>
            <a:pPr marL="342900" indent="-342900">
              <a:spcBef>
                <a:spcPts val="400"/>
              </a:spcBef>
              <a:spcAft>
                <a:spcPts val="200"/>
              </a:spcAft>
              <a:defRPr/>
            </a:pPr>
            <a:r>
              <a:rPr lang="fr-CA" altLang="en-US" sz="2100" noProof="0" dirty="0">
                <a:latin typeface="Myriad Pro" pitchFamily="34" charset="0"/>
              </a:rPr>
              <a:t>Les résultats de l’audit sont transmis dans un délai de 30 jours ouvrables. Si les résultats sont positifs, l’entreprise reçoit habituellement en même temps son certificat.</a:t>
            </a:r>
          </a:p>
          <a:p>
            <a:pPr marL="342900" indent="-342900">
              <a:spcBef>
                <a:spcPts val="400"/>
              </a:spcBef>
              <a:spcAft>
                <a:spcPts val="200"/>
              </a:spcAft>
              <a:defRPr/>
            </a:pPr>
            <a:r>
              <a:rPr lang="fr-CA" sz="2100" noProof="0" dirty="0">
                <a:latin typeface="Myriad Pro" pitchFamily="34" charset="0"/>
              </a:rPr>
              <a:t>L’organisme de certification prend toutes les décisions relatives à la certification. Un processus d’appel et un système de gestion des plaintes sont en place.</a:t>
            </a:r>
          </a:p>
          <a:p>
            <a:pPr marL="342900" indent="-342900">
              <a:spcBef>
                <a:spcPts val="400"/>
              </a:spcBef>
              <a:spcAft>
                <a:spcPts val="200"/>
              </a:spcAft>
              <a:defRPr/>
            </a:pPr>
            <a:r>
              <a:rPr lang="fr-CA" sz="2100" noProof="0" dirty="0">
                <a:latin typeface="Myriad Pro" pitchFamily="34" charset="0"/>
                <a:cs typeface="Arial" charset="0"/>
              </a:rPr>
              <a:t>Dans l’éventualité d’un échec à l’audit à la fin de la saison de production, la mise en œuvre des mesures correctives pourrait devoir être retardée jusqu’à l’année suivante.</a:t>
            </a:r>
          </a:p>
        </p:txBody>
      </p:sp>
    </p:spTree>
    <p:extLst>
      <p:ext uri="{BB962C8B-B14F-4D97-AF65-F5344CB8AC3E}">
        <p14:creationId xmlns:p14="http://schemas.microsoft.com/office/powerpoint/2010/main" val="2982932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050" y="2857500"/>
            <a:ext cx="6057900" cy="1143000"/>
          </a:xfrm>
        </p:spPr>
        <p:txBody>
          <a:bodyPr>
            <a:noAutofit/>
          </a:bodyPr>
          <a:lstStyle/>
          <a:p>
            <a:pPr algn="ctr">
              <a:spcBef>
                <a:spcPct val="50000"/>
              </a:spcBef>
              <a:defRPr/>
            </a:pPr>
            <a:r>
              <a:rPr lang="fr-CA" sz="6000" b="1" noProof="0" dirty="0">
                <a:solidFill>
                  <a:schemeClr val="bg1">
                    <a:lumMod val="50000"/>
                  </a:schemeClr>
                </a:solidFill>
                <a:latin typeface="Arial Narrow" pitchFamily="34" charset="0"/>
              </a:rPr>
              <a:t>Coûts et avantages</a:t>
            </a:r>
          </a:p>
        </p:txBody>
      </p:sp>
    </p:spTree>
    <p:extLst>
      <p:ext uri="{BB962C8B-B14F-4D97-AF65-F5344CB8AC3E}">
        <p14:creationId xmlns:p14="http://schemas.microsoft.com/office/powerpoint/2010/main" val="3167662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Coûts pour la certification</a:t>
            </a:r>
            <a:endParaRPr lang="fr-CA" sz="3600" b="1" cap="all" noProof="0" dirty="0">
              <a:solidFill>
                <a:schemeClr val="bg1">
                  <a:lumMod val="50000"/>
                </a:schemeClr>
              </a:solidFill>
            </a:endParaRPr>
          </a:p>
        </p:txBody>
      </p:sp>
      <p:sp>
        <p:nvSpPr>
          <p:cNvPr id="3" name="Content Placeholder 2"/>
          <p:cNvSpPr>
            <a:spLocks noGrp="1"/>
          </p:cNvSpPr>
          <p:nvPr>
            <p:ph idx="1"/>
          </p:nvPr>
        </p:nvSpPr>
        <p:spPr/>
        <p:txBody>
          <a:bodyPr>
            <a:normAutofit fontScale="92500" lnSpcReduction="10000"/>
          </a:bodyPr>
          <a:lstStyle/>
          <a:p>
            <a:pPr marL="342900" indent="-342900">
              <a:lnSpc>
                <a:spcPct val="100000"/>
              </a:lnSpc>
              <a:spcBef>
                <a:spcPts val="800"/>
              </a:spcBef>
              <a:defRPr/>
            </a:pPr>
            <a:r>
              <a:rPr lang="fr-CA" altLang="en-US" sz="2200" noProof="0" dirty="0">
                <a:latin typeface="Myriad Pro" pitchFamily="34" charset="0"/>
              </a:rPr>
              <a:t>Les coûts pour la certification s’établissent comme suit :</a:t>
            </a:r>
          </a:p>
          <a:p>
            <a:pPr marL="857250" lvl="1" indent="-457200">
              <a:lnSpc>
                <a:spcPct val="100000"/>
              </a:lnSpc>
              <a:spcBef>
                <a:spcPts val="800"/>
              </a:spcBef>
              <a:buFont typeface="+mj-lt"/>
              <a:buAutoNum type="arabicPeriod"/>
              <a:defRPr/>
            </a:pPr>
            <a:r>
              <a:rPr lang="fr-CA" altLang="en-US" sz="2200" b="1" noProof="0" dirty="0">
                <a:latin typeface="Myriad Pro" pitchFamily="34" charset="0"/>
              </a:rPr>
              <a:t>Droits annuels liés au programme. </a:t>
            </a:r>
            <a:r>
              <a:rPr lang="fr-CA" altLang="en-US" sz="2200" noProof="0" dirty="0">
                <a:latin typeface="Myriad Pro" pitchFamily="34" charset="0"/>
              </a:rPr>
              <a:t>Versés par le participant à CanadaGAP chaque année, la date d’anniversaire de son adhésion.</a:t>
            </a:r>
          </a:p>
          <a:p>
            <a:pPr marL="857250" lvl="1" indent="-457200">
              <a:lnSpc>
                <a:spcPct val="100000"/>
              </a:lnSpc>
              <a:spcBef>
                <a:spcPts val="600"/>
              </a:spcBef>
              <a:buFont typeface="+mj-lt"/>
              <a:buAutoNum type="arabicPeriod"/>
              <a:defRPr/>
            </a:pPr>
            <a:r>
              <a:rPr lang="fr-CA" altLang="en-US" sz="2200" b="1" noProof="0" dirty="0">
                <a:latin typeface="Myriad Pro" pitchFamily="34" charset="0"/>
              </a:rPr>
              <a:t>Frais d’audit. </a:t>
            </a:r>
            <a:r>
              <a:rPr lang="fr-CA" altLang="en-US" sz="2200" noProof="0" dirty="0">
                <a:latin typeface="Myriad Pro" pitchFamily="34" charset="0"/>
              </a:rPr>
              <a:t>Versés par le participant directement à l’organisme de certification après l’audit.</a:t>
            </a:r>
          </a:p>
          <a:p>
            <a:pPr marL="342900" indent="-342900">
              <a:lnSpc>
                <a:spcPct val="100000"/>
              </a:lnSpc>
              <a:spcBef>
                <a:spcPts val="800"/>
              </a:spcBef>
              <a:defRPr/>
            </a:pPr>
            <a:r>
              <a:rPr lang="fr-CA" altLang="en-US" sz="2200" noProof="0" dirty="0">
                <a:latin typeface="Myriad Pro" pitchFamily="34" charset="0"/>
              </a:rPr>
              <a:t>Au cours de quatre ans, le coût moyen annuel (droits annuels et frais d’audit) est d’environ 1 200 à 2 800 $.</a:t>
            </a:r>
          </a:p>
          <a:p>
            <a:pPr marL="342900" indent="-342900">
              <a:lnSpc>
                <a:spcPct val="100000"/>
              </a:lnSpc>
              <a:spcBef>
                <a:spcPct val="50000"/>
              </a:spcBef>
              <a:defRPr/>
            </a:pPr>
            <a:r>
              <a:rPr lang="fr-CA" altLang="en-US" sz="2200" noProof="0" dirty="0">
                <a:latin typeface="Myriad Pro" pitchFamily="34" charset="0"/>
              </a:rPr>
              <a:t>Les coûts varient selon :</a:t>
            </a:r>
          </a:p>
          <a:p>
            <a:pPr marL="742950" lvl="1" indent="-342900">
              <a:lnSpc>
                <a:spcPct val="100000"/>
              </a:lnSpc>
              <a:spcBef>
                <a:spcPts val="300"/>
              </a:spcBef>
              <a:buFont typeface="Courier New" panose="02070309020205020404" pitchFamily="49" charset="0"/>
              <a:buChar char="o"/>
              <a:defRPr/>
            </a:pPr>
            <a:r>
              <a:rPr lang="fr-CA" altLang="en-US" sz="2200" noProof="0" dirty="0">
                <a:latin typeface="Myriad Pro" pitchFamily="34" charset="0"/>
              </a:rPr>
              <a:t>L’option de certification</a:t>
            </a:r>
          </a:p>
          <a:p>
            <a:pPr marL="742950" lvl="1" indent="-342900">
              <a:lnSpc>
                <a:spcPct val="100000"/>
              </a:lnSpc>
              <a:spcBef>
                <a:spcPts val="300"/>
              </a:spcBef>
              <a:buFont typeface="Courier New" panose="02070309020205020404" pitchFamily="49" charset="0"/>
              <a:buChar char="o"/>
              <a:defRPr/>
            </a:pPr>
            <a:r>
              <a:rPr lang="fr-CA" altLang="en-US" sz="2200" noProof="0" dirty="0">
                <a:latin typeface="Myriad Pro" pitchFamily="34" charset="0"/>
              </a:rPr>
              <a:t>La durée de l’audit (la portée des activités, préparatifs réalisés, etc.)</a:t>
            </a:r>
          </a:p>
          <a:p>
            <a:pPr marL="742950" lvl="1" indent="-342900">
              <a:lnSpc>
                <a:spcPct val="100000"/>
              </a:lnSpc>
              <a:spcBef>
                <a:spcPts val="300"/>
              </a:spcBef>
              <a:buFont typeface="Courier New" panose="02070309020205020404" pitchFamily="49" charset="0"/>
              <a:buChar char="o"/>
              <a:defRPr/>
            </a:pPr>
            <a:r>
              <a:rPr lang="fr-CA" altLang="en-US" sz="2200" noProof="0" dirty="0">
                <a:latin typeface="Myriad Pro" pitchFamily="34" charset="0"/>
              </a:rPr>
              <a:t>L’organisme de certification</a:t>
            </a:r>
          </a:p>
          <a:p>
            <a:pPr marL="742950" lvl="1" indent="-342900">
              <a:lnSpc>
                <a:spcPct val="100000"/>
              </a:lnSpc>
              <a:spcBef>
                <a:spcPts val="300"/>
              </a:spcBef>
              <a:buFont typeface="Courier New" panose="02070309020205020404" pitchFamily="49" charset="0"/>
              <a:buChar char="o"/>
              <a:defRPr/>
            </a:pPr>
            <a:r>
              <a:rPr lang="fr-CA" altLang="en-US" sz="2200" noProof="0" dirty="0">
                <a:latin typeface="Myriad Pro" pitchFamily="34" charset="0"/>
              </a:rPr>
              <a:t>L’emplacement de l’entreprise faisant l’objet de l’audit</a:t>
            </a:r>
          </a:p>
          <a:p>
            <a:pPr marL="742950" lvl="1" indent="-342900">
              <a:lnSpc>
                <a:spcPct val="100000"/>
              </a:lnSpc>
              <a:spcBef>
                <a:spcPts val="300"/>
              </a:spcBef>
              <a:buFont typeface="Courier New" panose="02070309020205020404" pitchFamily="49" charset="0"/>
              <a:buChar char="o"/>
              <a:defRPr/>
            </a:pPr>
            <a:r>
              <a:rPr lang="fr-CA" sz="2200" dirty="0">
                <a:latin typeface="Myriad Pro" pitchFamily="34" charset="0"/>
                <a:cs typeface="Arial" charset="0"/>
              </a:rPr>
              <a:t>Le nombre et la nature des demandes de mesures correctives</a:t>
            </a:r>
          </a:p>
          <a:p>
            <a:pPr marL="742950" lvl="1" indent="-342900">
              <a:lnSpc>
                <a:spcPct val="100000"/>
              </a:lnSpc>
              <a:spcBef>
                <a:spcPts val="300"/>
              </a:spcBef>
              <a:buFont typeface="Courier New" panose="02070309020205020404" pitchFamily="49" charset="0"/>
              <a:buChar char="o"/>
              <a:defRPr/>
            </a:pPr>
            <a:endParaRPr lang="fr-CA" altLang="en-US" sz="2200" noProof="0" dirty="0">
              <a:latin typeface="Myriad Pro" pitchFamily="34" charset="0"/>
            </a:endParaRPr>
          </a:p>
        </p:txBody>
      </p:sp>
    </p:spTree>
    <p:extLst>
      <p:ext uri="{BB962C8B-B14F-4D97-AF65-F5344CB8AC3E}">
        <p14:creationId xmlns:p14="http://schemas.microsoft.com/office/powerpoint/2010/main" val="2645951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618" y="990600"/>
            <a:ext cx="7460582"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pPr>
              <a:defRPr/>
            </a:pPr>
            <a:r>
              <a:rPr lang="fr-CA" sz="3200" b="1" noProof="0" dirty="0">
                <a:solidFill>
                  <a:schemeClr val="bg1">
                    <a:lumMod val="50000"/>
                  </a:schemeClr>
                </a:solidFill>
                <a:latin typeface="Arial Narrow" pitchFamily="34" charset="0"/>
                <a:cs typeface="Arial" charset="0"/>
              </a:rPr>
              <a:t>Quel est le rôle de CanadaGAP </a:t>
            </a:r>
            <a:br>
              <a:rPr lang="fr-CA" sz="3200" b="1" noProof="0" dirty="0">
                <a:solidFill>
                  <a:schemeClr val="bg1">
                    <a:lumMod val="50000"/>
                  </a:schemeClr>
                </a:solidFill>
                <a:latin typeface="Arial Narrow" pitchFamily="34" charset="0"/>
                <a:cs typeface="Arial" charset="0"/>
              </a:rPr>
            </a:br>
            <a:r>
              <a:rPr lang="fr-CA" sz="3200" b="1" noProof="0" dirty="0">
                <a:solidFill>
                  <a:schemeClr val="bg1">
                    <a:lumMod val="50000"/>
                  </a:schemeClr>
                </a:solidFill>
                <a:latin typeface="Arial Narrow" pitchFamily="34" charset="0"/>
                <a:cs typeface="Arial" charset="0"/>
              </a:rPr>
              <a:t>au sein du système de certification?</a:t>
            </a:r>
            <a:endParaRPr lang="fr-CA" sz="2400" b="1" cap="all" noProof="0" dirty="0">
              <a:solidFill>
                <a:schemeClr val="bg1">
                  <a:lumMod val="50000"/>
                </a:schemeClr>
              </a:solidFill>
            </a:endParaRPr>
          </a:p>
        </p:txBody>
      </p:sp>
      <p:sp>
        <p:nvSpPr>
          <p:cNvPr id="3" name="Content Placeholder 2"/>
          <p:cNvSpPr>
            <a:spLocks noGrp="1"/>
          </p:cNvSpPr>
          <p:nvPr>
            <p:ph idx="1"/>
          </p:nvPr>
        </p:nvSpPr>
        <p:spPr>
          <a:xfrm>
            <a:off x="457200" y="1401151"/>
            <a:ext cx="7391400" cy="5116111"/>
          </a:xfrm>
        </p:spPr>
        <p:txBody>
          <a:bodyPr>
            <a:noAutofit/>
          </a:bodyPr>
          <a:lstStyle/>
          <a:p>
            <a:pPr marL="342900" indent="-342900">
              <a:spcBef>
                <a:spcPct val="50000"/>
              </a:spcBef>
              <a:defRPr/>
            </a:pPr>
            <a:r>
              <a:rPr lang="fr-CA" sz="2000" noProof="0" dirty="0">
                <a:latin typeface="Myriad Pro"/>
                <a:cs typeface="Arial" charset="0"/>
              </a:rPr>
              <a:t>Un rigoureux système de gestion qui établit les règlements et les directives, et détermine les fonctions de CanadaGAP dans les domaines suivants :</a:t>
            </a:r>
          </a:p>
          <a:p>
            <a:pPr marL="800100" lvl="1" indent="-342900">
              <a:spcBef>
                <a:spcPts val="600"/>
              </a:spcBef>
              <a:defRPr/>
            </a:pPr>
            <a:r>
              <a:rPr lang="fr-CA" sz="1900" noProof="0" dirty="0">
                <a:latin typeface="Myriad Pro"/>
                <a:cs typeface="Arial" charset="0"/>
              </a:rPr>
              <a:t>Maintenir à jour la norme et assurer sa validité technique; réviser les guides; communiquer les mises à jour; maintenir la reconnaissance. </a:t>
            </a:r>
          </a:p>
          <a:p>
            <a:pPr marL="800100" lvl="1" indent="-342900">
              <a:spcBef>
                <a:spcPts val="600"/>
              </a:spcBef>
              <a:defRPr/>
            </a:pPr>
            <a:r>
              <a:rPr lang="fr-CA" sz="1900" noProof="0" dirty="0">
                <a:latin typeface="Myriad Pro"/>
                <a:cs typeface="Arial" charset="0"/>
              </a:rPr>
              <a:t>Superviser le rendement des organismes de certification en fonction des contrats de licence, voir au respect des normes de service. </a:t>
            </a:r>
          </a:p>
          <a:p>
            <a:pPr marL="800100" lvl="1" indent="-342900">
              <a:spcBef>
                <a:spcPts val="600"/>
              </a:spcBef>
              <a:defRPr/>
            </a:pPr>
            <a:r>
              <a:rPr lang="fr-CA" sz="1900" noProof="0" dirty="0">
                <a:latin typeface="Myriad Pro"/>
                <a:cs typeface="Arial" charset="0"/>
              </a:rPr>
              <a:t>Assurer et approuver la formation des formateurs des auditeurs. </a:t>
            </a:r>
          </a:p>
          <a:p>
            <a:pPr marL="800100" lvl="1" indent="-342900">
              <a:spcBef>
                <a:spcPts val="600"/>
              </a:spcBef>
              <a:defRPr/>
            </a:pPr>
            <a:r>
              <a:rPr lang="fr-CA" sz="1900" noProof="0" dirty="0">
                <a:latin typeface="Myriad Pro"/>
                <a:cs typeface="Arial" charset="0"/>
              </a:rPr>
              <a:t>Fournir du matériel à jour pour la formation des auditeurs. </a:t>
            </a:r>
          </a:p>
          <a:p>
            <a:pPr marL="800100" lvl="1" indent="-342900">
              <a:spcBef>
                <a:spcPts val="600"/>
              </a:spcBef>
              <a:defRPr/>
            </a:pPr>
            <a:r>
              <a:rPr lang="fr-CA" sz="1900" noProof="0" dirty="0">
                <a:latin typeface="Myriad Pro"/>
                <a:cs typeface="Arial" charset="0"/>
              </a:rPr>
              <a:t>Revoir et approuver les titres de compétences des auditeurs.</a:t>
            </a:r>
          </a:p>
          <a:p>
            <a:pPr marL="800100" lvl="1" indent="-342900">
              <a:spcBef>
                <a:spcPts val="600"/>
              </a:spcBef>
              <a:defRPr/>
            </a:pPr>
            <a:r>
              <a:rPr lang="fr-CA" sz="1900" noProof="0" dirty="0">
                <a:latin typeface="Myriad Pro"/>
                <a:cs typeface="Arial" charset="0"/>
              </a:rPr>
              <a:t>Assister les organismes de certification dans l'interprétation des questions techniques et le traitement des appels de décision et de plaintes.</a:t>
            </a:r>
          </a:p>
        </p:txBody>
      </p:sp>
      <p:cxnSp>
        <p:nvCxnSpPr>
          <p:cNvPr id="5" name="Straight Connector 4"/>
          <p:cNvCxnSpPr/>
          <p:nvPr/>
        </p:nvCxnSpPr>
        <p:spPr>
          <a:xfrm>
            <a:off x="616618" y="1295400"/>
            <a:ext cx="7389935" cy="0"/>
          </a:xfrm>
          <a:prstGeom prst="line">
            <a:avLst/>
          </a:prstGeom>
          <a:ln w="28575">
            <a:solidFill>
              <a:srgbClr val="CE17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0940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Avantages du programme</a:t>
            </a:r>
            <a:endParaRPr lang="fr-CA" sz="3600" b="1" cap="all" noProof="0" dirty="0">
              <a:solidFill>
                <a:schemeClr val="bg1">
                  <a:lumMod val="50000"/>
                </a:schemeClr>
              </a:solidFill>
            </a:endParaRPr>
          </a:p>
        </p:txBody>
      </p:sp>
      <p:sp>
        <p:nvSpPr>
          <p:cNvPr id="3" name="Content Placeholder 2"/>
          <p:cNvSpPr>
            <a:spLocks noGrp="1"/>
          </p:cNvSpPr>
          <p:nvPr>
            <p:ph idx="1"/>
          </p:nvPr>
        </p:nvSpPr>
        <p:spPr>
          <a:xfrm>
            <a:off x="616618" y="1349467"/>
            <a:ext cx="7058626" cy="5508533"/>
          </a:xfrm>
        </p:spPr>
        <p:txBody>
          <a:bodyPr>
            <a:normAutofit fontScale="55000" lnSpcReduction="20000"/>
          </a:bodyPr>
          <a:lstStyle/>
          <a:p>
            <a:pPr>
              <a:spcAft>
                <a:spcPts val="600"/>
              </a:spcAft>
              <a:buFont typeface="Wingdings" pitchFamily="2" charset="2"/>
              <a:buChar char="ü"/>
              <a:defRPr/>
            </a:pPr>
            <a:r>
              <a:rPr lang="fr-CA" sz="4000" noProof="0" dirty="0">
                <a:latin typeface="Myriad Pro" pitchFamily="34" charset="0"/>
              </a:rPr>
              <a:t>Programme basé sur la norme HACCP, une analyse complète des risques.</a:t>
            </a:r>
          </a:p>
          <a:p>
            <a:pPr>
              <a:spcAft>
                <a:spcPts val="600"/>
              </a:spcAft>
              <a:buFont typeface="Wingdings" pitchFamily="2" charset="2"/>
              <a:buChar char="ü"/>
              <a:defRPr/>
            </a:pPr>
            <a:r>
              <a:rPr lang="fr-CA" sz="4000" noProof="0" dirty="0">
                <a:latin typeface="Myriad Pro" pitchFamily="34" charset="0"/>
              </a:rPr>
              <a:t>Le programme a obtenu la pleine reconnaissance du gouvernement.</a:t>
            </a:r>
          </a:p>
          <a:p>
            <a:pPr>
              <a:spcAft>
                <a:spcPts val="600"/>
              </a:spcAft>
              <a:buFont typeface="Wingdings" pitchFamily="2" charset="2"/>
              <a:buChar char="ü"/>
              <a:defRPr/>
            </a:pPr>
            <a:r>
              <a:rPr lang="fr-CA" sz="4000" noProof="0" dirty="0">
                <a:latin typeface="Myriad Pro" pitchFamily="34" charset="0"/>
              </a:rPr>
              <a:t>Une norme technique rigoureuse, vérifiée par les gouvernements fédéral et provinciaux et révisée chaque année par l’Agence canadienne de l’inspection des aliments.</a:t>
            </a:r>
          </a:p>
          <a:p>
            <a:pPr>
              <a:spcAft>
                <a:spcPts val="600"/>
              </a:spcAft>
              <a:buFont typeface="Wingdings" pitchFamily="2" charset="2"/>
              <a:buChar char="ü"/>
              <a:defRPr/>
            </a:pPr>
            <a:r>
              <a:rPr lang="fr-CA" sz="4000" noProof="0" dirty="0">
                <a:latin typeface="Myriad Pro" pitchFamily="34" charset="0"/>
              </a:rPr>
              <a:t>Les outils sont pratiques et favorisent l’implantation du programme au sein de l’industrie.</a:t>
            </a:r>
          </a:p>
          <a:p>
            <a:pPr>
              <a:spcAft>
                <a:spcPts val="600"/>
              </a:spcAft>
              <a:buFont typeface="Wingdings" pitchFamily="2" charset="2"/>
              <a:buChar char="ü"/>
              <a:defRPr/>
            </a:pPr>
            <a:r>
              <a:rPr lang="fr-CA" sz="4000" noProof="0" dirty="0">
                <a:latin typeface="Myriad Pro" pitchFamily="34" charset="0"/>
              </a:rPr>
              <a:t>Reconnaissance des options B, C et D par GFSI.</a:t>
            </a:r>
          </a:p>
          <a:p>
            <a:pPr>
              <a:spcAft>
                <a:spcPts val="600"/>
              </a:spcAft>
              <a:buFont typeface="Wingdings" pitchFamily="2" charset="2"/>
              <a:buChar char="ü"/>
              <a:defRPr/>
            </a:pPr>
            <a:r>
              <a:rPr lang="fr-CA" sz="4000" noProof="0" dirty="0">
                <a:latin typeface="Myriad Pro" pitchFamily="34" charset="0"/>
              </a:rPr>
              <a:t>Choix d’options de certification, qui répondent aux exigences des acheteurs.</a:t>
            </a:r>
            <a:r>
              <a:rPr lang="fr-CA" sz="4400" noProof="0" dirty="0">
                <a:latin typeface="Myriad Pro" pitchFamily="34" charset="0"/>
              </a:rPr>
              <a:t>												 				    </a:t>
            </a:r>
            <a:r>
              <a:rPr lang="fr-CA" noProof="0" dirty="0">
                <a:latin typeface="Myriad Pro" pitchFamily="34" charset="0"/>
              </a:rPr>
              <a:t>(</a:t>
            </a:r>
            <a:r>
              <a:rPr lang="fr-CA" i="1" noProof="0" dirty="0">
                <a:latin typeface="Myriad Pro" pitchFamily="34" charset="0"/>
              </a:rPr>
              <a:t>suite</a:t>
            </a:r>
            <a:r>
              <a:rPr lang="fr-CA" noProof="0" dirty="0">
                <a:latin typeface="Myriad Pro" pitchFamily="34" charset="0"/>
              </a:rPr>
              <a:t>)</a:t>
            </a:r>
          </a:p>
          <a:p>
            <a:pPr marL="0" indent="0">
              <a:buNone/>
            </a:pPr>
            <a:endParaRPr lang="fr-CA" noProof="0" dirty="0"/>
          </a:p>
        </p:txBody>
      </p:sp>
    </p:spTree>
    <p:extLst>
      <p:ext uri="{BB962C8B-B14F-4D97-AF65-F5344CB8AC3E}">
        <p14:creationId xmlns:p14="http://schemas.microsoft.com/office/powerpoint/2010/main" val="3510799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Avantages </a:t>
            </a:r>
            <a:r>
              <a:rPr lang="fr-CA" sz="3600" noProof="0" dirty="0">
                <a:solidFill>
                  <a:schemeClr val="bg1">
                    <a:lumMod val="50000"/>
                  </a:schemeClr>
                </a:solidFill>
                <a:latin typeface="Arial Narrow" pitchFamily="34" charset="0"/>
                <a:cs typeface="Arial" charset="0"/>
              </a:rPr>
              <a:t>(</a:t>
            </a:r>
            <a:r>
              <a:rPr lang="fr-CA" sz="3600" i="1" noProof="0" dirty="0">
                <a:solidFill>
                  <a:schemeClr val="bg1">
                    <a:lumMod val="50000"/>
                  </a:schemeClr>
                </a:solidFill>
                <a:latin typeface="Arial Narrow" pitchFamily="34" charset="0"/>
                <a:cs typeface="Arial" charset="0"/>
              </a:rPr>
              <a:t>suite</a:t>
            </a:r>
            <a:r>
              <a:rPr lang="fr-CA" sz="3600" noProof="0" dirty="0">
                <a:solidFill>
                  <a:schemeClr val="bg1">
                    <a:lumMod val="50000"/>
                  </a:schemeClr>
                </a:solidFill>
                <a:latin typeface="Arial Narrow" pitchFamily="34" charset="0"/>
                <a:cs typeface="Arial" charset="0"/>
              </a:rPr>
              <a:t>)</a:t>
            </a:r>
            <a:endParaRPr lang="fr-CA" sz="3600" cap="all" noProof="0" dirty="0">
              <a:solidFill>
                <a:schemeClr val="bg1">
                  <a:lumMod val="50000"/>
                </a:schemeClr>
              </a:solidFill>
            </a:endParaRPr>
          </a:p>
        </p:txBody>
      </p:sp>
      <p:sp>
        <p:nvSpPr>
          <p:cNvPr id="3" name="Content Placeholder 2"/>
          <p:cNvSpPr>
            <a:spLocks noGrp="1"/>
          </p:cNvSpPr>
          <p:nvPr>
            <p:ph idx="1"/>
          </p:nvPr>
        </p:nvSpPr>
        <p:spPr/>
        <p:txBody>
          <a:bodyPr>
            <a:normAutofit fontScale="85000" lnSpcReduction="10000"/>
          </a:bodyPr>
          <a:lstStyle/>
          <a:p>
            <a:pPr marL="457200" indent="-457200">
              <a:spcAft>
                <a:spcPts val="600"/>
              </a:spcAft>
              <a:buFont typeface="Wingdings" pitchFamily="2" charset="2"/>
              <a:buChar char="ü"/>
              <a:defRPr/>
            </a:pPr>
            <a:r>
              <a:rPr lang="fr-CA" noProof="0" dirty="0">
                <a:latin typeface="Myriad Pro" pitchFamily="34" charset="0"/>
              </a:rPr>
              <a:t>Audits objectifs réalisés par une tierce partie.</a:t>
            </a:r>
          </a:p>
          <a:p>
            <a:pPr marL="457200" indent="-457200">
              <a:spcAft>
                <a:spcPts val="600"/>
              </a:spcAft>
              <a:buFont typeface="Wingdings" pitchFamily="2" charset="2"/>
              <a:buChar char="ü"/>
              <a:defRPr/>
            </a:pPr>
            <a:r>
              <a:rPr lang="fr-CA" noProof="0" dirty="0">
                <a:latin typeface="Myriad Pro" pitchFamily="34" charset="0"/>
              </a:rPr>
              <a:t>Formation des auditeurs centrée sur les exigences du programme CanadaGAP; leur rendement est suivi de près.</a:t>
            </a:r>
          </a:p>
          <a:p>
            <a:pPr marL="457200" indent="-457200">
              <a:spcAft>
                <a:spcPts val="600"/>
              </a:spcAft>
              <a:buFont typeface="Wingdings" pitchFamily="2" charset="2"/>
              <a:buChar char="ü"/>
              <a:defRPr/>
            </a:pPr>
            <a:r>
              <a:rPr lang="fr-CA" noProof="0" dirty="0">
                <a:latin typeface="Myriad Pro"/>
                <a:cs typeface="Arial" charset="0"/>
              </a:rPr>
              <a:t>Exigences élevées pour les organismes de certification et pour les auditeurs afin d’assurer leur compétence.</a:t>
            </a:r>
          </a:p>
          <a:p>
            <a:pPr marL="457200" indent="-457200">
              <a:spcAft>
                <a:spcPts val="600"/>
              </a:spcAft>
              <a:buFont typeface="Wingdings" pitchFamily="2" charset="2"/>
              <a:buChar char="ü"/>
              <a:defRPr/>
            </a:pPr>
            <a:r>
              <a:rPr lang="fr-CA" noProof="0" dirty="0">
                <a:latin typeface="Myriad Pro" pitchFamily="34" charset="0"/>
              </a:rPr>
              <a:t>Surveillance en continu des organismes de certification par CanadaGAP et par l’organisme d’accréditation.</a:t>
            </a:r>
          </a:p>
          <a:p>
            <a:pPr marL="457200" indent="-457200">
              <a:spcAft>
                <a:spcPts val="600"/>
              </a:spcAft>
              <a:buFont typeface="Wingdings" pitchFamily="2" charset="2"/>
              <a:buChar char="ü"/>
              <a:defRPr/>
            </a:pPr>
            <a:r>
              <a:rPr lang="fr-CA" noProof="0" dirty="0">
                <a:latin typeface="Myriad Pro"/>
                <a:cs typeface="Arial" charset="0"/>
              </a:rPr>
              <a:t>Mécanismes pour prévenir les conflits d’intérêts.</a:t>
            </a:r>
          </a:p>
          <a:p>
            <a:pPr marL="457200" indent="-457200">
              <a:spcAft>
                <a:spcPts val="600"/>
              </a:spcAft>
              <a:buFont typeface="Wingdings" pitchFamily="2" charset="2"/>
              <a:buChar char="ü"/>
              <a:defRPr/>
            </a:pPr>
            <a:r>
              <a:rPr lang="fr-CA" noProof="0" dirty="0">
                <a:latin typeface="Myriad Pro"/>
                <a:cs typeface="Arial" charset="0"/>
              </a:rPr>
              <a:t>Processus d’appel et de gestion des plaintes.</a:t>
            </a:r>
          </a:p>
          <a:p>
            <a:endParaRPr lang="fr-CA" noProof="0" dirty="0"/>
          </a:p>
        </p:txBody>
      </p:sp>
    </p:spTree>
    <p:extLst>
      <p:ext uri="{BB962C8B-B14F-4D97-AF65-F5344CB8AC3E}">
        <p14:creationId xmlns:p14="http://schemas.microsoft.com/office/powerpoint/2010/main" val="1573389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r>
              <a:rPr lang="fr-CA" b="1" noProof="0" dirty="0">
                <a:solidFill>
                  <a:schemeClr val="bg1">
                    <a:lumMod val="50000"/>
                  </a:schemeClr>
                </a:solidFill>
                <a:latin typeface="Arial Narrow" pitchFamily="34" charset="0"/>
                <a:cs typeface="Arial" charset="0"/>
              </a:rPr>
              <a:t>Des questions?</a:t>
            </a:r>
            <a:endParaRPr lang="fr-CA" noProof="0" dirty="0">
              <a:solidFill>
                <a:schemeClr val="bg1">
                  <a:lumMod val="50000"/>
                </a:schemeClr>
              </a:solidFill>
            </a:endParaRPr>
          </a:p>
        </p:txBody>
      </p:sp>
      <p:sp>
        <p:nvSpPr>
          <p:cNvPr id="3" name="Content Placeholder 2"/>
          <p:cNvSpPr>
            <a:spLocks noGrp="1"/>
          </p:cNvSpPr>
          <p:nvPr>
            <p:ph idx="1"/>
          </p:nvPr>
        </p:nvSpPr>
        <p:spPr>
          <a:xfrm>
            <a:off x="457200" y="3124200"/>
            <a:ext cx="8229600" cy="3001963"/>
          </a:xfrm>
        </p:spPr>
        <p:txBody>
          <a:bodyPr/>
          <a:lstStyle/>
          <a:p>
            <a:endParaRPr lang="fr-CA" altLang="en-US" b="1" i="1" noProof="0" dirty="0"/>
          </a:p>
          <a:p>
            <a:pPr algn="ctr">
              <a:buNone/>
            </a:pPr>
            <a:endParaRPr lang="fr-CA" altLang="en-US" sz="3600" noProof="0" dirty="0">
              <a:latin typeface="Myriad Pro" pitchFamily="34" charset="0"/>
            </a:endParaRPr>
          </a:p>
          <a:p>
            <a:endParaRPr lang="fr-CA" noProof="0" dirty="0"/>
          </a:p>
        </p:txBody>
      </p:sp>
      <p:sp>
        <p:nvSpPr>
          <p:cNvPr id="4" name="Content Placeholder 2"/>
          <p:cNvSpPr txBox="1">
            <a:spLocks/>
          </p:cNvSpPr>
          <p:nvPr/>
        </p:nvSpPr>
        <p:spPr>
          <a:xfrm>
            <a:off x="0" y="3046413"/>
            <a:ext cx="9144000"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90000"/>
              </a:lnSpc>
              <a:buFont typeface="Wingdings" panose="05000000000000000000" pitchFamily="2" charset="2"/>
              <a:buNone/>
            </a:pPr>
            <a:r>
              <a:rPr lang="en-CA" altLang="en-US" b="1" dirty="0">
                <a:solidFill>
                  <a:srgbClr val="FF0000"/>
                </a:solidFill>
              </a:rPr>
              <a:t>	</a:t>
            </a:r>
            <a:r>
              <a:rPr lang="en-CA" altLang="en-US" b="1" dirty="0"/>
              <a:t>			    </a:t>
            </a:r>
          </a:p>
          <a:p>
            <a:pPr algn="ctr">
              <a:lnSpc>
                <a:spcPct val="90000"/>
              </a:lnSpc>
              <a:buFont typeface="Wingdings" panose="05000000000000000000" pitchFamily="2" charset="2"/>
              <a:buNone/>
            </a:pPr>
            <a:endParaRPr lang="en-CA" altLang="en-US" sz="1000" b="1" dirty="0"/>
          </a:p>
          <a:p>
            <a:pPr algn="ctr">
              <a:lnSpc>
                <a:spcPct val="90000"/>
              </a:lnSpc>
              <a:buNone/>
            </a:pPr>
            <a:r>
              <a:rPr lang="fr-CA" altLang="en-US" sz="2400" b="1" i="1" dirty="0">
                <a:solidFill>
                  <a:srgbClr val="0B4578"/>
                </a:solidFill>
                <a:latin typeface="Arial Narrow" panose="020B0606020202030204" pitchFamily="34" charset="0"/>
              </a:rPr>
              <a:t>Nous remercions AAC pour son soutien</a:t>
            </a:r>
            <a:br>
              <a:rPr lang="fr-CA" altLang="en-US" sz="2400" b="1" i="1" dirty="0">
                <a:solidFill>
                  <a:srgbClr val="0B4578"/>
                </a:solidFill>
                <a:latin typeface="Arial Narrow" panose="020B0606020202030204" pitchFamily="34" charset="0"/>
              </a:rPr>
            </a:br>
            <a:r>
              <a:rPr lang="fr-CA" altLang="en-US" sz="2400" b="1" i="1" dirty="0">
                <a:solidFill>
                  <a:srgbClr val="0B4578"/>
                </a:solidFill>
                <a:latin typeface="Arial Narrow" panose="020B0606020202030204" pitchFamily="34" charset="0"/>
              </a:rPr>
              <a:t>et son financement lors du développement</a:t>
            </a:r>
            <a:br>
              <a:rPr lang="fr-CA" altLang="en-US" sz="2400" b="1" i="1" dirty="0">
                <a:solidFill>
                  <a:srgbClr val="0B4578"/>
                </a:solidFill>
                <a:latin typeface="Arial Narrow" panose="020B0606020202030204" pitchFamily="34" charset="0"/>
              </a:rPr>
            </a:br>
            <a:r>
              <a:rPr lang="fr-CA" altLang="en-US" sz="2400" b="1" i="1" dirty="0">
                <a:solidFill>
                  <a:srgbClr val="0B4578"/>
                </a:solidFill>
                <a:latin typeface="Arial Narrow" panose="020B0606020202030204" pitchFamily="34" charset="0"/>
              </a:rPr>
              <a:t>du programme.</a:t>
            </a:r>
            <a:endParaRPr lang="en-CA" altLang="en-US" sz="2400" b="1" i="1" dirty="0">
              <a:solidFill>
                <a:srgbClr val="0B4578"/>
              </a:solidFill>
            </a:endParaRPr>
          </a:p>
          <a:p>
            <a:pPr marL="0" indent="0">
              <a:buNone/>
            </a:pPr>
            <a:endParaRPr lang="en-CA" altLang="en-US" b="1" i="1" dirty="0"/>
          </a:p>
          <a:p>
            <a:pPr algn="ctr">
              <a:buFont typeface="Arial" pitchFamily="34" charset="0"/>
              <a:buNone/>
            </a:pPr>
            <a:endParaRPr lang="en-CA" altLang="en-US" sz="2800" dirty="0">
              <a:latin typeface="Myriad Pro" pitchFamily="34" charset="0"/>
            </a:endParaRPr>
          </a:p>
        </p:txBody>
      </p:sp>
      <p:pic>
        <p:nvPicPr>
          <p:cNvPr id="5" name="Picture 4" descr="Empire Apples.jpg"/>
          <p:cNvPicPr>
            <a:picLocks noChangeAspect="1"/>
          </p:cNvPicPr>
          <p:nvPr/>
        </p:nvPicPr>
        <p:blipFill>
          <a:blip r:embed="rId3" cstate="print"/>
          <a:stretch>
            <a:fillRect/>
          </a:stretch>
        </p:blipFill>
        <p:spPr>
          <a:xfrm>
            <a:off x="3214678" y="1428736"/>
            <a:ext cx="2851196" cy="2138397"/>
          </a:xfrm>
          <a:prstGeom prst="rect">
            <a:avLst/>
          </a:prstGeom>
          <a:ln>
            <a:noFill/>
          </a:ln>
          <a:effectLst>
            <a:softEdge rad="112500"/>
          </a:effectLst>
        </p:spPr>
      </p:pic>
      <p:pic>
        <p:nvPicPr>
          <p:cNvPr id="6" name="Picture 12" descr="Agriculture and Agri-Food Canada - Agriculture et Agroalimentaire Ca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004" y="5323701"/>
            <a:ext cx="5123768" cy="45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canada-r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0111" y="5323701"/>
            <a:ext cx="1871667" cy="4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5657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1999"/>
          </a:xfrm>
        </p:spPr>
        <p:txBody>
          <a:bodyPr/>
          <a:lstStyle/>
          <a:p>
            <a:pPr>
              <a:defRPr/>
            </a:pPr>
            <a:r>
              <a:rPr lang="fr-CA" b="1" noProof="0" dirty="0">
                <a:solidFill>
                  <a:schemeClr val="bg1">
                    <a:lumMod val="50000"/>
                  </a:schemeClr>
                </a:solidFill>
                <a:latin typeface="Arial Narrow" pitchFamily="34" charset="0"/>
                <a:cs typeface="Arial" charset="0"/>
              </a:rPr>
              <a:t>Champ d’application</a:t>
            </a:r>
            <a:endParaRPr lang="fr-CA" sz="3600" b="1" cap="all" noProof="0" dirty="0">
              <a:solidFill>
                <a:schemeClr val="bg1">
                  <a:lumMod val="50000"/>
                </a:schemeClr>
              </a:solidFill>
            </a:endParaRPr>
          </a:p>
        </p:txBody>
      </p:sp>
      <p:sp>
        <p:nvSpPr>
          <p:cNvPr id="3" name="Content Placeholder 2"/>
          <p:cNvSpPr>
            <a:spLocks noGrp="1"/>
          </p:cNvSpPr>
          <p:nvPr>
            <p:ph idx="1"/>
          </p:nvPr>
        </p:nvSpPr>
        <p:spPr/>
        <p:txBody>
          <a:bodyPr>
            <a:normAutofit/>
          </a:bodyPr>
          <a:lstStyle/>
          <a:p>
            <a:pPr marL="342900" indent="-342900">
              <a:spcBef>
                <a:spcPts val="800"/>
              </a:spcBef>
              <a:buFont typeface="Arial" charset="0"/>
              <a:buChar char="•"/>
              <a:defRPr/>
            </a:pPr>
            <a:r>
              <a:rPr lang="fr-CA" altLang="en-US" sz="2500" noProof="0" dirty="0">
                <a:latin typeface="Myriad Pro"/>
                <a:cs typeface="Arial" charset="0"/>
              </a:rPr>
              <a:t>Le programme repose sur des exigences en matière de salubrité alimentaire établies pour des denrées précises, fondées sur des données scientifiques vérifiées par des pairs et publiées.</a:t>
            </a:r>
            <a:endParaRPr lang="fr-CA" altLang="en-US" sz="2500" strike="sngStrike" noProof="0" dirty="0">
              <a:latin typeface="Myriad Pro"/>
              <a:cs typeface="Arial" charset="0"/>
            </a:endParaRPr>
          </a:p>
          <a:p>
            <a:pPr marL="342900" indent="-342900">
              <a:spcBef>
                <a:spcPts val="800"/>
              </a:spcBef>
              <a:buFont typeface="Arial" charset="0"/>
              <a:buChar char="•"/>
              <a:defRPr/>
            </a:pPr>
            <a:r>
              <a:rPr lang="fr-CA" sz="2500" noProof="0" dirty="0">
                <a:latin typeface="Myriad Pro"/>
                <a:cs typeface="Arial" charset="0"/>
              </a:rPr>
              <a:t>La norme tient compte de tous les risques potentiels visant la salubrité des aliments dans les contextes des activités suivantes :</a:t>
            </a:r>
          </a:p>
          <a:p>
            <a:pPr marL="800100" lvl="1" indent="-342900">
              <a:spcBef>
                <a:spcPts val="600"/>
              </a:spcBef>
              <a:buFont typeface="Arial" charset="0"/>
              <a:buChar char="•"/>
              <a:defRPr/>
            </a:pPr>
            <a:r>
              <a:rPr lang="fr-CA" sz="2000" b="1" noProof="0" dirty="0">
                <a:latin typeface="Myriad Pro"/>
                <a:cs typeface="Arial" charset="0"/>
              </a:rPr>
              <a:t>Production, Emballage, </a:t>
            </a:r>
            <a:br>
              <a:rPr lang="fr-CA" sz="2000" b="1" noProof="0" dirty="0">
                <a:latin typeface="Myriad Pro"/>
                <a:cs typeface="Arial" charset="0"/>
              </a:rPr>
            </a:br>
            <a:r>
              <a:rPr lang="fr-CA" sz="2000" b="1" noProof="0" dirty="0">
                <a:latin typeface="Myriad Pro"/>
                <a:cs typeface="Arial" charset="0"/>
              </a:rPr>
              <a:t>Entreposage</a:t>
            </a:r>
            <a:r>
              <a:rPr lang="fr-CA" sz="2000" noProof="0" dirty="0">
                <a:latin typeface="Myriad Pro"/>
                <a:cs typeface="Arial" charset="0"/>
              </a:rPr>
              <a:t> </a:t>
            </a:r>
            <a:br>
              <a:rPr lang="fr-CA" sz="2000" noProof="0" dirty="0">
                <a:latin typeface="Myriad Pro"/>
                <a:cs typeface="Arial" charset="0"/>
              </a:rPr>
            </a:br>
            <a:r>
              <a:rPr lang="fr-CA" sz="2000" noProof="0" dirty="0">
                <a:latin typeface="Myriad Pro"/>
                <a:cs typeface="Arial" charset="0"/>
              </a:rPr>
              <a:t>– des fruits et légumes récoltés</a:t>
            </a:r>
          </a:p>
          <a:p>
            <a:pPr marL="800100" lvl="1" indent="-342900">
              <a:spcBef>
                <a:spcPts val="800"/>
              </a:spcBef>
              <a:buFont typeface="Arial" charset="0"/>
              <a:buChar char="•"/>
              <a:defRPr/>
            </a:pPr>
            <a:r>
              <a:rPr lang="fr-CA" sz="2000" b="1" noProof="0" dirty="0">
                <a:latin typeface="Myriad Pro"/>
                <a:cs typeface="Arial" charset="0"/>
              </a:rPr>
              <a:t>Remballage, Commerce en </a:t>
            </a:r>
            <a:br>
              <a:rPr lang="fr-CA" sz="2000" b="1" noProof="0" dirty="0">
                <a:latin typeface="Myriad Pro"/>
                <a:cs typeface="Arial" charset="0"/>
              </a:rPr>
            </a:br>
            <a:r>
              <a:rPr lang="fr-CA" sz="2000" b="1" noProof="0" dirty="0">
                <a:latin typeface="Myriad Pro"/>
                <a:cs typeface="Arial" charset="0"/>
              </a:rPr>
              <a:t>gros, Courtage</a:t>
            </a:r>
            <a:r>
              <a:rPr lang="fr-CA" sz="2000" noProof="0" dirty="0">
                <a:latin typeface="Myriad Pro"/>
                <a:cs typeface="Arial" charset="0"/>
              </a:rPr>
              <a:t> </a:t>
            </a:r>
            <a:br>
              <a:rPr lang="fr-CA" sz="2000" noProof="0" dirty="0">
                <a:latin typeface="Myriad Pro"/>
                <a:cs typeface="Arial" charset="0"/>
              </a:rPr>
            </a:br>
            <a:r>
              <a:rPr lang="fr-CA" sz="2000" noProof="0" dirty="0">
                <a:latin typeface="Myriad Pro"/>
                <a:cs typeface="Arial" charset="0"/>
              </a:rPr>
              <a:t>– des fruits et légumes </a:t>
            </a:r>
            <a:br>
              <a:rPr lang="fr-CA" sz="2000" noProof="0" dirty="0">
                <a:latin typeface="Myriad Pro"/>
                <a:cs typeface="Arial" charset="0"/>
              </a:rPr>
            </a:br>
            <a:r>
              <a:rPr lang="fr-CA" sz="2000" noProof="0" dirty="0">
                <a:latin typeface="Myriad Pro"/>
                <a:cs typeface="Arial" charset="0"/>
              </a:rPr>
              <a:t>   prêts à vendre.</a:t>
            </a:r>
          </a:p>
          <a:p>
            <a:endParaRPr lang="fr-CA" noProof="0" dirty="0">
              <a:latin typeface="Myriad Pro"/>
            </a:endParaRPr>
          </a:p>
        </p:txBody>
      </p:sp>
      <p:pic>
        <p:nvPicPr>
          <p:cNvPr id="4" name="Picture 3" descr="grapes.jpg"/>
          <p:cNvPicPr>
            <a:picLocks noChangeAspect="1"/>
          </p:cNvPicPr>
          <p:nvPr/>
        </p:nvPicPr>
        <p:blipFill>
          <a:blip r:embed="rId3" cstate="print"/>
          <a:stretch>
            <a:fillRect/>
          </a:stretch>
        </p:blipFill>
        <p:spPr>
          <a:xfrm>
            <a:off x="5257800" y="4648200"/>
            <a:ext cx="2133600" cy="16013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296814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Pour nous joindre</a:t>
            </a:r>
          </a:p>
        </p:txBody>
      </p:sp>
      <p:sp>
        <p:nvSpPr>
          <p:cNvPr id="3" name="Content Placeholder 2"/>
          <p:cNvSpPr>
            <a:spLocks noGrp="1"/>
          </p:cNvSpPr>
          <p:nvPr>
            <p:ph idx="1"/>
          </p:nvPr>
        </p:nvSpPr>
        <p:spPr>
          <a:xfrm>
            <a:off x="616618" y="1349467"/>
            <a:ext cx="7070658" cy="5116111"/>
          </a:xfrm>
        </p:spPr>
        <p:txBody>
          <a:bodyPr>
            <a:normAutofit/>
          </a:bodyPr>
          <a:lstStyle/>
          <a:p>
            <a:pPr marL="228600" indent="-228600">
              <a:spcBef>
                <a:spcPts val="200"/>
              </a:spcBef>
              <a:buNone/>
              <a:defRPr/>
            </a:pPr>
            <a:endParaRPr lang="fr-CA" b="1" noProof="0" dirty="0">
              <a:latin typeface="Myriad Pro"/>
              <a:cs typeface="Arial" charset="0"/>
            </a:endParaRPr>
          </a:p>
          <a:p>
            <a:pPr>
              <a:spcBef>
                <a:spcPts val="200"/>
              </a:spcBef>
              <a:buNone/>
              <a:defRPr/>
            </a:pPr>
            <a:r>
              <a:rPr lang="fr-CA" sz="2600" b="1" noProof="0" dirty="0">
                <a:latin typeface="Myriad Pro"/>
                <a:cs typeface="Arial" charset="0"/>
              </a:rPr>
              <a:t>Programme CanadaGAP </a:t>
            </a:r>
          </a:p>
          <a:p>
            <a:pPr>
              <a:spcBef>
                <a:spcPts val="200"/>
              </a:spcBef>
              <a:buNone/>
              <a:defRPr/>
            </a:pPr>
            <a:r>
              <a:rPr lang="fr-CA" sz="2600" noProof="0" dirty="0">
                <a:latin typeface="Myriad Pro"/>
                <a:cs typeface="Arial" charset="0"/>
              </a:rPr>
              <a:t>245, place Menten</a:t>
            </a:r>
          </a:p>
          <a:p>
            <a:pPr>
              <a:spcBef>
                <a:spcPts val="200"/>
              </a:spcBef>
              <a:buNone/>
              <a:defRPr/>
            </a:pPr>
            <a:r>
              <a:rPr lang="fr-CA" sz="2600" noProof="0" dirty="0">
                <a:latin typeface="Myriad Pro"/>
                <a:cs typeface="Arial" charset="0"/>
              </a:rPr>
              <a:t>Bureau 312</a:t>
            </a:r>
          </a:p>
          <a:p>
            <a:pPr marL="0" indent="0">
              <a:spcBef>
                <a:spcPts val="200"/>
              </a:spcBef>
              <a:buNone/>
              <a:defRPr/>
            </a:pPr>
            <a:r>
              <a:rPr lang="fr-CA" sz="2600" noProof="0" dirty="0">
                <a:latin typeface="Myriad Pro"/>
                <a:cs typeface="Arial" charset="0"/>
              </a:rPr>
              <a:t>Ottawa (Ontario) K2H 9E8</a:t>
            </a:r>
          </a:p>
          <a:p>
            <a:pPr>
              <a:spcBef>
                <a:spcPts val="200"/>
              </a:spcBef>
              <a:buNone/>
              <a:defRPr/>
            </a:pPr>
            <a:r>
              <a:rPr lang="fr-CA" sz="2600" noProof="0" dirty="0">
                <a:latin typeface="Myriad Pro"/>
                <a:cs typeface="Arial" charset="0"/>
              </a:rPr>
              <a:t>Canada </a:t>
            </a:r>
          </a:p>
          <a:p>
            <a:pPr>
              <a:spcBef>
                <a:spcPts val="200"/>
              </a:spcBef>
              <a:buNone/>
              <a:defRPr/>
            </a:pPr>
            <a:endParaRPr lang="fr-CA" sz="2600" noProof="0" dirty="0">
              <a:latin typeface="Myriad Pro"/>
              <a:cs typeface="Arial" charset="0"/>
            </a:endParaRPr>
          </a:p>
          <a:p>
            <a:pPr>
              <a:spcBef>
                <a:spcPts val="200"/>
              </a:spcBef>
              <a:buNone/>
              <a:defRPr/>
            </a:pPr>
            <a:endParaRPr lang="fr-CA" sz="2600" noProof="0" dirty="0">
              <a:latin typeface="Myriad Pro"/>
              <a:cs typeface="Arial" charset="0"/>
            </a:endParaRPr>
          </a:p>
          <a:p>
            <a:pPr>
              <a:spcBef>
                <a:spcPts val="200"/>
              </a:spcBef>
              <a:buNone/>
              <a:defRPr/>
            </a:pPr>
            <a:r>
              <a:rPr lang="fr-CA" sz="2600" noProof="0" dirty="0">
                <a:latin typeface="Myriad Pro"/>
                <a:cs typeface="Arial" charset="0"/>
              </a:rPr>
              <a:t>Tél. : 613-829-4711</a:t>
            </a:r>
          </a:p>
          <a:p>
            <a:pPr>
              <a:spcBef>
                <a:spcPts val="200"/>
              </a:spcBef>
              <a:buNone/>
              <a:defRPr/>
            </a:pPr>
            <a:r>
              <a:rPr lang="fr-CA" sz="2600" noProof="0" dirty="0">
                <a:latin typeface="Myriad Pro"/>
                <a:cs typeface="Arial" charset="0"/>
              </a:rPr>
              <a:t>Téléc. : 613-829-9379</a:t>
            </a:r>
          </a:p>
          <a:p>
            <a:pPr>
              <a:spcBef>
                <a:spcPts val="200"/>
              </a:spcBef>
              <a:buNone/>
              <a:defRPr/>
            </a:pPr>
            <a:r>
              <a:rPr lang="fr-CA" sz="2600" noProof="0" dirty="0">
                <a:latin typeface="Myriad Pro"/>
                <a:cs typeface="Arial" charset="0"/>
              </a:rPr>
              <a:t>Courriel : info@canadagap.ca</a:t>
            </a:r>
          </a:p>
          <a:p>
            <a:pPr>
              <a:spcBef>
                <a:spcPts val="200"/>
              </a:spcBef>
              <a:buNone/>
              <a:defRPr/>
            </a:pPr>
            <a:r>
              <a:rPr lang="fr-CA" sz="2600" noProof="0" dirty="0">
                <a:latin typeface="Myriad Pro"/>
                <a:cs typeface="Arial" charset="0"/>
              </a:rPr>
              <a:t>Internet : www.canadagap.ca</a:t>
            </a:r>
          </a:p>
          <a:p>
            <a:endParaRPr lang="fr-CA" noProof="0" dirty="0"/>
          </a:p>
        </p:txBody>
      </p:sp>
      <p:sp>
        <p:nvSpPr>
          <p:cNvPr id="13" name="Oval 12"/>
          <p:cNvSpPr/>
          <p:nvPr/>
        </p:nvSpPr>
        <p:spPr>
          <a:xfrm>
            <a:off x="4796639" y="2650222"/>
            <a:ext cx="2564732" cy="2514600"/>
          </a:xfrm>
          <a:prstGeom prst="ellipse">
            <a:avLst/>
          </a:prstGeom>
          <a:solidFill>
            <a:schemeClr val="bg1">
              <a:lumMod val="50000"/>
            </a:schemeClr>
          </a:soli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7405" y="2580692"/>
            <a:ext cx="2743200" cy="2687216"/>
          </a:xfrm>
          <a:prstGeom prst="rect">
            <a:avLst/>
          </a:prstGeom>
        </p:spPr>
      </p:pic>
    </p:spTree>
    <p:extLst>
      <p:ext uri="{BB962C8B-B14F-4D97-AF65-F5344CB8AC3E}">
        <p14:creationId xmlns:p14="http://schemas.microsoft.com/office/powerpoint/2010/main" val="3253157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b="1" noProof="0" dirty="0">
                <a:solidFill>
                  <a:schemeClr val="bg1">
                    <a:lumMod val="50000"/>
                  </a:schemeClr>
                </a:solidFill>
                <a:latin typeface="Arial Narrow" pitchFamily="34" charset="0"/>
                <a:cs typeface="Arial" charset="0"/>
              </a:rPr>
              <a:t>Produits visés</a:t>
            </a:r>
          </a:p>
        </p:txBody>
      </p:sp>
      <p:sp>
        <p:nvSpPr>
          <p:cNvPr id="3" name="Content Placeholder 2"/>
          <p:cNvSpPr>
            <a:spLocks noGrp="1"/>
          </p:cNvSpPr>
          <p:nvPr>
            <p:ph idx="1"/>
          </p:nvPr>
        </p:nvSpPr>
        <p:spPr/>
        <p:txBody>
          <a:bodyPr>
            <a:normAutofit/>
          </a:bodyPr>
          <a:lstStyle/>
          <a:p>
            <a:pPr>
              <a:defRPr/>
            </a:pPr>
            <a:r>
              <a:rPr lang="fr-CA" sz="2200" u="sng" noProof="0" dirty="0">
                <a:latin typeface="Myriad Pro" pitchFamily="34" charset="0"/>
                <a:cs typeface="Arial" charset="0"/>
              </a:rPr>
              <a:t>La production, l’emballage et l’entreposage :</a:t>
            </a:r>
          </a:p>
          <a:p>
            <a:pPr marL="800100" lvl="1" indent="-342900">
              <a:lnSpc>
                <a:spcPct val="100000"/>
              </a:lnSpc>
              <a:spcBef>
                <a:spcPts val="600"/>
              </a:spcBef>
              <a:defRPr/>
            </a:pPr>
            <a:r>
              <a:rPr lang="fr-CA" sz="2200" noProof="0" dirty="0">
                <a:latin typeface="Myriad Pro" pitchFamily="34" charset="0"/>
                <a:cs typeface="Arial" charset="0"/>
              </a:rPr>
              <a:t>Fruits de verger et de vigne</a:t>
            </a:r>
          </a:p>
          <a:p>
            <a:pPr marL="800100" lvl="1" indent="-342900">
              <a:lnSpc>
                <a:spcPct val="100000"/>
              </a:lnSpc>
              <a:spcBef>
                <a:spcPts val="600"/>
              </a:spcBef>
              <a:defRPr/>
            </a:pPr>
            <a:r>
              <a:rPr lang="fr-CA" sz="2200" noProof="0" dirty="0">
                <a:latin typeface="Myriad Pro" pitchFamily="34" charset="0"/>
                <a:cs typeface="Arial" charset="0"/>
              </a:rPr>
              <a:t>Légumes combinés</a:t>
            </a:r>
          </a:p>
          <a:p>
            <a:pPr marL="800100" lvl="1" indent="-342900">
              <a:lnSpc>
                <a:spcPct val="100000"/>
              </a:lnSpc>
              <a:spcBef>
                <a:spcPts val="600"/>
              </a:spcBef>
              <a:defRPr/>
            </a:pPr>
            <a:r>
              <a:rPr lang="fr-CA" sz="2200" noProof="0" dirty="0">
                <a:latin typeface="Myriad Pro" pitchFamily="34" charset="0"/>
                <a:cs typeface="Arial" charset="0"/>
              </a:rPr>
              <a:t>Petits fruits</a:t>
            </a:r>
          </a:p>
          <a:p>
            <a:pPr marL="800100" lvl="1" indent="-342900">
              <a:lnSpc>
                <a:spcPct val="100000"/>
              </a:lnSpc>
              <a:spcBef>
                <a:spcPts val="600"/>
              </a:spcBef>
              <a:defRPr/>
            </a:pPr>
            <a:r>
              <a:rPr lang="fr-CA" sz="2200" noProof="0" dirty="0">
                <a:latin typeface="Myriad Pro" pitchFamily="34" charset="0"/>
                <a:cs typeface="Arial" charset="0"/>
              </a:rPr>
              <a:t>Pommes de terre</a:t>
            </a:r>
          </a:p>
          <a:p>
            <a:pPr marL="800100" lvl="1" indent="-342900">
              <a:lnSpc>
                <a:spcPct val="100000"/>
              </a:lnSpc>
              <a:spcBef>
                <a:spcPts val="600"/>
              </a:spcBef>
              <a:defRPr/>
            </a:pPr>
            <a:r>
              <a:rPr lang="fr-CA" sz="2200" noProof="0" dirty="0">
                <a:latin typeface="Myriad Pro" pitchFamily="34" charset="0"/>
                <a:cs typeface="Arial" charset="0"/>
              </a:rPr>
              <a:t>Produits de serre</a:t>
            </a:r>
          </a:p>
          <a:p>
            <a:pPr marL="800100" lvl="1" indent="-342900">
              <a:lnSpc>
                <a:spcPct val="100000"/>
              </a:lnSpc>
              <a:spcBef>
                <a:spcPts val="600"/>
              </a:spcBef>
              <a:defRPr/>
            </a:pPr>
            <a:r>
              <a:rPr lang="fr-CA" sz="2200" noProof="0" dirty="0">
                <a:latin typeface="Myriad Pro" pitchFamily="34" charset="0"/>
                <a:cs typeface="Arial" charset="0"/>
              </a:rPr>
              <a:t>Légumes-feuilles et crucifères</a:t>
            </a:r>
          </a:p>
          <a:p>
            <a:pPr>
              <a:defRPr/>
            </a:pPr>
            <a:r>
              <a:rPr lang="fr-CA" sz="2200" u="sng" noProof="0" dirty="0">
                <a:latin typeface="Myriad Pro" pitchFamily="34" charset="0"/>
                <a:cs typeface="Arial" charset="0"/>
              </a:rPr>
              <a:t>Le remballage, le commerce en gros et le courtage :</a:t>
            </a:r>
          </a:p>
          <a:p>
            <a:pPr lvl="1">
              <a:spcBef>
                <a:spcPts val="1000"/>
              </a:spcBef>
              <a:buFont typeface="Arial" charset="0"/>
              <a:buChar char="•"/>
              <a:defRPr/>
            </a:pPr>
            <a:r>
              <a:rPr lang="fr-CA" sz="2200" b="1" noProof="0" dirty="0">
                <a:latin typeface="Myriad Pro" pitchFamily="34" charset="0"/>
                <a:cs typeface="Arial" charset="0"/>
              </a:rPr>
              <a:t>Tous les fruits et les légumes frais</a:t>
            </a:r>
            <a:r>
              <a:rPr lang="fr-CA" sz="2200" noProof="0" dirty="0">
                <a:latin typeface="Myriad Pro" pitchFamily="34" charset="0"/>
                <a:cs typeface="Arial" charset="0"/>
              </a:rPr>
              <a:t>, à l’exception des suivants : germinations, remballage des champignons Enoki, fruits et légumes frais dans des contenants scellés hermétiquement, fruits et légumes minimalement transformés.</a:t>
            </a:r>
          </a:p>
          <a:p>
            <a:endParaRPr lang="fr-CA" noProof="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2057400"/>
            <a:ext cx="2429476" cy="1621675"/>
          </a:xfrm>
          <a:prstGeom prst="rect">
            <a:avLst/>
          </a:prstGeom>
        </p:spPr>
      </p:pic>
    </p:spTree>
    <p:extLst>
      <p:ext uri="{BB962C8B-B14F-4D97-AF65-F5344CB8AC3E}">
        <p14:creationId xmlns:p14="http://schemas.microsoft.com/office/powerpoint/2010/main" val="191389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sz="4200" b="1" noProof="0" dirty="0">
                <a:solidFill>
                  <a:schemeClr val="bg1">
                    <a:lumMod val="50000"/>
                  </a:schemeClr>
                </a:solidFill>
                <a:latin typeface="Arial Narrow" pitchFamily="34" charset="0"/>
                <a:cs typeface="Arial" charset="0"/>
              </a:rPr>
              <a:t>Certification par une tierce partie</a:t>
            </a:r>
            <a:endParaRPr lang="fr-CA" sz="4200" b="1" cap="all" noProof="0" dirty="0">
              <a:solidFill>
                <a:schemeClr val="bg1">
                  <a:lumMod val="50000"/>
                </a:schemeClr>
              </a:solidFill>
            </a:endParaRPr>
          </a:p>
        </p:txBody>
      </p:sp>
      <p:sp>
        <p:nvSpPr>
          <p:cNvPr id="3" name="Content Placeholder 2"/>
          <p:cNvSpPr>
            <a:spLocks noGrp="1"/>
          </p:cNvSpPr>
          <p:nvPr>
            <p:ph idx="1"/>
          </p:nvPr>
        </p:nvSpPr>
        <p:spPr/>
        <p:txBody>
          <a:bodyPr>
            <a:normAutofit fontScale="92500" lnSpcReduction="10000"/>
          </a:bodyPr>
          <a:lstStyle/>
          <a:p>
            <a:pPr marL="457200" indent="-457200">
              <a:spcAft>
                <a:spcPts val="400"/>
              </a:spcAft>
              <a:defRPr/>
            </a:pPr>
            <a:r>
              <a:rPr lang="fr-CA" sz="2300" noProof="0" dirty="0">
                <a:latin typeface="Myriad Pro" pitchFamily="34" charset="0"/>
                <a:cs typeface="Arial" charset="0"/>
              </a:rPr>
              <a:t>Le personnel de CanadaGAP n’effectue pas les audits lui-même.</a:t>
            </a:r>
          </a:p>
          <a:p>
            <a:pPr marL="457200" indent="-457200">
              <a:spcAft>
                <a:spcPts val="400"/>
              </a:spcAft>
              <a:defRPr/>
            </a:pPr>
            <a:r>
              <a:rPr lang="fr-CA" sz="2300" noProof="0" dirty="0">
                <a:latin typeface="Myriad Pro" pitchFamily="34" charset="0"/>
                <a:cs typeface="Arial" charset="0"/>
              </a:rPr>
              <a:t>Les audits sont effectués par une tierce partie (un organisme de certification).</a:t>
            </a:r>
          </a:p>
          <a:p>
            <a:pPr marL="457200" indent="-457200">
              <a:spcAft>
                <a:spcPts val="400"/>
              </a:spcAft>
              <a:defRPr/>
            </a:pPr>
            <a:r>
              <a:rPr lang="fr-CA" sz="2300" noProof="0" dirty="0">
                <a:latin typeface="Myriad Pro" pitchFamily="34" charset="0"/>
                <a:cs typeface="Arial" charset="0"/>
              </a:rPr>
              <a:t>Les organismes de certification :</a:t>
            </a:r>
          </a:p>
          <a:p>
            <a:pPr marL="914400" lvl="1" indent="-457200">
              <a:spcAft>
                <a:spcPts val="400"/>
              </a:spcAft>
              <a:defRPr/>
            </a:pPr>
            <a:r>
              <a:rPr lang="fr-CA" sz="2300" noProof="0" dirty="0">
                <a:latin typeface="Myriad Pro" pitchFamily="34" charset="0"/>
                <a:cs typeface="Arial" charset="0"/>
              </a:rPr>
              <a:t>doivent se servir de la norme internationale ISO/IEC 17065</a:t>
            </a:r>
            <a:endParaRPr lang="fr-CA" sz="2300" strike="sngStrike" noProof="0" dirty="0">
              <a:latin typeface="Myriad Pro" pitchFamily="34" charset="0"/>
              <a:cs typeface="Arial" charset="0"/>
            </a:endParaRPr>
          </a:p>
          <a:p>
            <a:pPr marL="914400" lvl="1" indent="-457200">
              <a:spcAft>
                <a:spcPts val="400"/>
              </a:spcAft>
              <a:defRPr/>
            </a:pPr>
            <a:r>
              <a:rPr lang="fr-CA" sz="2300" noProof="0" dirty="0">
                <a:latin typeface="Myriad Pro" pitchFamily="34" charset="0"/>
                <a:cs typeface="Arial" charset="0"/>
              </a:rPr>
              <a:t>doivent être accrédités et surveillés par un organisme national d’accréditation qui est membre de l’International Accreditation Forum (par ex., le Conseil canadien des normes, </a:t>
            </a:r>
            <a:r>
              <a:rPr lang="en-CA" sz="2300" dirty="0">
                <a:latin typeface="Myriad Pro" pitchFamily="34" charset="0"/>
                <a:cs typeface="Arial" charset="0"/>
              </a:rPr>
              <a:t>ANSI National Accreditation Board (ANAB)) </a:t>
            </a:r>
            <a:r>
              <a:rPr lang="en-CA" sz="2300" dirty="0" err="1">
                <a:latin typeface="Myriad Pro" pitchFamily="34" charset="0"/>
                <a:cs typeface="Arial" charset="0"/>
              </a:rPr>
              <a:t>ou</a:t>
            </a:r>
            <a:r>
              <a:rPr lang="en-CA" sz="2300" dirty="0">
                <a:latin typeface="Myriad Pro" pitchFamily="34" charset="0"/>
                <a:cs typeface="Arial" charset="0"/>
              </a:rPr>
              <a:t> le </a:t>
            </a:r>
            <a:r>
              <a:rPr lang="en-CA" dirty="0">
                <a:latin typeface="Myriad Pro" pitchFamily="34" charset="0"/>
                <a:cs typeface="Arial" charset="0"/>
              </a:rPr>
              <a:t>Global Accreditation Cooperation Incorporated</a:t>
            </a:r>
            <a:endParaRPr lang="fr-CA" sz="2300" noProof="0" dirty="0">
              <a:latin typeface="Myriad Pro" pitchFamily="34" charset="0"/>
              <a:cs typeface="Arial" charset="0"/>
            </a:endParaRPr>
          </a:p>
          <a:p>
            <a:pPr marL="914400" lvl="1" indent="-457200">
              <a:spcAft>
                <a:spcPts val="400"/>
              </a:spcAft>
              <a:defRPr/>
            </a:pPr>
            <a:r>
              <a:rPr lang="fr-CA" sz="2300" noProof="0" dirty="0">
                <a:latin typeface="Myriad Pro" pitchFamily="34" charset="0"/>
                <a:cs typeface="Arial" charset="0"/>
              </a:rPr>
              <a:t>doivent être reconnus par CanadaGAP et lui rendre compte pour la réalisation d’audits</a:t>
            </a:r>
          </a:p>
          <a:p>
            <a:endParaRPr lang="fr-CA" noProof="0" dirty="0"/>
          </a:p>
        </p:txBody>
      </p:sp>
    </p:spTree>
    <p:extLst>
      <p:ext uri="{BB962C8B-B14F-4D97-AF65-F5344CB8AC3E}">
        <p14:creationId xmlns:p14="http://schemas.microsoft.com/office/powerpoint/2010/main" val="1183247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lstStyle/>
          <a:p>
            <a:pPr>
              <a:defRPr/>
            </a:pPr>
            <a:r>
              <a:rPr lang="fr-CA" b="1" noProof="0" dirty="0">
                <a:solidFill>
                  <a:schemeClr val="bg1">
                    <a:lumMod val="50000"/>
                  </a:schemeClr>
                </a:solidFill>
                <a:latin typeface="Arial Narrow" pitchFamily="34" charset="0"/>
                <a:cs typeface="Arial" charset="0"/>
              </a:rPr>
              <a:t>Qui a obtenu la certification?</a:t>
            </a:r>
            <a:endParaRPr lang="fr-CA" sz="3600" b="1" cap="all" noProof="0" dirty="0">
              <a:solidFill>
                <a:schemeClr val="bg1">
                  <a:lumMod val="50000"/>
                </a:schemeClr>
              </a:solidFill>
              <a:latin typeface="Arial" charset="0"/>
              <a:cs typeface="Arial" charset="0"/>
            </a:endParaRPr>
          </a:p>
        </p:txBody>
      </p:sp>
      <p:sp>
        <p:nvSpPr>
          <p:cNvPr id="3" name="Content Placeholder 2"/>
          <p:cNvSpPr>
            <a:spLocks noGrp="1"/>
          </p:cNvSpPr>
          <p:nvPr>
            <p:ph idx="1"/>
          </p:nvPr>
        </p:nvSpPr>
        <p:spPr>
          <a:xfrm>
            <a:off x="457200" y="1349467"/>
            <a:ext cx="7467600" cy="5116111"/>
          </a:xfrm>
        </p:spPr>
        <p:txBody>
          <a:bodyPr>
            <a:normAutofit fontScale="77500" lnSpcReduction="20000"/>
          </a:bodyPr>
          <a:lstStyle/>
          <a:p>
            <a:pPr marL="342900" indent="-342900">
              <a:lnSpc>
                <a:spcPct val="100000"/>
              </a:lnSpc>
              <a:spcBef>
                <a:spcPts val="0"/>
              </a:spcBef>
              <a:spcAft>
                <a:spcPts val="1200"/>
              </a:spcAft>
              <a:defRPr/>
            </a:pPr>
            <a:r>
              <a:rPr lang="fr-CA" sz="3000" noProof="0" dirty="0">
                <a:latin typeface="Myriad Pro" pitchFamily="34" charset="0"/>
                <a:cs typeface="Arial" charset="0"/>
              </a:rPr>
              <a:t>Le programme a été lancé en 2008, et environ 2 800 entreprises* </a:t>
            </a:r>
            <a:r>
              <a:rPr lang="fr-CA" sz="3000" dirty="0">
                <a:latin typeface="Myriad Pro" pitchFamily="34" charset="0"/>
                <a:cs typeface="Arial" charset="0"/>
              </a:rPr>
              <a:t>font</a:t>
            </a:r>
            <a:r>
              <a:rPr lang="fr-CA" sz="3000" noProof="0" dirty="0">
                <a:latin typeface="Myriad Pro" pitchFamily="34" charset="0"/>
                <a:cs typeface="Arial" charset="0"/>
              </a:rPr>
              <a:t> actuellement partie du programme. </a:t>
            </a:r>
          </a:p>
          <a:p>
            <a:pPr marL="342900" indent="-342900">
              <a:lnSpc>
                <a:spcPct val="100000"/>
              </a:lnSpc>
              <a:spcBef>
                <a:spcPts val="0"/>
              </a:spcBef>
              <a:spcAft>
                <a:spcPts val="1200"/>
              </a:spcAft>
              <a:defRPr/>
            </a:pPr>
            <a:r>
              <a:rPr lang="fr-CA" sz="3000" noProof="0" dirty="0">
                <a:latin typeface="Myriad Pro" pitchFamily="34" charset="0"/>
                <a:cs typeface="Arial" charset="0"/>
              </a:rPr>
              <a:t>Les guides CanadaGAP et les outils de formation ont été distribués aux producteurs partout au Canada.</a:t>
            </a:r>
          </a:p>
          <a:p>
            <a:pPr marL="342900" indent="-342900">
              <a:lnSpc>
                <a:spcPct val="100000"/>
              </a:lnSpc>
              <a:spcBef>
                <a:spcPts val="0"/>
              </a:spcBef>
              <a:spcAft>
                <a:spcPts val="1200"/>
              </a:spcAft>
              <a:defRPr/>
            </a:pPr>
            <a:r>
              <a:rPr lang="fr-CA" sz="3000" noProof="0" dirty="0">
                <a:latin typeface="Myriad Pro" pitchFamily="34" charset="0"/>
                <a:cs typeface="Arial" charset="0"/>
              </a:rPr>
              <a:t>L’inscription à la certification de CanadaGAP est volontaire et </a:t>
            </a:r>
            <a:r>
              <a:rPr lang="fr-CA" sz="3000" b="1" noProof="0" dirty="0">
                <a:latin typeface="Myriad Pro" pitchFamily="34" charset="0"/>
                <a:cs typeface="Arial" charset="0"/>
              </a:rPr>
              <a:t>axée sur le marché.</a:t>
            </a:r>
          </a:p>
          <a:p>
            <a:pPr marL="342900" indent="-342900">
              <a:lnSpc>
                <a:spcPct val="100000"/>
              </a:lnSpc>
              <a:spcBef>
                <a:spcPts val="0"/>
              </a:spcBef>
              <a:spcAft>
                <a:spcPts val="1200"/>
              </a:spcAft>
              <a:defRPr/>
            </a:pPr>
            <a:r>
              <a:rPr lang="fr-CA" sz="3000" noProof="0" dirty="0">
                <a:latin typeface="Myriad Pro" pitchFamily="34" charset="0"/>
                <a:cs typeface="Arial" charset="0"/>
              </a:rPr>
              <a:t>Le programme est grandement appuyé par les détaillants, les clients de services alimentaires et les entreprises </a:t>
            </a:r>
            <a:r>
              <a:rPr lang="fr-CA" sz="3000" noProof="0" dirty="0">
                <a:latin typeface="Myriad Pro"/>
                <a:cs typeface="Arial" charset="0"/>
              </a:rPr>
              <a:t>de transformation </a:t>
            </a:r>
            <a:r>
              <a:rPr lang="fr-CA" sz="2500" noProof="0" dirty="0">
                <a:latin typeface="Myriad Pro"/>
                <a:cs typeface="Arial" charset="0"/>
              </a:rPr>
              <a:t>(entre autres : Les compagnies Loblaw, Walmart, Metro, Sobeys, Sysco, Gordon Food Service, McCain Foods, Simplot, Lamb-Weston, Cavendish).</a:t>
            </a:r>
          </a:p>
          <a:p>
            <a:pPr marL="319088" indent="-319088" algn="ctr">
              <a:spcBef>
                <a:spcPct val="50000"/>
              </a:spcBef>
              <a:buClr>
                <a:schemeClr val="accent2"/>
              </a:buClr>
              <a:buSzPct val="60000"/>
              <a:buNone/>
              <a:defRPr/>
            </a:pPr>
            <a:r>
              <a:rPr lang="fr-CA" b="1" i="1" noProof="0" dirty="0">
                <a:latin typeface="Myriad Pro"/>
              </a:rPr>
              <a:t>* Données en date du août 2025*</a:t>
            </a:r>
          </a:p>
        </p:txBody>
      </p:sp>
    </p:spTree>
    <p:extLst>
      <p:ext uri="{BB962C8B-B14F-4D97-AF65-F5344CB8AC3E}">
        <p14:creationId xmlns:p14="http://schemas.microsoft.com/office/powerpoint/2010/main" val="2084552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18" y="304801"/>
            <a:ext cx="7886700" cy="762000"/>
          </a:xfrm>
        </p:spPr>
        <p:txBody>
          <a:bodyPr>
            <a:normAutofit/>
          </a:bodyPr>
          <a:lstStyle/>
          <a:p>
            <a:pPr>
              <a:defRPr/>
            </a:pPr>
            <a:r>
              <a:rPr lang="fr-CA" sz="3800" b="1" noProof="0" dirty="0">
                <a:solidFill>
                  <a:schemeClr val="bg1">
                    <a:lumMod val="50000"/>
                  </a:schemeClr>
                </a:solidFill>
                <a:latin typeface="Arial Narrow" pitchFamily="34" charset="0"/>
                <a:cs typeface="Arial" charset="0"/>
              </a:rPr>
              <a:t>Reconnaissance</a:t>
            </a:r>
            <a:r>
              <a:rPr lang="fr-CA" sz="3800" b="1" noProof="0" dirty="0">
                <a:solidFill>
                  <a:srgbClr val="FF0000"/>
                </a:solidFill>
                <a:latin typeface="Arial Narrow" pitchFamily="34" charset="0"/>
                <a:cs typeface="Arial" charset="0"/>
              </a:rPr>
              <a:t> </a:t>
            </a:r>
            <a:r>
              <a:rPr lang="fr-CA" sz="3800" b="1" noProof="0" dirty="0">
                <a:solidFill>
                  <a:schemeClr val="bg1">
                    <a:lumMod val="50000"/>
                  </a:schemeClr>
                </a:solidFill>
                <a:latin typeface="Arial Narrow" pitchFamily="34" charset="0"/>
                <a:cs typeface="Arial" charset="0"/>
              </a:rPr>
              <a:t>du gouvernement</a:t>
            </a:r>
            <a:endParaRPr lang="fr-CA" sz="3800" b="1" cap="all" noProof="0" dirty="0">
              <a:solidFill>
                <a:schemeClr val="bg1">
                  <a:lumMod val="50000"/>
                </a:schemeClr>
              </a:solidFill>
            </a:endParaRPr>
          </a:p>
        </p:txBody>
      </p:sp>
      <p:sp>
        <p:nvSpPr>
          <p:cNvPr id="3" name="Content Placeholder 2"/>
          <p:cNvSpPr>
            <a:spLocks noGrp="1"/>
          </p:cNvSpPr>
          <p:nvPr>
            <p:ph idx="1"/>
          </p:nvPr>
        </p:nvSpPr>
        <p:spPr>
          <a:xfrm>
            <a:off x="304800" y="1219201"/>
            <a:ext cx="7559990" cy="5334000"/>
          </a:xfrm>
        </p:spPr>
        <p:txBody>
          <a:bodyPr>
            <a:noAutofit/>
          </a:bodyPr>
          <a:lstStyle/>
          <a:p>
            <a:pPr marL="457200" indent="-457200">
              <a:lnSpc>
                <a:spcPct val="100000"/>
              </a:lnSpc>
              <a:spcBef>
                <a:spcPts val="0"/>
              </a:spcBef>
              <a:spcAft>
                <a:spcPts val="1200"/>
              </a:spcAft>
              <a:defRPr/>
            </a:pPr>
            <a:r>
              <a:rPr lang="fr-FR" sz="2200" dirty="0">
                <a:latin typeface="Myriad Pro" pitchFamily="34" charset="0"/>
                <a:cs typeface="Arial" charset="0"/>
              </a:rPr>
              <a:t>En 2017, CanadaGAP a obtenu la pleine reconnaissance du gouvernement.</a:t>
            </a:r>
          </a:p>
          <a:p>
            <a:pPr marL="457200" indent="-457200">
              <a:lnSpc>
                <a:spcPct val="100000"/>
              </a:lnSpc>
              <a:spcBef>
                <a:spcPts val="0"/>
              </a:spcBef>
              <a:spcAft>
                <a:spcPts val="1200"/>
              </a:spcAft>
              <a:defRPr/>
            </a:pPr>
            <a:r>
              <a:rPr lang="fr-FR" sz="2200" dirty="0">
                <a:latin typeface="Myriad Pro" pitchFamily="34" charset="0"/>
                <a:cs typeface="Arial" charset="0"/>
              </a:rPr>
              <a:t>Cette reconnaissance signifie que CanadaGAP satisfait à toutes les exigences gouvernementales pour un programme de salubrité alimentaire en ce qui concerne sa validité technique et l'efficacité de sa prestation.</a:t>
            </a:r>
          </a:p>
          <a:p>
            <a:pPr marL="457200" indent="-457200">
              <a:lnSpc>
                <a:spcPct val="100000"/>
              </a:lnSpc>
              <a:spcBef>
                <a:spcPts val="0"/>
              </a:spcBef>
              <a:spcAft>
                <a:spcPts val="1200"/>
              </a:spcAft>
              <a:defRPr/>
            </a:pPr>
            <a:r>
              <a:rPr lang="fr-FR" sz="2200" dirty="0">
                <a:latin typeface="Myriad Pro" pitchFamily="34" charset="0"/>
                <a:cs typeface="Arial" charset="0"/>
              </a:rPr>
              <a:t>La pleine reconnaissance du gouvernement fait du programme un « système modèle » pour les participants au programme qui </a:t>
            </a:r>
            <a:br>
              <a:rPr lang="fr-FR" sz="2200" dirty="0">
                <a:latin typeface="Myriad Pro" pitchFamily="34" charset="0"/>
                <a:cs typeface="Arial" charset="0"/>
              </a:rPr>
            </a:br>
            <a:r>
              <a:rPr lang="fr-FR" sz="2200" dirty="0">
                <a:latin typeface="Myriad Pro" pitchFamily="34" charset="0"/>
                <a:cs typeface="Arial" charset="0"/>
              </a:rPr>
              <a:t>doivent satisfaire aux exigences </a:t>
            </a:r>
            <a:br>
              <a:rPr lang="fr-FR" sz="2200" dirty="0">
                <a:latin typeface="Myriad Pro" pitchFamily="34" charset="0"/>
                <a:cs typeface="Arial" charset="0"/>
              </a:rPr>
            </a:br>
            <a:r>
              <a:rPr lang="fr-FR" sz="2200" dirty="0">
                <a:latin typeface="Myriad Pro" pitchFamily="34" charset="0"/>
                <a:cs typeface="Arial" charset="0"/>
              </a:rPr>
              <a:t>réglementaires fédérales.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4495800"/>
            <a:ext cx="2438400" cy="1626108"/>
          </a:xfrm>
          <a:prstGeom prst="rect">
            <a:avLst/>
          </a:prstGeom>
        </p:spPr>
      </p:pic>
    </p:spTree>
    <p:extLst>
      <p:ext uri="{BB962C8B-B14F-4D97-AF65-F5344CB8AC3E}">
        <p14:creationId xmlns:p14="http://schemas.microsoft.com/office/powerpoint/2010/main" val="4262218787"/>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2536</TotalTime>
  <Words>4767</Words>
  <Application>Microsoft Office PowerPoint</Application>
  <PresentationFormat>On-screen Show (4:3)</PresentationFormat>
  <Paragraphs>441</Paragraphs>
  <Slides>50</Slides>
  <Notes>39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Microsoft JhengHei</vt:lpstr>
      <vt:lpstr>Arial</vt:lpstr>
      <vt:lpstr>Arial Narrow</vt:lpstr>
      <vt:lpstr>Book Antiqua</vt:lpstr>
      <vt:lpstr>Calibri</vt:lpstr>
      <vt:lpstr>Courier New</vt:lpstr>
      <vt:lpstr>Myriad Pro</vt:lpstr>
      <vt:lpstr>Verdana</vt:lpstr>
      <vt:lpstr>Wingdings</vt:lpstr>
      <vt:lpstr>1_Office Theme</vt:lpstr>
      <vt:lpstr>Survol du programme</vt:lpstr>
      <vt:lpstr>Avis</vt:lpstr>
      <vt:lpstr>Aperçu</vt:lpstr>
      <vt:lpstr>Qu’est-ce que CanadaGAP® ?</vt:lpstr>
      <vt:lpstr>Champ d’application</vt:lpstr>
      <vt:lpstr>Produits visés</vt:lpstr>
      <vt:lpstr>Certification par une tierce partie</vt:lpstr>
      <vt:lpstr>Qui a obtenu la certification?</vt:lpstr>
      <vt:lpstr>Reconnaissance du gouvernement</vt:lpstr>
      <vt:lpstr>Examen technique</vt:lpstr>
      <vt:lpstr>CanadaGAP et GFSI</vt:lpstr>
      <vt:lpstr>Un bref historique</vt:lpstr>
      <vt:lpstr>Régie du programme</vt:lpstr>
      <vt:lpstr>Élaboration et entretien du programme</vt:lpstr>
      <vt:lpstr>Rôle constant de l’industrie</vt:lpstr>
      <vt:lpstr>Exigences du programme</vt:lpstr>
      <vt:lpstr>Exigences du programme</vt:lpstr>
      <vt:lpstr>Les guides de CanadaGAP</vt:lpstr>
      <vt:lpstr>Avantages des guides</vt:lpstr>
      <vt:lpstr>Exigences clés</vt:lpstr>
      <vt:lpstr>Principes de base</vt:lpstr>
      <vt:lpstr>Un sytème basé sur le HACCP</vt:lpstr>
      <vt:lpstr>Un sytème basé sur le HACCP</vt:lpstr>
      <vt:lpstr>PowerPoint Presentation</vt:lpstr>
      <vt:lpstr>Ressources supplémentaires</vt:lpstr>
      <vt:lpstr>Certification</vt:lpstr>
      <vt:lpstr>Audits et certification</vt:lpstr>
      <vt:lpstr>Obtenir la certification</vt:lpstr>
      <vt:lpstr>S’inscrire au programme</vt:lpstr>
      <vt:lpstr>Options pour la certification</vt:lpstr>
      <vt:lpstr>Options reconnues par GFSI</vt:lpstr>
      <vt:lpstr>Options reconnues par GFSI (suite)</vt:lpstr>
      <vt:lpstr>Options de certification</vt:lpstr>
      <vt:lpstr>Options de certification</vt:lpstr>
      <vt:lpstr>Prochaines étapes</vt:lpstr>
      <vt:lpstr>Prochaines étapes (suite)</vt:lpstr>
      <vt:lpstr>L’audit</vt:lpstr>
      <vt:lpstr>Liste de contrôle de l’audit</vt:lpstr>
      <vt:lpstr>Pour réussir votre audit</vt:lpstr>
      <vt:lpstr>Pour réussir votre audit</vt:lpstr>
      <vt:lpstr>Éléments entraînant un échec automatique</vt:lpstr>
      <vt:lpstr>Éléments entraînant un échec automatique (suite)</vt:lpstr>
      <vt:lpstr>Après l’audit</vt:lpstr>
      <vt:lpstr>Coûts et avantages</vt:lpstr>
      <vt:lpstr>Coûts pour la certification</vt:lpstr>
      <vt:lpstr>Quel est le rôle de CanadaGAP  au sein du système de certification?</vt:lpstr>
      <vt:lpstr>Avantages du programme</vt:lpstr>
      <vt:lpstr>Avantages (suite)</vt:lpstr>
      <vt:lpstr>Des questions?</vt:lpstr>
      <vt:lpstr>Pour nous joindre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Amelia Balsillie</dc:creator>
  <cp:lastModifiedBy>Amelia Balsillie</cp:lastModifiedBy>
  <cp:revision>184</cp:revision>
  <cp:lastPrinted>2018-03-13T15:21:25Z</cp:lastPrinted>
  <dcterms:created xsi:type="dcterms:W3CDTF">2006-08-16T00:00:00Z</dcterms:created>
  <dcterms:modified xsi:type="dcterms:W3CDTF">2026-07-23T16:51:17Z</dcterms:modified>
</cp:coreProperties>
</file>