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08" r:id="rId2"/>
  </p:sldMasterIdLst>
  <p:notesMasterIdLst>
    <p:notesMasterId r:id="rId50"/>
  </p:notesMasterIdLst>
  <p:handoutMasterIdLst>
    <p:handoutMasterId r:id="rId51"/>
  </p:handoutMasterIdLst>
  <p:sldIdLst>
    <p:sldId id="256" r:id="rId3"/>
    <p:sldId id="257" r:id="rId4"/>
    <p:sldId id="259" r:id="rId5"/>
    <p:sldId id="363" r:id="rId6"/>
    <p:sldId id="346" r:id="rId7"/>
    <p:sldId id="345" r:id="rId8"/>
    <p:sldId id="333" r:id="rId9"/>
    <p:sldId id="297" r:id="rId10"/>
    <p:sldId id="296" r:id="rId11"/>
    <p:sldId id="353" r:id="rId12"/>
    <p:sldId id="317" r:id="rId13"/>
    <p:sldId id="318" r:id="rId14"/>
    <p:sldId id="319" r:id="rId15"/>
    <p:sldId id="354" r:id="rId16"/>
    <p:sldId id="303" r:id="rId17"/>
    <p:sldId id="312" r:id="rId18"/>
    <p:sldId id="313" r:id="rId19"/>
    <p:sldId id="326" r:id="rId20"/>
    <p:sldId id="321" r:id="rId21"/>
    <p:sldId id="314" r:id="rId22"/>
    <p:sldId id="325" r:id="rId23"/>
    <p:sldId id="338" r:id="rId24"/>
    <p:sldId id="320" r:id="rId25"/>
    <p:sldId id="373" r:id="rId26"/>
    <p:sldId id="375" r:id="rId27"/>
    <p:sldId id="372" r:id="rId28"/>
    <p:sldId id="378" r:id="rId29"/>
    <p:sldId id="379" r:id="rId30"/>
    <p:sldId id="376" r:id="rId31"/>
    <p:sldId id="360" r:id="rId32"/>
    <p:sldId id="335" r:id="rId33"/>
    <p:sldId id="341" r:id="rId34"/>
    <p:sldId id="364" r:id="rId35"/>
    <p:sldId id="365" r:id="rId36"/>
    <p:sldId id="366" r:id="rId37"/>
    <p:sldId id="367" r:id="rId38"/>
    <p:sldId id="380" r:id="rId39"/>
    <p:sldId id="368" r:id="rId40"/>
    <p:sldId id="381" r:id="rId41"/>
    <p:sldId id="369" r:id="rId42"/>
    <p:sldId id="382" r:id="rId43"/>
    <p:sldId id="370" r:id="rId44"/>
    <p:sldId id="383" r:id="rId45"/>
    <p:sldId id="371" r:id="rId46"/>
    <p:sldId id="330" r:id="rId47"/>
    <p:sldId id="334" r:id="rId48"/>
    <p:sldId id="288" r:id="rId4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OVD0e+MAFYvXt742NyRa+A==" hashData="2vl/2eVkgDPpUfeXWpV+KY7bWcjF+SOL9V/B1j/ZzUPaIl5vRPFHU4HiwAQaxTGZSuA8qDnyVZDEjkaJ2ehfTA=="/>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D42232-8E96-8C22-05F0-F6E35850CF65}" name="Heather Gale" initials="HG" userId="S::hgale@canadagap.ca::d9272bfb-6e16-432c-b4b6-e1a984b1a58e" providerId="AD"/>
  <p188:author id="{33AC153E-5CAA-A94D-1720-5E474721AD5E}" name="Amelia Balsillie" initials="AB" userId="S::abalsillie@canadagap.ca::9261870a-9704-4976-bd32-ac3d4e27ba67" providerId="AD"/>
  <p188:author id="{31B358C7-7F42-9FD1-10B8-773D266C5C9E}" name="Lynne Parisien" initials="LP" userId="b91a79899110f472"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eather Gale" initials="HG" lastIdx="1" clrIdx="0">
    <p:extLst>
      <p:ext uri="{19B8F6BF-5375-455C-9EA6-DF929625EA0E}">
        <p15:presenceInfo xmlns:p15="http://schemas.microsoft.com/office/powerpoint/2012/main" userId="S-1-5-21-2694546934-3144946482-220728639-11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1A00"/>
    <a:srgbClr val="008000"/>
    <a:srgbClr val="CC3300"/>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DC3F12-A4DE-48BC-9839-632050E6946A}" v="6" dt="2026-08-04T10:46:30.2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899" autoAdjust="0"/>
    <p:restoredTop sz="95696" autoAdjust="0"/>
  </p:normalViewPr>
  <p:slideViewPr>
    <p:cSldViewPr snapToGrid="0">
      <p:cViewPr varScale="1">
        <p:scale>
          <a:sx n="102" d="100"/>
          <a:sy n="102" d="100"/>
        </p:scale>
        <p:origin x="420" y="108"/>
      </p:cViewPr>
      <p:guideLst/>
    </p:cSldViewPr>
  </p:slideViewPr>
  <p:outlineViewPr>
    <p:cViewPr>
      <p:scale>
        <a:sx n="33" d="100"/>
        <a:sy n="33" d="100"/>
      </p:scale>
      <p:origin x="0" y="0"/>
    </p:cViewPr>
  </p:outlineViewPr>
  <p:notesTextViewPr>
    <p:cViewPr>
      <p:scale>
        <a:sx n="200" d="100"/>
        <a:sy n="200" d="100"/>
      </p:scale>
      <p:origin x="0" y="0"/>
    </p:cViewPr>
  </p:notesTextViewPr>
  <p:sorterViewPr>
    <p:cViewPr>
      <p:scale>
        <a:sx n="100" d="100"/>
        <a:sy n="100" d="100"/>
      </p:scale>
      <p:origin x="0" y="-2900"/>
    </p:cViewPr>
  </p:sorterViewPr>
  <p:notesViewPr>
    <p:cSldViewPr snapToGrid="0">
      <p:cViewPr varScale="1">
        <p:scale>
          <a:sx n="47" d="100"/>
          <a:sy n="47" d="100"/>
        </p:scale>
        <p:origin x="2760" y="5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8" Type="http://schemas.microsoft.com/office/2018/10/relationships/authors" Target="author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microsoft.com/office/2015/10/relationships/revisionInfo" Target="revisionInfo.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64" tIns="46582" rIns="93164" bIns="46582" rtlCol="0"/>
          <a:lstStyle>
            <a:lvl1pPr algn="l">
              <a:defRPr sz="1200"/>
            </a:lvl1pPr>
          </a:lstStyle>
          <a:p>
            <a:endParaRPr lang="en-US"/>
          </a:p>
        </p:txBody>
      </p:sp>
      <p:sp>
        <p:nvSpPr>
          <p:cNvPr id="3" name="Date Placeholder 2"/>
          <p:cNvSpPr>
            <a:spLocks noGrp="1"/>
          </p:cNvSpPr>
          <p:nvPr>
            <p:ph type="dt" sz="quarter" idx="1"/>
          </p:nvPr>
        </p:nvSpPr>
        <p:spPr>
          <a:xfrm>
            <a:off x="3970938" y="1"/>
            <a:ext cx="3037840" cy="466434"/>
          </a:xfrm>
          <a:prstGeom prst="rect">
            <a:avLst/>
          </a:prstGeom>
        </p:spPr>
        <p:txBody>
          <a:bodyPr vert="horz" lIns="93164" tIns="46582" rIns="93164" bIns="46582" rtlCol="0"/>
          <a:lstStyle>
            <a:lvl1pPr algn="r">
              <a:defRPr sz="1200"/>
            </a:lvl1pPr>
          </a:lstStyle>
          <a:p>
            <a:fld id="{D207E7D3-BBD9-4883-8245-305EAD459F21}" type="datetimeFigureOut">
              <a:rPr lang="en-US" smtClean="0"/>
              <a:t>9/2/2026</a:t>
            </a:fld>
            <a:endParaRPr lang="en-US"/>
          </a:p>
        </p:txBody>
      </p:sp>
      <p:sp>
        <p:nvSpPr>
          <p:cNvPr id="4" name="Footer Placeholder 3"/>
          <p:cNvSpPr>
            <a:spLocks noGrp="1"/>
          </p:cNvSpPr>
          <p:nvPr>
            <p:ph type="ftr" sz="quarter" idx="2"/>
          </p:nvPr>
        </p:nvSpPr>
        <p:spPr>
          <a:xfrm>
            <a:off x="0" y="8829968"/>
            <a:ext cx="3037840" cy="466433"/>
          </a:xfrm>
          <a:prstGeom prst="rect">
            <a:avLst/>
          </a:prstGeom>
        </p:spPr>
        <p:txBody>
          <a:bodyPr vert="horz" lIns="93164" tIns="46582" rIns="93164" bIns="46582"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8"/>
            <a:ext cx="3037840" cy="466433"/>
          </a:xfrm>
          <a:prstGeom prst="rect">
            <a:avLst/>
          </a:prstGeom>
        </p:spPr>
        <p:txBody>
          <a:bodyPr vert="horz" lIns="93164" tIns="46582" rIns="93164" bIns="46582" rtlCol="0" anchor="b"/>
          <a:lstStyle>
            <a:lvl1pPr algn="r">
              <a:defRPr sz="1200"/>
            </a:lvl1pPr>
          </a:lstStyle>
          <a:p>
            <a:fld id="{10C0EC82-43A4-4F6C-A328-38BE12EFAA47}" type="slidenum">
              <a:rPr lang="en-US" smtClean="0"/>
              <a:t>‹#›</a:t>
            </a:fld>
            <a:endParaRPr lang="en-US"/>
          </a:p>
        </p:txBody>
      </p:sp>
    </p:spTree>
    <p:extLst>
      <p:ext uri="{BB962C8B-B14F-4D97-AF65-F5344CB8AC3E}">
        <p14:creationId xmlns:p14="http://schemas.microsoft.com/office/powerpoint/2010/main" val="17292770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64" tIns="46582" rIns="93164" bIns="46582" rtlCol="0"/>
          <a:lstStyle>
            <a:lvl1pPr algn="l">
              <a:defRPr sz="12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3164" tIns="46582" rIns="93164" bIns="46582" rtlCol="0"/>
          <a:lstStyle>
            <a:lvl1pPr algn="r">
              <a:defRPr sz="1200"/>
            </a:lvl1pPr>
          </a:lstStyle>
          <a:p>
            <a:fld id="{41263446-BDAF-4E69-9258-F4E39EE90E2B}" type="datetimeFigureOut">
              <a:rPr lang="en-US" smtClean="0"/>
              <a:t>9/2/2026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64" tIns="46582" rIns="93164" bIns="46582"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64" tIns="46582" rIns="93164" bIns="4658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64" tIns="46582" rIns="93164" bIns="46582"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3164" tIns="46582" rIns="93164" bIns="46582" rtlCol="0" anchor="b"/>
          <a:lstStyle>
            <a:lvl1pPr algn="r">
              <a:defRPr sz="1200"/>
            </a:lvl1pPr>
          </a:lstStyle>
          <a:p>
            <a:fld id="{A7A6E0B1-69AD-4C85-A983-25FA1DC6019A}" type="slidenum">
              <a:rPr lang="en-US" smtClean="0"/>
              <a:t>‹#›</a:t>
            </a:fld>
            <a:endParaRPr lang="en-US"/>
          </a:p>
        </p:txBody>
      </p:sp>
    </p:spTree>
    <p:extLst>
      <p:ext uri="{BB962C8B-B14F-4D97-AF65-F5344CB8AC3E}">
        <p14:creationId xmlns:p14="http://schemas.microsoft.com/office/powerpoint/2010/main" val="1859026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canadagap.ca/?page_id=10696"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A6E0B1-69AD-4C85-A983-25FA1DC6019A}" type="slidenum">
              <a:rPr lang="en-US" smtClean="0"/>
              <a:t>1</a:t>
            </a:fld>
            <a:endParaRPr lang="en-US"/>
          </a:p>
        </p:txBody>
      </p:sp>
    </p:spTree>
    <p:extLst>
      <p:ext uri="{BB962C8B-B14F-4D97-AF65-F5344CB8AC3E}">
        <p14:creationId xmlns:p14="http://schemas.microsoft.com/office/powerpoint/2010/main" val="1636641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10</a:t>
            </a:fld>
            <a:endParaRPr lang="en-US" altLang="en-US">
              <a:solidFill>
                <a:srgbClr val="000000"/>
              </a:solidFill>
            </a:endParaRPr>
          </a:p>
        </p:txBody>
      </p:sp>
    </p:spTree>
    <p:extLst>
      <p:ext uri="{BB962C8B-B14F-4D97-AF65-F5344CB8AC3E}">
        <p14:creationId xmlns:p14="http://schemas.microsoft.com/office/powerpoint/2010/main" val="3814630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11</a:t>
            </a:fld>
            <a:endParaRPr lang="en-US" altLang="en-US">
              <a:solidFill>
                <a:srgbClr val="000000"/>
              </a:solidFill>
            </a:endParaRPr>
          </a:p>
        </p:txBody>
      </p:sp>
    </p:spTree>
    <p:extLst>
      <p:ext uri="{BB962C8B-B14F-4D97-AF65-F5344CB8AC3E}">
        <p14:creationId xmlns:p14="http://schemas.microsoft.com/office/powerpoint/2010/main" val="3690837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12</a:t>
            </a:fld>
            <a:endParaRPr lang="en-US" altLang="en-US">
              <a:solidFill>
                <a:srgbClr val="000000"/>
              </a:solidFill>
            </a:endParaRPr>
          </a:p>
        </p:txBody>
      </p:sp>
    </p:spTree>
    <p:extLst>
      <p:ext uri="{BB962C8B-B14F-4D97-AF65-F5344CB8AC3E}">
        <p14:creationId xmlns:p14="http://schemas.microsoft.com/office/powerpoint/2010/main" val="14351131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13</a:t>
            </a:fld>
            <a:endParaRPr lang="en-US" altLang="en-US">
              <a:solidFill>
                <a:srgbClr val="000000"/>
              </a:solidFill>
            </a:endParaRPr>
          </a:p>
        </p:txBody>
      </p:sp>
    </p:spTree>
    <p:extLst>
      <p:ext uri="{BB962C8B-B14F-4D97-AF65-F5344CB8AC3E}">
        <p14:creationId xmlns:p14="http://schemas.microsoft.com/office/powerpoint/2010/main" val="951921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881390" rtl="0" eaLnBrk="1" fontAlgn="auto" latinLnBrk="0" hangingPunct="1">
              <a:lnSpc>
                <a:spcPct val="100000"/>
              </a:lnSpc>
              <a:spcBef>
                <a:spcPts val="0"/>
              </a:spcBef>
              <a:spcAft>
                <a:spcPts val="0"/>
              </a:spcAft>
              <a:buClrTx/>
              <a:buSzTx/>
              <a:buFontTx/>
              <a:buNone/>
              <a:tabLst/>
              <a:defRPr/>
            </a:pPr>
            <a:r>
              <a:rPr lang="en-US" dirty="0"/>
              <a:t>Fourth element of the mandate we were given. </a:t>
            </a:r>
          </a:p>
          <a:p>
            <a:pPr marL="0" marR="0" lvl="0" indent="0" algn="l" defTabSz="881390" rtl="0" eaLnBrk="1" fontAlgn="auto" latinLnBrk="0" hangingPunct="1">
              <a:lnSpc>
                <a:spcPct val="100000"/>
              </a:lnSpc>
              <a:spcBef>
                <a:spcPts val="0"/>
              </a:spcBef>
              <a:spcAft>
                <a:spcPts val="0"/>
              </a:spcAft>
              <a:buClrTx/>
              <a:buSzTx/>
              <a:buFontTx/>
              <a:buNone/>
              <a:tabLst/>
              <a:defRPr/>
            </a:pPr>
            <a:endParaRPr lang="en-US" dirty="0"/>
          </a:p>
          <a:p>
            <a:pPr marL="0" marR="0" lvl="0" indent="0" algn="l" defTabSz="881390" rtl="0" eaLnBrk="1" fontAlgn="auto" latinLnBrk="0" hangingPunct="1">
              <a:lnSpc>
                <a:spcPct val="100000"/>
              </a:lnSpc>
              <a:spcBef>
                <a:spcPts val="0"/>
              </a:spcBef>
              <a:spcAft>
                <a:spcPts val="0"/>
              </a:spcAft>
              <a:buClrTx/>
              <a:buSzTx/>
              <a:buFontTx/>
              <a:buNone/>
              <a:tabLst/>
              <a:defRPr/>
            </a:pPr>
            <a:r>
              <a:rPr lang="en-US" dirty="0"/>
              <a:t>CanadaGAP is not worth all the paper it’s written on, if certification is not accepted by your customers. Our commitment to members in all sectors of the horticulture industry is to </a:t>
            </a:r>
            <a:r>
              <a:rPr lang="en-US" sz="1200" dirty="0">
                <a:latin typeface="Calibri" panose="020F0502020204030204" pitchFamily="34" charset="0"/>
                <a:cs typeface="Calibri" panose="020F0502020204030204" pitchFamily="34" charset="0"/>
              </a:rPr>
              <a:t>continue to be a viable program that will be accepted by customers.</a:t>
            </a:r>
            <a:endParaRPr 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14</a:t>
            </a:fld>
            <a:endParaRPr lang="en-US" altLang="en-US">
              <a:solidFill>
                <a:srgbClr val="000000"/>
              </a:solidFill>
            </a:endParaRPr>
          </a:p>
        </p:txBody>
      </p:sp>
    </p:spTree>
    <p:extLst>
      <p:ext uri="{BB962C8B-B14F-4D97-AF65-F5344CB8AC3E}">
        <p14:creationId xmlns:p14="http://schemas.microsoft.com/office/powerpoint/2010/main" val="38344663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CA" altLang="en-US" sz="1100" dirty="0">
                <a:latin typeface="Calibri" panose="020F0502020204030204" pitchFamily="34" charset="0"/>
                <a:cs typeface="Calibri" panose="020F0502020204030204" pitchFamily="34" charset="0"/>
              </a:rPr>
              <a:t>We have heard it said that customers would not require food safety certification if programs like CanadaGAP did not exist.</a:t>
            </a:r>
          </a:p>
          <a:p>
            <a:pPr eaLnBrk="1" hangingPunct="1"/>
            <a:r>
              <a:rPr lang="en-CA" altLang="en-US" sz="1100" dirty="0">
                <a:latin typeface="Calibri" panose="020F0502020204030204" pitchFamily="34" charset="0"/>
                <a:cs typeface="Calibri" panose="020F0502020204030204" pitchFamily="34" charset="0"/>
              </a:rPr>
              <a:t>That is exactly backwards.</a:t>
            </a:r>
          </a:p>
          <a:p>
            <a:pPr eaLnBrk="1" hangingPunct="1"/>
            <a:endParaRPr lang="en-CA" altLang="en-US" sz="11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Calibri" panose="020F0502020204030204" pitchFamily="34" charset="0"/>
                <a:cs typeface="Calibri" panose="020F0502020204030204" pitchFamily="34" charset="0"/>
              </a:rPr>
              <a:t>Getting customers to accept a program requires years of tireless effort and education; it is not a project to be undertaken lightly</a:t>
            </a:r>
            <a:r>
              <a:rPr lang="en-CA" sz="1100" dirty="0">
                <a:latin typeface="Calibri" panose="020F0502020204030204" pitchFamily="34" charset="0"/>
                <a:cs typeface="Calibri" panose="020F0502020204030204" pitchFamily="34" charset="0"/>
              </a:rPr>
              <a:t>.</a:t>
            </a:r>
            <a:endParaRPr lang="en-CA" altLang="en-US" sz="1100" dirty="0">
              <a:latin typeface="Calibri" panose="020F0502020204030204" pitchFamily="34" charset="0"/>
              <a:cs typeface="Calibri" panose="020F0502020204030204" pitchFamily="34" charset="0"/>
            </a:endParaRP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15</a:t>
            </a:fld>
            <a:endParaRPr lang="en-US" altLang="en-US">
              <a:solidFill>
                <a:srgbClr val="000000"/>
              </a:solidFill>
            </a:endParaRPr>
          </a:p>
        </p:txBody>
      </p:sp>
    </p:spTree>
    <p:extLst>
      <p:ext uri="{BB962C8B-B14F-4D97-AF65-F5344CB8AC3E}">
        <p14:creationId xmlns:p14="http://schemas.microsoft.com/office/powerpoint/2010/main" val="8105098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16</a:t>
            </a:fld>
            <a:endParaRPr lang="en-US" altLang="en-US">
              <a:solidFill>
                <a:srgbClr val="000000"/>
              </a:solidFill>
            </a:endParaRPr>
          </a:p>
        </p:txBody>
      </p:sp>
    </p:spTree>
    <p:extLst>
      <p:ext uri="{BB962C8B-B14F-4D97-AF65-F5344CB8AC3E}">
        <p14:creationId xmlns:p14="http://schemas.microsoft.com/office/powerpoint/2010/main" val="10939438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881390">
              <a:defRPr/>
            </a:pPr>
            <a:endParaRPr 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17</a:t>
            </a:fld>
            <a:endParaRPr lang="en-US" altLang="en-US">
              <a:solidFill>
                <a:srgbClr val="000000"/>
              </a:solidFill>
            </a:endParaRPr>
          </a:p>
        </p:txBody>
      </p:sp>
    </p:spTree>
    <p:extLst>
      <p:ext uri="{BB962C8B-B14F-4D97-AF65-F5344CB8AC3E}">
        <p14:creationId xmlns:p14="http://schemas.microsoft.com/office/powerpoint/2010/main" val="27857114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881390">
              <a:defRPr/>
            </a:pPr>
            <a:r>
              <a:rPr lang="en-US" dirty="0"/>
              <a:t>Many CanadaGAP-certified growers in NB have had three audits in the last decade or more. Perhaps the growers don’t realize it, but that is a considerably less than most of the industry! </a:t>
            </a:r>
          </a:p>
          <a:p>
            <a:endParaRPr lang="en-US" sz="1200" dirty="0">
              <a:latin typeface="Calibri" panose="020F0502020204030204" pitchFamily="34" charset="0"/>
              <a:cs typeface="Calibri" panose="020F0502020204030204" pitchFamily="34" charset="0"/>
            </a:endParaRPr>
          </a:p>
          <a:p>
            <a:r>
              <a:rPr lang="en-US" sz="1200" dirty="0">
                <a:latin typeface="Calibri" panose="020F0502020204030204" pitchFamily="34" charset="0"/>
                <a:cs typeface="Calibri" panose="020F0502020204030204" pitchFamily="34" charset="0"/>
              </a:rPr>
              <a:t>Even if the processing potato industry doesn’t need GFSI recognition, after all the support for government technical review and recognition from McCain Foods and other customers, it would be surprising if processors would accept a program that is less than the one deemed technically sound by CFIA.</a:t>
            </a:r>
          </a:p>
          <a:p>
            <a:endParaRPr lang="en-US" sz="1200" dirty="0">
              <a:latin typeface="Calibri" panose="020F0502020204030204" pitchFamily="34" charset="0"/>
              <a:cs typeface="Calibri" panose="020F0502020204030204" pitchFamily="34" charset="0"/>
            </a:endParaRPr>
          </a:p>
          <a:p>
            <a:r>
              <a:rPr lang="en-US" sz="1200" dirty="0">
                <a:latin typeface="Calibri" panose="020F0502020204030204" pitchFamily="34" charset="0"/>
                <a:cs typeface="Calibri" panose="020F0502020204030204" pitchFamily="34" charset="0"/>
              </a:rPr>
              <a:t>Government Recognition has also enhanced our position with GFSI, in terms of underlining the science and technical basis of CanadaGAP requirements.</a:t>
            </a: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18</a:t>
            </a:fld>
            <a:endParaRPr lang="en-US" altLang="en-US">
              <a:solidFill>
                <a:srgbClr val="000000"/>
              </a:solidFill>
            </a:endParaRPr>
          </a:p>
        </p:txBody>
      </p:sp>
    </p:spTree>
    <p:extLst>
      <p:ext uri="{BB962C8B-B14F-4D97-AF65-F5344CB8AC3E}">
        <p14:creationId xmlns:p14="http://schemas.microsoft.com/office/powerpoint/2010/main" val="10505042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19</a:t>
            </a:fld>
            <a:endParaRPr lang="en-US" altLang="en-US">
              <a:solidFill>
                <a:srgbClr val="000000"/>
              </a:solidFill>
            </a:endParaRPr>
          </a:p>
        </p:txBody>
      </p:sp>
    </p:spTree>
    <p:extLst>
      <p:ext uri="{BB962C8B-B14F-4D97-AF65-F5344CB8AC3E}">
        <p14:creationId xmlns:p14="http://schemas.microsoft.com/office/powerpoint/2010/main" val="1227185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A6E0B1-69AD-4C85-A983-25FA1DC6019A}" type="slidenum">
              <a:rPr lang="en-US" smtClean="0"/>
              <a:t>2</a:t>
            </a:fld>
            <a:endParaRPr lang="en-US"/>
          </a:p>
        </p:txBody>
      </p:sp>
    </p:spTree>
    <p:extLst>
      <p:ext uri="{BB962C8B-B14F-4D97-AF65-F5344CB8AC3E}">
        <p14:creationId xmlns:p14="http://schemas.microsoft.com/office/powerpoint/2010/main" val="5614491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We are constantly being pulled in opposite directions:</a:t>
            </a:r>
          </a:p>
          <a:p>
            <a:endParaRPr lang="en-US" altLang="en-US" dirty="0"/>
          </a:p>
          <a:p>
            <a:r>
              <a:rPr lang="en-US" altLang="en-US" dirty="0"/>
              <a:t>We do what we have to do (what is expected or demanded by customer expectations, regulatory requirements, or other outside forces) while  trying to ensure practicality for program users. We’re always aware that growers need tools, prescriptive procedures and templates for record-keeping that will help them implement and meet program requirements.</a:t>
            </a: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20</a:t>
            </a:fld>
            <a:endParaRPr lang="en-US" altLang="en-US">
              <a:solidFill>
                <a:srgbClr val="000000"/>
              </a:solidFill>
            </a:endParaRPr>
          </a:p>
        </p:txBody>
      </p:sp>
    </p:spTree>
    <p:extLst>
      <p:ext uri="{BB962C8B-B14F-4D97-AF65-F5344CB8AC3E}">
        <p14:creationId xmlns:p14="http://schemas.microsoft.com/office/powerpoint/2010/main" val="2704392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881390">
              <a:defRPr/>
            </a:pPr>
            <a:endParaRPr lang="en-US" dirty="0">
              <a:latin typeface="Calibri" panose="020F0502020204030204" pitchFamily="34" charset="0"/>
              <a:cs typeface="Calibri" panose="020F0502020204030204" pitchFamily="34" charset="0"/>
            </a:endParaRP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21</a:t>
            </a:fld>
            <a:endParaRPr lang="en-US" altLang="en-US">
              <a:solidFill>
                <a:srgbClr val="000000"/>
              </a:solidFill>
            </a:endParaRPr>
          </a:p>
        </p:txBody>
      </p:sp>
    </p:spTree>
    <p:extLst>
      <p:ext uri="{BB962C8B-B14F-4D97-AF65-F5344CB8AC3E}">
        <p14:creationId xmlns:p14="http://schemas.microsoft.com/office/powerpoint/2010/main" val="37037180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100" dirty="0">
                <a:latin typeface="Calibri" panose="020F0502020204030204" pitchFamily="34" charset="0"/>
                <a:cs typeface="Calibri" panose="020F0502020204030204" pitchFamily="34" charset="0"/>
              </a:rPr>
              <a:t>CanadaGAP is the most prescriptive of the GFSI-recognized programs (i.e., the most “black and white” in terms of audit expectations)</a:t>
            </a:r>
            <a:br>
              <a:rPr lang="en-US" sz="1100" dirty="0">
                <a:latin typeface="Calibri" panose="020F0502020204030204" pitchFamily="34" charset="0"/>
                <a:cs typeface="Calibri" panose="020F0502020204030204" pitchFamily="34" charset="0"/>
              </a:rPr>
            </a:br>
            <a:r>
              <a:rPr lang="en-CA" altLang="en-US" sz="1100" dirty="0">
                <a:latin typeface="Calibri" panose="020F0502020204030204" pitchFamily="34" charset="0"/>
                <a:cs typeface="Calibri" panose="020F0502020204030204" pitchFamily="34" charset="0"/>
              </a:rPr>
              <a:t>Other programs have requirements that are quite vague and leave a lot open to auditor discretion (e.g., SQF)</a:t>
            </a:r>
          </a:p>
          <a:p>
            <a:pPr lvl="1"/>
            <a:r>
              <a:rPr lang="en-US" sz="1100" dirty="0">
                <a:latin typeface="Calibri" panose="020F0502020204030204" pitchFamily="34" charset="0"/>
                <a:cs typeface="Calibri" panose="020F0502020204030204" pitchFamily="34" charset="0"/>
              </a:rPr>
              <a:t>Example of a high level requirement: “Water quality must be adequate for the intended purpose”. There may be little additional information about assessing risk for various uses, let alone when water needs to be tested, where to take the sample from, what results the grower is looking for, how to record information around water source assessment, etc. </a:t>
            </a:r>
            <a:br>
              <a:rPr lang="en-US" sz="1100" dirty="0">
                <a:latin typeface="Calibri" panose="020F0502020204030204" pitchFamily="34" charset="0"/>
                <a:cs typeface="Calibri" panose="020F0502020204030204" pitchFamily="34" charset="0"/>
              </a:rPr>
            </a:br>
            <a:r>
              <a:rPr lang="en-CA" altLang="en-US" sz="1100" dirty="0">
                <a:latin typeface="Calibri" panose="020F0502020204030204" pitchFamily="34" charset="0"/>
                <a:cs typeface="Calibri" panose="020F0502020204030204" pitchFamily="34" charset="0"/>
              </a:rPr>
              <a:t>What will the auditor be looking for, exactly?</a:t>
            </a:r>
            <a:endParaRPr lang="en-US" sz="1100" dirty="0">
              <a:latin typeface="Calibri" panose="020F0502020204030204" pitchFamily="34" charset="0"/>
              <a:cs typeface="Calibri" panose="020F050202020403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100" dirty="0">
                <a:latin typeface="Calibri" panose="020F0502020204030204" pitchFamily="34" charset="0"/>
                <a:cs typeface="Calibri" panose="020F0502020204030204" pitchFamily="34" charset="0"/>
              </a:rPr>
              <a:t>The amount of content in the CanadaGAP manuals may be seen as a curse by growers – but it also reduces room for auditor discretion as to what might be considered “adequate for the intended purpose”. </a:t>
            </a:r>
            <a:endParaRPr lang="en-CA" altLang="en-US" sz="1100" dirty="0">
              <a:latin typeface="Calibri" panose="020F0502020204030204" pitchFamily="34" charset="0"/>
              <a:cs typeface="Calibri" panose="020F0502020204030204" pitchFamily="34" charset="0"/>
            </a:endParaRPr>
          </a:p>
          <a:p>
            <a:endParaRPr lang="en-US" sz="1100" dirty="0">
              <a:latin typeface="Calibri" panose="020F0502020204030204" pitchFamily="34" charset="0"/>
              <a:cs typeface="Calibri" panose="020F0502020204030204" pitchFamily="34" charset="0"/>
            </a:endParaRPr>
          </a:p>
          <a:p>
            <a:r>
              <a:rPr lang="en-US" sz="1100" dirty="0">
                <a:latin typeface="Calibri" panose="020F0502020204030204" pitchFamily="34" charset="0"/>
                <a:cs typeface="Calibri" panose="020F0502020204030204" pitchFamily="34" charset="0"/>
              </a:rPr>
              <a:t>Auditor consistency is an ongoing issue for ALL food safety programs – but CanadaGAP auditors are probably better calibrated because of the level of detail and guidance contained in the manuals and audit checklist.</a:t>
            </a:r>
          </a:p>
          <a:p>
            <a:endParaRPr lang="en-US" sz="11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Calibri" panose="020F0502020204030204" pitchFamily="34" charset="0"/>
                <a:cs typeface="Calibri" panose="020F0502020204030204" pitchFamily="34" charset="0"/>
              </a:rPr>
              <a:t>Nothing is stopping growers from trying another program if they think it will fit their needs better. </a:t>
            </a: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22</a:t>
            </a:fld>
            <a:endParaRPr lang="en-US" altLang="en-US">
              <a:solidFill>
                <a:srgbClr val="000000"/>
              </a:solidFill>
            </a:endParaRPr>
          </a:p>
        </p:txBody>
      </p:sp>
    </p:spTree>
    <p:extLst>
      <p:ext uri="{BB962C8B-B14F-4D97-AF65-F5344CB8AC3E}">
        <p14:creationId xmlns:p14="http://schemas.microsoft.com/office/powerpoint/2010/main" val="27687851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z="1100"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23</a:t>
            </a:fld>
            <a:endParaRPr lang="en-US" altLang="en-US">
              <a:solidFill>
                <a:srgbClr val="000000"/>
              </a:solidFill>
            </a:endParaRPr>
          </a:p>
        </p:txBody>
      </p:sp>
    </p:spTree>
    <p:extLst>
      <p:ext uri="{BB962C8B-B14F-4D97-AF65-F5344CB8AC3E}">
        <p14:creationId xmlns:p14="http://schemas.microsoft.com/office/powerpoint/2010/main" val="33200669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CanadaGAP has provided an explanation to program participants as to why it is not possible to split audits. A detailed FAQ is also available on the CanadaGAP website.</a:t>
            </a:r>
          </a:p>
          <a:p>
            <a:endParaRPr lang="en-US" dirty="0"/>
          </a:p>
        </p:txBody>
      </p:sp>
      <p:sp>
        <p:nvSpPr>
          <p:cNvPr id="4" name="Slide Number Placeholder 3"/>
          <p:cNvSpPr>
            <a:spLocks noGrp="1"/>
          </p:cNvSpPr>
          <p:nvPr>
            <p:ph type="sldNum" sz="quarter" idx="5"/>
          </p:nvPr>
        </p:nvSpPr>
        <p:spPr/>
        <p:txBody>
          <a:bodyPr/>
          <a:lstStyle/>
          <a:p>
            <a:fld id="{A7A6E0B1-69AD-4C85-A983-25FA1DC6019A}" type="slidenum">
              <a:rPr lang="en-US" smtClean="0"/>
              <a:t>24</a:t>
            </a:fld>
            <a:endParaRPr lang="en-US"/>
          </a:p>
        </p:txBody>
      </p:sp>
    </p:spTree>
    <p:extLst>
      <p:ext uri="{BB962C8B-B14F-4D97-AF65-F5344CB8AC3E}">
        <p14:creationId xmlns:p14="http://schemas.microsoft.com/office/powerpoint/2010/main" val="2163485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more information, see Section 3.3.5.4 of the </a:t>
            </a:r>
            <a:r>
              <a:rPr lang="en-US" dirty="0">
                <a:hlinkClick r:id="rId3"/>
              </a:rPr>
              <a:t>CanadaGAP Program Management Manual</a:t>
            </a:r>
            <a:r>
              <a:rPr lang="en-US" dirty="0"/>
              <a:t>.</a:t>
            </a:r>
          </a:p>
          <a:p>
            <a:endParaRPr lang="en-US" dirty="0"/>
          </a:p>
        </p:txBody>
      </p:sp>
      <p:sp>
        <p:nvSpPr>
          <p:cNvPr id="4" name="Slide Number Placeholder 3"/>
          <p:cNvSpPr>
            <a:spLocks noGrp="1"/>
          </p:cNvSpPr>
          <p:nvPr>
            <p:ph type="sldNum" sz="quarter" idx="5"/>
          </p:nvPr>
        </p:nvSpPr>
        <p:spPr/>
        <p:txBody>
          <a:bodyPr/>
          <a:lstStyle/>
          <a:p>
            <a:fld id="{A7A6E0B1-69AD-4C85-A983-25FA1DC6019A}" type="slidenum">
              <a:rPr lang="en-US" smtClean="0"/>
              <a:t>25</a:t>
            </a:fld>
            <a:endParaRPr lang="en-US"/>
          </a:p>
        </p:txBody>
      </p:sp>
    </p:spTree>
    <p:extLst>
      <p:ext uri="{BB962C8B-B14F-4D97-AF65-F5344CB8AC3E}">
        <p14:creationId xmlns:p14="http://schemas.microsoft.com/office/powerpoint/2010/main" val="42293143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A6E0B1-69AD-4C85-A983-25FA1DC6019A}" type="slidenum">
              <a:rPr lang="en-US" smtClean="0"/>
              <a:t>26</a:t>
            </a:fld>
            <a:endParaRPr lang="en-US"/>
          </a:p>
        </p:txBody>
      </p:sp>
    </p:spTree>
    <p:extLst>
      <p:ext uri="{BB962C8B-B14F-4D97-AF65-F5344CB8AC3E}">
        <p14:creationId xmlns:p14="http://schemas.microsoft.com/office/powerpoint/2010/main" val="4437697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23C40-EBF5-85E9-FE95-B8BC62FED6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B41C79-2AB6-8E4B-7D02-6097E60302B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BEE9279-036D-1235-A565-6BA06C7C2B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5A20C7-2992-522D-518B-17DD59E5A0D8}"/>
              </a:ext>
            </a:extLst>
          </p:cNvPr>
          <p:cNvSpPr>
            <a:spLocks noGrp="1"/>
          </p:cNvSpPr>
          <p:nvPr>
            <p:ph type="sldNum" sz="quarter" idx="5"/>
          </p:nvPr>
        </p:nvSpPr>
        <p:spPr/>
        <p:txBody>
          <a:bodyPr/>
          <a:lstStyle/>
          <a:p>
            <a:fld id="{A7A6E0B1-69AD-4C85-A983-25FA1DC6019A}" type="slidenum">
              <a:rPr lang="en-US" smtClean="0"/>
              <a:t>27</a:t>
            </a:fld>
            <a:endParaRPr lang="en-US"/>
          </a:p>
        </p:txBody>
      </p:sp>
    </p:spTree>
    <p:extLst>
      <p:ext uri="{BB962C8B-B14F-4D97-AF65-F5344CB8AC3E}">
        <p14:creationId xmlns:p14="http://schemas.microsoft.com/office/powerpoint/2010/main" val="25561600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23C40-EBF5-85E9-FE95-B8BC62FED6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B41C79-2AB6-8E4B-7D02-6097E60302B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BEE9279-036D-1235-A565-6BA06C7C2B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5A20C7-2992-522D-518B-17DD59E5A0D8}"/>
              </a:ext>
            </a:extLst>
          </p:cNvPr>
          <p:cNvSpPr>
            <a:spLocks noGrp="1"/>
          </p:cNvSpPr>
          <p:nvPr>
            <p:ph type="sldNum" sz="quarter" idx="5"/>
          </p:nvPr>
        </p:nvSpPr>
        <p:spPr/>
        <p:txBody>
          <a:bodyPr/>
          <a:lstStyle/>
          <a:p>
            <a:fld id="{A7A6E0B1-69AD-4C85-A983-25FA1DC6019A}" type="slidenum">
              <a:rPr lang="en-US" smtClean="0"/>
              <a:t>28</a:t>
            </a:fld>
            <a:endParaRPr lang="en-US"/>
          </a:p>
        </p:txBody>
      </p:sp>
    </p:spTree>
    <p:extLst>
      <p:ext uri="{BB962C8B-B14F-4D97-AF65-F5344CB8AC3E}">
        <p14:creationId xmlns:p14="http://schemas.microsoft.com/office/powerpoint/2010/main" val="8999306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881390">
              <a:defRPr/>
            </a:pPr>
            <a:endParaRPr 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30</a:t>
            </a:fld>
            <a:endParaRPr lang="en-US" altLang="en-US">
              <a:solidFill>
                <a:srgbClr val="000000"/>
              </a:solidFill>
            </a:endParaRPr>
          </a:p>
        </p:txBody>
      </p:sp>
    </p:spTree>
    <p:extLst>
      <p:ext uri="{BB962C8B-B14F-4D97-AF65-F5344CB8AC3E}">
        <p14:creationId xmlns:p14="http://schemas.microsoft.com/office/powerpoint/2010/main" val="760498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3</a:t>
            </a:fld>
            <a:endParaRPr lang="en-US" altLang="en-US">
              <a:solidFill>
                <a:srgbClr val="000000"/>
              </a:solidFill>
            </a:endParaRPr>
          </a:p>
        </p:txBody>
      </p:sp>
    </p:spTree>
    <p:extLst>
      <p:ext uri="{BB962C8B-B14F-4D97-AF65-F5344CB8AC3E}">
        <p14:creationId xmlns:p14="http://schemas.microsoft.com/office/powerpoint/2010/main" val="3533256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31</a:t>
            </a:fld>
            <a:endParaRPr lang="en-US" altLang="en-US">
              <a:solidFill>
                <a:srgbClr val="000000"/>
              </a:solidFill>
            </a:endParaRPr>
          </a:p>
        </p:txBody>
      </p:sp>
    </p:spTree>
    <p:extLst>
      <p:ext uri="{BB962C8B-B14F-4D97-AF65-F5344CB8AC3E}">
        <p14:creationId xmlns:p14="http://schemas.microsoft.com/office/powerpoint/2010/main" val="2079794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32</a:t>
            </a:fld>
            <a:endParaRPr lang="en-US" altLang="en-US">
              <a:solidFill>
                <a:srgbClr val="000000"/>
              </a:solidFill>
            </a:endParaRPr>
          </a:p>
        </p:txBody>
      </p:sp>
    </p:spTree>
    <p:extLst>
      <p:ext uri="{BB962C8B-B14F-4D97-AF65-F5344CB8AC3E}">
        <p14:creationId xmlns:p14="http://schemas.microsoft.com/office/powerpoint/2010/main" val="19727786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In addition, other operations that are eligible: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-Brokerage operations are eligible for a fully (100%) remote audit. </a:t>
            </a:r>
          </a:p>
          <a:p>
            <a:pPr lvl="0"/>
            <a:r>
              <a:rPr lang="en-US" dirty="0"/>
              <a:t>-When the site cannot be physically accessed by an auditor and the audit cannot be delayed to a later date because the client has a short seasonal window in which the audit must occur for the Certification Body to observe relevant crops/activities.</a:t>
            </a:r>
          </a:p>
          <a:p>
            <a:pPr lvl="0"/>
            <a:r>
              <a:rPr lang="en-US" dirty="0"/>
              <a:t>-When the site cannot be physically accessed by an auditor and the client has no other crops/activities that the Certification Body could observe at a later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A7A6E0B1-69AD-4C85-A983-25FA1DC6019A}" type="slidenum">
              <a:rPr lang="en-US" smtClean="0"/>
              <a:t>34</a:t>
            </a:fld>
            <a:endParaRPr lang="en-US"/>
          </a:p>
        </p:txBody>
      </p:sp>
    </p:spTree>
    <p:extLst>
      <p:ext uri="{BB962C8B-B14F-4D97-AF65-F5344CB8AC3E}">
        <p14:creationId xmlns:p14="http://schemas.microsoft.com/office/powerpoint/2010/main" val="29300246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A6E0B1-69AD-4C85-A983-25FA1DC6019A}" type="slidenum">
              <a:rPr lang="en-US" smtClean="0"/>
              <a:t>38</a:t>
            </a:fld>
            <a:endParaRPr lang="en-US"/>
          </a:p>
        </p:txBody>
      </p:sp>
    </p:spTree>
    <p:extLst>
      <p:ext uri="{BB962C8B-B14F-4D97-AF65-F5344CB8AC3E}">
        <p14:creationId xmlns:p14="http://schemas.microsoft.com/office/powerpoint/2010/main" val="42504603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that the above lists are not exhaustive. What the auditor needs to check will depend on the operation.</a:t>
            </a:r>
          </a:p>
          <a:p>
            <a:endParaRPr lang="en-US" dirty="0"/>
          </a:p>
        </p:txBody>
      </p:sp>
      <p:sp>
        <p:nvSpPr>
          <p:cNvPr id="4" name="Slide Number Placeholder 3"/>
          <p:cNvSpPr>
            <a:spLocks noGrp="1"/>
          </p:cNvSpPr>
          <p:nvPr>
            <p:ph type="sldNum" sz="quarter" idx="5"/>
          </p:nvPr>
        </p:nvSpPr>
        <p:spPr/>
        <p:txBody>
          <a:bodyPr/>
          <a:lstStyle/>
          <a:p>
            <a:fld id="{A7A6E0B1-69AD-4C85-A983-25FA1DC6019A}" type="slidenum">
              <a:rPr lang="en-US" smtClean="0"/>
              <a:t>39</a:t>
            </a:fld>
            <a:endParaRPr lang="en-US"/>
          </a:p>
        </p:txBody>
      </p:sp>
    </p:spTree>
    <p:extLst>
      <p:ext uri="{BB962C8B-B14F-4D97-AF65-F5344CB8AC3E}">
        <p14:creationId xmlns:p14="http://schemas.microsoft.com/office/powerpoint/2010/main" val="26629105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that the above lists are not exhaustive. What the auditor needs to check will depend on the operation.</a:t>
            </a:r>
          </a:p>
          <a:p>
            <a:endParaRPr lang="en-US" dirty="0"/>
          </a:p>
        </p:txBody>
      </p:sp>
      <p:sp>
        <p:nvSpPr>
          <p:cNvPr id="4" name="Slide Number Placeholder 3"/>
          <p:cNvSpPr>
            <a:spLocks noGrp="1"/>
          </p:cNvSpPr>
          <p:nvPr>
            <p:ph type="sldNum" sz="quarter" idx="5"/>
          </p:nvPr>
        </p:nvSpPr>
        <p:spPr/>
        <p:txBody>
          <a:bodyPr/>
          <a:lstStyle/>
          <a:p>
            <a:fld id="{A7A6E0B1-69AD-4C85-A983-25FA1DC6019A}" type="slidenum">
              <a:rPr lang="en-US" smtClean="0"/>
              <a:t>40</a:t>
            </a:fld>
            <a:endParaRPr lang="en-US"/>
          </a:p>
        </p:txBody>
      </p:sp>
    </p:spTree>
    <p:extLst>
      <p:ext uri="{BB962C8B-B14F-4D97-AF65-F5344CB8AC3E}">
        <p14:creationId xmlns:p14="http://schemas.microsoft.com/office/powerpoint/2010/main" val="40820621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that the above lists are not exhaustive. What the auditor needs to check will depend on the operation.</a:t>
            </a:r>
          </a:p>
          <a:p>
            <a:endParaRPr lang="en-US" dirty="0"/>
          </a:p>
        </p:txBody>
      </p:sp>
      <p:sp>
        <p:nvSpPr>
          <p:cNvPr id="4" name="Slide Number Placeholder 3"/>
          <p:cNvSpPr>
            <a:spLocks noGrp="1"/>
          </p:cNvSpPr>
          <p:nvPr>
            <p:ph type="sldNum" sz="quarter" idx="5"/>
          </p:nvPr>
        </p:nvSpPr>
        <p:spPr/>
        <p:txBody>
          <a:bodyPr/>
          <a:lstStyle/>
          <a:p>
            <a:fld id="{A7A6E0B1-69AD-4C85-A983-25FA1DC6019A}" type="slidenum">
              <a:rPr lang="en-US" smtClean="0"/>
              <a:t>41</a:t>
            </a:fld>
            <a:endParaRPr lang="en-US"/>
          </a:p>
        </p:txBody>
      </p:sp>
    </p:spTree>
    <p:extLst>
      <p:ext uri="{BB962C8B-B14F-4D97-AF65-F5344CB8AC3E}">
        <p14:creationId xmlns:p14="http://schemas.microsoft.com/office/powerpoint/2010/main" val="11298692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45</a:t>
            </a:fld>
            <a:endParaRPr lang="en-US" altLang="en-US">
              <a:solidFill>
                <a:srgbClr val="000000"/>
              </a:solidFill>
            </a:endParaRPr>
          </a:p>
        </p:txBody>
      </p:sp>
    </p:spTree>
    <p:extLst>
      <p:ext uri="{BB962C8B-B14F-4D97-AF65-F5344CB8AC3E}">
        <p14:creationId xmlns:p14="http://schemas.microsoft.com/office/powerpoint/2010/main" val="31576737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46</a:t>
            </a:fld>
            <a:endParaRPr lang="en-US" altLang="en-US">
              <a:solidFill>
                <a:srgbClr val="000000"/>
              </a:solidFill>
            </a:endParaRPr>
          </a:p>
        </p:txBody>
      </p:sp>
    </p:spTree>
    <p:extLst>
      <p:ext uri="{BB962C8B-B14F-4D97-AF65-F5344CB8AC3E}">
        <p14:creationId xmlns:p14="http://schemas.microsoft.com/office/powerpoint/2010/main" val="29229837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8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68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54E457C-4CB4-46B5-9613-6033B05F0708}" type="slidenum">
              <a:rPr lang="en-US" altLang="en-US" smtClean="0">
                <a:solidFill>
                  <a:srgbClr val="000000"/>
                </a:solidFill>
              </a:rPr>
              <a:pPr/>
              <a:t>47</a:t>
            </a:fld>
            <a:endParaRPr lang="en-US" altLang="en-US">
              <a:solidFill>
                <a:srgbClr val="000000"/>
              </a:solidFill>
            </a:endParaRPr>
          </a:p>
        </p:txBody>
      </p:sp>
    </p:spTree>
    <p:extLst>
      <p:ext uri="{BB962C8B-B14F-4D97-AF65-F5344CB8AC3E}">
        <p14:creationId xmlns:p14="http://schemas.microsoft.com/office/powerpoint/2010/main" val="2821308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4</a:t>
            </a:fld>
            <a:endParaRPr lang="en-US" altLang="en-US">
              <a:solidFill>
                <a:srgbClr val="000000"/>
              </a:solidFill>
            </a:endParaRPr>
          </a:p>
        </p:txBody>
      </p:sp>
    </p:spTree>
    <p:extLst>
      <p:ext uri="{BB962C8B-B14F-4D97-AF65-F5344CB8AC3E}">
        <p14:creationId xmlns:p14="http://schemas.microsoft.com/office/powerpoint/2010/main" val="508829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sz="1100" dirty="0">
              <a:latin typeface="Calibri" panose="020F0502020204030204" pitchFamily="34" charset="0"/>
              <a:cs typeface="Calibri" panose="020F0502020204030204" pitchFamily="34" charset="0"/>
            </a:endParaRP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5</a:t>
            </a:fld>
            <a:endParaRPr lang="en-US" altLang="en-US">
              <a:solidFill>
                <a:srgbClr val="000000"/>
              </a:solidFill>
            </a:endParaRPr>
          </a:p>
        </p:txBody>
      </p:sp>
    </p:spTree>
    <p:extLst>
      <p:ext uri="{BB962C8B-B14F-4D97-AF65-F5344CB8AC3E}">
        <p14:creationId xmlns:p14="http://schemas.microsoft.com/office/powerpoint/2010/main" val="3450798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z="1100"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6</a:t>
            </a:fld>
            <a:endParaRPr lang="en-US" altLang="en-US">
              <a:solidFill>
                <a:srgbClr val="000000"/>
              </a:solidFill>
            </a:endParaRPr>
          </a:p>
        </p:txBody>
      </p:sp>
    </p:spTree>
    <p:extLst>
      <p:ext uri="{BB962C8B-B14F-4D97-AF65-F5344CB8AC3E}">
        <p14:creationId xmlns:p14="http://schemas.microsoft.com/office/powerpoint/2010/main" val="3174151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7</a:t>
            </a:fld>
            <a:endParaRPr lang="en-US" altLang="en-US">
              <a:solidFill>
                <a:srgbClr val="000000"/>
              </a:solidFill>
            </a:endParaRPr>
          </a:p>
        </p:txBody>
      </p:sp>
    </p:spTree>
    <p:extLst>
      <p:ext uri="{BB962C8B-B14F-4D97-AF65-F5344CB8AC3E}">
        <p14:creationId xmlns:p14="http://schemas.microsoft.com/office/powerpoint/2010/main" val="23008709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Calibri" panose="020F0502020204030204" pitchFamily="34" charset="0"/>
              <a:cs typeface="Calibri" panose="020F0502020204030204" pitchFamily="34" charset="0"/>
            </a:endParaRP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8</a:t>
            </a:fld>
            <a:endParaRPr lang="en-US" altLang="en-US">
              <a:solidFill>
                <a:srgbClr val="000000"/>
              </a:solidFill>
            </a:endParaRPr>
          </a:p>
        </p:txBody>
      </p:sp>
    </p:spTree>
    <p:extLst>
      <p:ext uri="{BB962C8B-B14F-4D97-AF65-F5344CB8AC3E}">
        <p14:creationId xmlns:p14="http://schemas.microsoft.com/office/powerpoint/2010/main" val="448352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6955" indent="-291136">
              <a:defRPr>
                <a:solidFill>
                  <a:schemeClr val="tx1"/>
                </a:solidFill>
                <a:latin typeface="Arial" panose="020B0604020202020204" pitchFamily="34" charset="0"/>
                <a:cs typeface="Arial" panose="020B0604020202020204" pitchFamily="34" charset="0"/>
              </a:defRPr>
            </a:lvl2pPr>
            <a:lvl3pPr marL="1164546" indent="-232909">
              <a:defRPr>
                <a:solidFill>
                  <a:schemeClr val="tx1"/>
                </a:solidFill>
                <a:latin typeface="Arial" panose="020B0604020202020204" pitchFamily="34" charset="0"/>
                <a:cs typeface="Arial" panose="020B0604020202020204" pitchFamily="34" charset="0"/>
              </a:defRPr>
            </a:lvl3pPr>
            <a:lvl4pPr marL="1630366" indent="-232909">
              <a:defRPr>
                <a:solidFill>
                  <a:schemeClr val="tx1"/>
                </a:solidFill>
                <a:latin typeface="Arial" panose="020B0604020202020204" pitchFamily="34" charset="0"/>
                <a:cs typeface="Arial" panose="020B0604020202020204" pitchFamily="34" charset="0"/>
              </a:defRPr>
            </a:lvl4pPr>
            <a:lvl5pPr marL="2096184" indent="-232909">
              <a:defRPr>
                <a:solidFill>
                  <a:schemeClr val="tx1"/>
                </a:solidFill>
                <a:latin typeface="Arial" panose="020B0604020202020204" pitchFamily="34" charset="0"/>
                <a:cs typeface="Arial" panose="020B0604020202020204" pitchFamily="34" charset="0"/>
              </a:defRPr>
            </a:lvl5pPr>
            <a:lvl6pPr marL="2562002"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7820"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3639"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59457" indent="-23290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C239-165D-4410-9CC0-53CF4CE694AC}" type="slidenum">
              <a:rPr lang="en-US" altLang="en-US" smtClean="0">
                <a:solidFill>
                  <a:srgbClr val="000000"/>
                </a:solidFill>
              </a:rPr>
              <a:pPr/>
              <a:t>9</a:t>
            </a:fld>
            <a:endParaRPr lang="en-US" altLang="en-US">
              <a:solidFill>
                <a:srgbClr val="000000"/>
              </a:solidFill>
            </a:endParaRPr>
          </a:p>
        </p:txBody>
      </p:sp>
    </p:spTree>
    <p:extLst>
      <p:ext uri="{BB962C8B-B14F-4D97-AF65-F5344CB8AC3E}">
        <p14:creationId xmlns:p14="http://schemas.microsoft.com/office/powerpoint/2010/main" val="3897640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29C85-A739-D5FD-C41D-5B7C1859B7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4C00DC4-4DD8-EBB0-1ADC-3FA5B0AE1F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6B2B730-BC76-7229-1D7A-6B7AFB653304}"/>
              </a:ext>
            </a:extLst>
          </p:cNvPr>
          <p:cNvSpPr>
            <a:spLocks noGrp="1"/>
          </p:cNvSpPr>
          <p:nvPr>
            <p:ph type="dt" sz="half" idx="10"/>
          </p:nvPr>
        </p:nvSpPr>
        <p:spPr/>
        <p:txBody>
          <a:bodyPr/>
          <a:lstStyle/>
          <a:p>
            <a:fld id="{716471A5-206D-43DC-84DB-A0065810AA65}" type="datetimeFigureOut">
              <a:rPr lang="en-US" smtClean="0"/>
              <a:t>9/2/2026</a:t>
            </a:fld>
            <a:endParaRPr lang="en-US"/>
          </a:p>
        </p:txBody>
      </p:sp>
      <p:sp>
        <p:nvSpPr>
          <p:cNvPr id="5" name="Footer Placeholder 4">
            <a:extLst>
              <a:ext uri="{FF2B5EF4-FFF2-40B4-BE49-F238E27FC236}">
                <a16:creationId xmlns:a16="http://schemas.microsoft.com/office/drawing/2014/main" id="{E2E03B5A-2677-DD16-D9E8-F09C3B7B2A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B669A4-5D5E-BB8B-7784-14D8E46B1695}"/>
              </a:ext>
            </a:extLst>
          </p:cNvPr>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715231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EACF7-D616-FBAA-373C-0A5B453B303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C0818-E44B-BA79-F502-F9B10099DB1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F1D81A-435E-400F-573F-2AA8D1377F30}"/>
              </a:ext>
            </a:extLst>
          </p:cNvPr>
          <p:cNvSpPr>
            <a:spLocks noGrp="1"/>
          </p:cNvSpPr>
          <p:nvPr>
            <p:ph type="dt" sz="half" idx="10"/>
          </p:nvPr>
        </p:nvSpPr>
        <p:spPr/>
        <p:txBody>
          <a:bodyPr/>
          <a:lstStyle/>
          <a:p>
            <a:fld id="{716471A5-206D-43DC-84DB-A0065810AA65}" type="datetimeFigureOut">
              <a:rPr lang="en-US" smtClean="0"/>
              <a:t>9/2/2026</a:t>
            </a:fld>
            <a:endParaRPr lang="en-US"/>
          </a:p>
        </p:txBody>
      </p:sp>
      <p:sp>
        <p:nvSpPr>
          <p:cNvPr id="5" name="Footer Placeholder 4">
            <a:extLst>
              <a:ext uri="{FF2B5EF4-FFF2-40B4-BE49-F238E27FC236}">
                <a16:creationId xmlns:a16="http://schemas.microsoft.com/office/drawing/2014/main" id="{D7983A50-4823-44A4-1BE0-F9AED57242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3905F8-CA1D-F2FD-662D-1D48723DDEC5}"/>
              </a:ext>
            </a:extLst>
          </p:cNvPr>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3981643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10DB32-038E-01E3-801F-82FA927203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4CF298-46E8-C7B3-8DE8-411D914DAC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E83686-4393-36B4-282A-11D4FAAEF934}"/>
              </a:ext>
            </a:extLst>
          </p:cNvPr>
          <p:cNvSpPr>
            <a:spLocks noGrp="1"/>
          </p:cNvSpPr>
          <p:nvPr>
            <p:ph type="dt" sz="half" idx="10"/>
          </p:nvPr>
        </p:nvSpPr>
        <p:spPr/>
        <p:txBody>
          <a:bodyPr/>
          <a:lstStyle/>
          <a:p>
            <a:fld id="{716471A5-206D-43DC-84DB-A0065810AA65}" type="datetimeFigureOut">
              <a:rPr lang="en-US" smtClean="0"/>
              <a:t>9/2/2026</a:t>
            </a:fld>
            <a:endParaRPr lang="en-US"/>
          </a:p>
        </p:txBody>
      </p:sp>
      <p:sp>
        <p:nvSpPr>
          <p:cNvPr id="5" name="Footer Placeholder 4">
            <a:extLst>
              <a:ext uri="{FF2B5EF4-FFF2-40B4-BE49-F238E27FC236}">
                <a16:creationId xmlns:a16="http://schemas.microsoft.com/office/drawing/2014/main" id="{8BE3B707-C610-D6DE-2997-DEC40A2D73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6CB477-744D-CB4D-41FF-11931C9F22AC}"/>
              </a:ext>
            </a:extLst>
          </p:cNvPr>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30701290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405F709-040C-87EC-EED6-225D801BC613}"/>
              </a:ext>
            </a:extLst>
          </p:cNvPr>
          <p:cNvPicPr>
            <a:picLocks noChangeAspect="1"/>
          </p:cNvPicPr>
          <p:nvPr userDrawn="1"/>
        </p:nvPicPr>
        <p:blipFill>
          <a:blip r:embed="rId2">
            <a:extLst>
              <a:ext uri="{28A0092B-C50C-407E-A947-70E740481C1C}">
                <a14:useLocalDpi xmlns:a14="http://schemas.microsoft.com/office/drawing/2010/main" val="0"/>
              </a:ext>
            </a:extLst>
          </a:blip>
          <a:srcRect t="43867"/>
          <a:stretch>
            <a:fillRect/>
          </a:stretch>
        </p:blipFill>
        <p:spPr>
          <a:xfrm>
            <a:off x="-25397" y="-1"/>
            <a:ext cx="12217396" cy="6858001"/>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txBody>
          <a:bodyPr/>
          <a:lstStyle/>
          <a:p>
            <a:endParaRPr lang="en-US"/>
          </a:p>
        </p:txBody>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a:prstGeom prst="rect">
            <a:avLst/>
          </a:prstGeom>
        </p:spPr>
        <p:txBody>
          <a:bodyPr/>
          <a:lstStyle>
            <a:lvl1pPr algn="ctr">
              <a:defRPr sz="5400">
                <a:solidFill>
                  <a:schemeClr val="accent1">
                    <a:lumMod val="50000"/>
                  </a:schemeClr>
                </a:solidFill>
              </a:defRPr>
            </a:lvl1pPr>
          </a:lstStyle>
          <a:p>
            <a:fld id="{716471A5-206D-43DC-84DB-A0065810AA65}" type="datetimeFigureOut">
              <a:rPr lang="en-US" smtClean="0"/>
              <a:t>9/2/2026</a:t>
            </a:fld>
            <a:endParaRPr lang="en-US"/>
          </a:p>
        </p:txBody>
      </p:sp>
      <p:sp>
        <p:nvSpPr>
          <p:cNvPr id="5" name="Footer Placeholder 4"/>
          <p:cNvSpPr>
            <a:spLocks noGrp="1"/>
          </p:cNvSpPr>
          <p:nvPr>
            <p:ph type="ftr" sz="quarter" idx="11"/>
          </p:nvPr>
        </p:nvSpPr>
        <p:spPr>
          <a:xfrm rot="21420000">
            <a:off x="-5560" y="4883024"/>
            <a:ext cx="4047239" cy="1195538"/>
          </a:xfrm>
          <a:prstGeom prst="rect">
            <a:avLst/>
          </a:prstGeom>
        </p:spPr>
        <p:txBody>
          <a:bodyPr vert="horz" lIns="91440" tIns="45720" rIns="91440" bIns="45720" rtlCol="0" anchor="ctr"/>
          <a:lstStyle>
            <a:lvl1pPr algn="r">
              <a:defRPr lang="en-US" sz="5400" dirty="0"/>
            </a:lvl1pPr>
          </a:lstStyle>
          <a:p>
            <a:endParaRPr lang="en-US"/>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C07D9AA4-E64F-401B-A93A-6516081D6482}" type="slidenum">
              <a:rPr lang="en-US" smtClean="0"/>
              <a:t>‹#›</a:t>
            </a:fld>
            <a:endParaRPr lang="en-US"/>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5383219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5" name="Footer Placeholder 4"/>
          <p:cNvSpPr>
            <a:spLocks noGrp="1"/>
          </p:cNvSpPr>
          <p:nvPr>
            <p:ph type="ftr" sz="quarter" idx="11"/>
          </p:nvPr>
        </p:nvSpPr>
        <p:spPr>
          <a:xfrm>
            <a:off x="685801" y="5757334"/>
            <a:ext cx="5499719" cy="498470"/>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1925751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5" name="Footer Placeholder 4"/>
          <p:cNvSpPr>
            <a:spLocks noGrp="1"/>
          </p:cNvSpPr>
          <p:nvPr>
            <p:ph type="ftr" sz="quarter" idx="11"/>
          </p:nvPr>
        </p:nvSpPr>
        <p:spPr>
          <a:xfrm>
            <a:off x="685801" y="5757334"/>
            <a:ext cx="5499719" cy="498470"/>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5123334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1794129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8" name="Footer Placeholder 7"/>
          <p:cNvSpPr>
            <a:spLocks noGrp="1"/>
          </p:cNvSpPr>
          <p:nvPr>
            <p:ph type="ftr" sz="quarter" idx="11"/>
          </p:nvPr>
        </p:nvSpPr>
        <p:spPr>
          <a:xfrm>
            <a:off x="685801" y="5757334"/>
            <a:ext cx="5499719" cy="498470"/>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24060294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4" name="Footer Placeholder 3"/>
          <p:cNvSpPr>
            <a:spLocks noGrp="1"/>
          </p:cNvSpPr>
          <p:nvPr>
            <p:ph type="ftr" sz="quarter" idx="11"/>
          </p:nvPr>
        </p:nvSpPr>
        <p:spPr>
          <a:xfrm>
            <a:off x="685801" y="5757334"/>
            <a:ext cx="5499719" cy="498470"/>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38893931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3" name="Footer Placeholder 2"/>
          <p:cNvSpPr>
            <a:spLocks noGrp="1"/>
          </p:cNvSpPr>
          <p:nvPr>
            <p:ph type="ftr" sz="quarter" idx="11"/>
          </p:nvPr>
        </p:nvSpPr>
        <p:spPr>
          <a:xfrm>
            <a:off x="685801" y="5757334"/>
            <a:ext cx="5499719" cy="498470"/>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22799252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1033627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52D38-2B7A-05A6-8058-7673A4FF0E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E7CBEC-478C-4E86-BF7F-2F2A61CDCA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7714EF-9159-4617-2D14-9ECF262DA4B1}"/>
              </a:ext>
            </a:extLst>
          </p:cNvPr>
          <p:cNvSpPr>
            <a:spLocks noGrp="1"/>
          </p:cNvSpPr>
          <p:nvPr>
            <p:ph type="dt" sz="half" idx="10"/>
          </p:nvPr>
        </p:nvSpPr>
        <p:spPr/>
        <p:txBody>
          <a:bodyPr/>
          <a:lstStyle/>
          <a:p>
            <a:fld id="{716471A5-206D-43DC-84DB-A0065810AA65}" type="datetimeFigureOut">
              <a:rPr lang="en-US" smtClean="0"/>
              <a:t>9/2/2026</a:t>
            </a:fld>
            <a:endParaRPr lang="en-US"/>
          </a:p>
        </p:txBody>
      </p:sp>
      <p:sp>
        <p:nvSpPr>
          <p:cNvPr id="5" name="Footer Placeholder 4">
            <a:extLst>
              <a:ext uri="{FF2B5EF4-FFF2-40B4-BE49-F238E27FC236}">
                <a16:creationId xmlns:a16="http://schemas.microsoft.com/office/drawing/2014/main" id="{824F77AD-8C1F-1401-06BB-19A1132544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22D330-7817-B7A0-527E-6F295611B669}"/>
              </a:ext>
            </a:extLst>
          </p:cNvPr>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9667382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29629732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26038794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42671442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C07D9AA4-E64F-401B-A93A-6516081D6482}" type="slidenum">
              <a:rPr lang="en-US" smtClean="0"/>
              <a:t>‹#›</a:t>
            </a:fld>
            <a:endParaRPr lang="en-US"/>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96343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40651601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4" name="Footer Placeholder 3"/>
          <p:cNvSpPr>
            <a:spLocks noGrp="1"/>
          </p:cNvSpPr>
          <p:nvPr>
            <p:ph type="ftr" sz="quarter" idx="11"/>
          </p:nvPr>
        </p:nvSpPr>
        <p:spPr>
          <a:xfrm>
            <a:off x="685801" y="5757334"/>
            <a:ext cx="5499719" cy="498470"/>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38278118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4" name="Footer Placeholder 3"/>
          <p:cNvSpPr>
            <a:spLocks noGrp="1"/>
          </p:cNvSpPr>
          <p:nvPr>
            <p:ph type="ftr" sz="quarter" idx="11"/>
          </p:nvPr>
        </p:nvSpPr>
        <p:spPr>
          <a:xfrm>
            <a:off x="685801" y="5757334"/>
            <a:ext cx="5499719" cy="498470"/>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32952675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5" name="Footer Placeholder 4"/>
          <p:cNvSpPr>
            <a:spLocks noGrp="1"/>
          </p:cNvSpPr>
          <p:nvPr>
            <p:ph type="ftr" sz="quarter" idx="11"/>
          </p:nvPr>
        </p:nvSpPr>
        <p:spPr>
          <a:xfrm>
            <a:off x="685801" y="5757334"/>
            <a:ext cx="5499719" cy="498470"/>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37625552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298083" y="5757334"/>
            <a:ext cx="3784600" cy="498470"/>
          </a:xfrm>
          <a:prstGeom prst="rect">
            <a:avLst/>
          </a:prstGeom>
        </p:spPr>
        <p:txBody>
          <a:bodyPr/>
          <a:lstStyle/>
          <a:p>
            <a:fld id="{716471A5-206D-43DC-84DB-A0065810AA65}" type="datetimeFigureOut">
              <a:rPr lang="en-US" smtClean="0"/>
              <a:t>9/2/2026</a:t>
            </a:fld>
            <a:endParaRPr lang="en-US"/>
          </a:p>
        </p:txBody>
      </p:sp>
      <p:sp>
        <p:nvSpPr>
          <p:cNvPr id="5" name="Footer Placeholder 4"/>
          <p:cNvSpPr>
            <a:spLocks noGrp="1"/>
          </p:cNvSpPr>
          <p:nvPr>
            <p:ph type="ftr" sz="quarter" idx="11"/>
          </p:nvPr>
        </p:nvSpPr>
        <p:spPr>
          <a:xfrm>
            <a:off x="685801" y="5757334"/>
            <a:ext cx="5499719" cy="498470"/>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2963094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7959A-EB4E-66BA-6A52-D2F37AF4128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9B34F5-B363-9293-4F43-894E10B31DE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B62E5C-B7F0-74FE-B8D5-990F8BCA6595}"/>
              </a:ext>
            </a:extLst>
          </p:cNvPr>
          <p:cNvSpPr>
            <a:spLocks noGrp="1"/>
          </p:cNvSpPr>
          <p:nvPr>
            <p:ph type="dt" sz="half" idx="10"/>
          </p:nvPr>
        </p:nvSpPr>
        <p:spPr/>
        <p:txBody>
          <a:bodyPr/>
          <a:lstStyle/>
          <a:p>
            <a:fld id="{716471A5-206D-43DC-84DB-A0065810AA65}" type="datetimeFigureOut">
              <a:rPr lang="en-US" smtClean="0"/>
              <a:t>9/2/2026</a:t>
            </a:fld>
            <a:endParaRPr lang="en-US"/>
          </a:p>
        </p:txBody>
      </p:sp>
      <p:sp>
        <p:nvSpPr>
          <p:cNvPr id="5" name="Footer Placeholder 4">
            <a:extLst>
              <a:ext uri="{FF2B5EF4-FFF2-40B4-BE49-F238E27FC236}">
                <a16:creationId xmlns:a16="http://schemas.microsoft.com/office/drawing/2014/main" id="{532B98D3-CBF2-B891-E034-842AADEFF4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74A611-5CE6-641E-726B-0429BAB33C2E}"/>
              </a:ext>
            </a:extLst>
          </p:cNvPr>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1728128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1BBC3-B0D0-553F-213B-6088013C3B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90B460-6919-5EAD-6CAA-FAAC2D5FA6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C708153-858C-6F57-B633-10AAC92CB4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6D03B96-696B-DB91-EFBD-A8CF3A8BE914}"/>
              </a:ext>
            </a:extLst>
          </p:cNvPr>
          <p:cNvSpPr>
            <a:spLocks noGrp="1"/>
          </p:cNvSpPr>
          <p:nvPr>
            <p:ph type="dt" sz="half" idx="10"/>
          </p:nvPr>
        </p:nvSpPr>
        <p:spPr/>
        <p:txBody>
          <a:bodyPr/>
          <a:lstStyle/>
          <a:p>
            <a:fld id="{716471A5-206D-43DC-84DB-A0065810AA65}" type="datetimeFigureOut">
              <a:rPr lang="en-US" smtClean="0"/>
              <a:t>9/2/2026</a:t>
            </a:fld>
            <a:endParaRPr lang="en-US"/>
          </a:p>
        </p:txBody>
      </p:sp>
      <p:sp>
        <p:nvSpPr>
          <p:cNvPr id="6" name="Footer Placeholder 5">
            <a:extLst>
              <a:ext uri="{FF2B5EF4-FFF2-40B4-BE49-F238E27FC236}">
                <a16:creationId xmlns:a16="http://schemas.microsoft.com/office/drawing/2014/main" id="{E4894CE9-7A71-D3F9-AFA5-1B23FF21DC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4C1714-BA22-00DB-C68D-FB585B00B0BB}"/>
              </a:ext>
            </a:extLst>
          </p:cNvPr>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2951195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B76DE-0A8F-F465-2C84-194F50C76FB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08797D1-9C2B-4B1E-3637-0496A775C7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F815B3-ED7E-7659-4906-D89D3AA128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9041F3-44A0-331C-D248-9A94ECB227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377DD1-D494-A375-D1C4-9BB13A6426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1FC2D34-9EB0-A07A-7120-F95DFD10B08E}"/>
              </a:ext>
            </a:extLst>
          </p:cNvPr>
          <p:cNvSpPr>
            <a:spLocks noGrp="1"/>
          </p:cNvSpPr>
          <p:nvPr>
            <p:ph type="dt" sz="half" idx="10"/>
          </p:nvPr>
        </p:nvSpPr>
        <p:spPr/>
        <p:txBody>
          <a:bodyPr/>
          <a:lstStyle/>
          <a:p>
            <a:fld id="{716471A5-206D-43DC-84DB-A0065810AA65}" type="datetimeFigureOut">
              <a:rPr lang="en-US" smtClean="0"/>
              <a:t>9/2/2026</a:t>
            </a:fld>
            <a:endParaRPr lang="en-US"/>
          </a:p>
        </p:txBody>
      </p:sp>
      <p:sp>
        <p:nvSpPr>
          <p:cNvPr id="8" name="Footer Placeholder 7">
            <a:extLst>
              <a:ext uri="{FF2B5EF4-FFF2-40B4-BE49-F238E27FC236}">
                <a16:creationId xmlns:a16="http://schemas.microsoft.com/office/drawing/2014/main" id="{92BBD56A-87AA-92BB-527D-863537B8F8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1630D95-06F8-8CAB-A718-6A849600C2D0}"/>
              </a:ext>
            </a:extLst>
          </p:cNvPr>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1277370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54339-466C-CC24-3955-805B547E07A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3C465C7-EAE5-F5A1-9B57-69C85320A48C}"/>
              </a:ext>
            </a:extLst>
          </p:cNvPr>
          <p:cNvSpPr>
            <a:spLocks noGrp="1"/>
          </p:cNvSpPr>
          <p:nvPr>
            <p:ph type="dt" sz="half" idx="10"/>
          </p:nvPr>
        </p:nvSpPr>
        <p:spPr/>
        <p:txBody>
          <a:bodyPr/>
          <a:lstStyle/>
          <a:p>
            <a:fld id="{716471A5-206D-43DC-84DB-A0065810AA65}" type="datetimeFigureOut">
              <a:rPr lang="en-US" smtClean="0"/>
              <a:t>9/2/2026</a:t>
            </a:fld>
            <a:endParaRPr lang="en-US"/>
          </a:p>
        </p:txBody>
      </p:sp>
      <p:sp>
        <p:nvSpPr>
          <p:cNvPr id="4" name="Footer Placeholder 3">
            <a:extLst>
              <a:ext uri="{FF2B5EF4-FFF2-40B4-BE49-F238E27FC236}">
                <a16:creationId xmlns:a16="http://schemas.microsoft.com/office/drawing/2014/main" id="{DBB84C55-3061-B5A4-835E-7E9465BA099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4D2A31-C1F9-1B28-8662-35139FAAF314}"/>
              </a:ext>
            </a:extLst>
          </p:cNvPr>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3066144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5F733B-E9AF-BF14-5006-EB5CDE390F71}"/>
              </a:ext>
            </a:extLst>
          </p:cNvPr>
          <p:cNvSpPr>
            <a:spLocks noGrp="1"/>
          </p:cNvSpPr>
          <p:nvPr>
            <p:ph type="dt" sz="half" idx="10"/>
          </p:nvPr>
        </p:nvSpPr>
        <p:spPr/>
        <p:txBody>
          <a:bodyPr/>
          <a:lstStyle/>
          <a:p>
            <a:fld id="{716471A5-206D-43DC-84DB-A0065810AA65}" type="datetimeFigureOut">
              <a:rPr lang="en-US" smtClean="0"/>
              <a:t>9/2/2026</a:t>
            </a:fld>
            <a:endParaRPr lang="en-US"/>
          </a:p>
        </p:txBody>
      </p:sp>
      <p:sp>
        <p:nvSpPr>
          <p:cNvPr id="3" name="Footer Placeholder 2">
            <a:extLst>
              <a:ext uri="{FF2B5EF4-FFF2-40B4-BE49-F238E27FC236}">
                <a16:creationId xmlns:a16="http://schemas.microsoft.com/office/drawing/2014/main" id="{D03DAD62-236F-C7C0-F950-C3499EF3A3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5DF4FE7-BC56-2EBC-4DCB-2D2080A2A5B7}"/>
              </a:ext>
            </a:extLst>
          </p:cNvPr>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2842355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089FC-28C9-654D-5B94-67AEC0FD40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F55A5E3-F7D8-05F4-AFA8-1CDB5FE399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1FEDA61-88EF-2D50-A6C9-E76BA01977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6DAD8C-CDCC-8738-CD90-3C971B25BADD}"/>
              </a:ext>
            </a:extLst>
          </p:cNvPr>
          <p:cNvSpPr>
            <a:spLocks noGrp="1"/>
          </p:cNvSpPr>
          <p:nvPr>
            <p:ph type="dt" sz="half" idx="10"/>
          </p:nvPr>
        </p:nvSpPr>
        <p:spPr/>
        <p:txBody>
          <a:bodyPr/>
          <a:lstStyle/>
          <a:p>
            <a:fld id="{716471A5-206D-43DC-84DB-A0065810AA65}" type="datetimeFigureOut">
              <a:rPr lang="en-US" smtClean="0"/>
              <a:t>9/2/2026</a:t>
            </a:fld>
            <a:endParaRPr lang="en-US"/>
          </a:p>
        </p:txBody>
      </p:sp>
      <p:sp>
        <p:nvSpPr>
          <p:cNvPr id="6" name="Footer Placeholder 5">
            <a:extLst>
              <a:ext uri="{FF2B5EF4-FFF2-40B4-BE49-F238E27FC236}">
                <a16:creationId xmlns:a16="http://schemas.microsoft.com/office/drawing/2014/main" id="{6137997E-DD2D-BBF6-AE65-3F36EB41D6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D95529-5EC5-2755-E927-D875981C6948}"/>
              </a:ext>
            </a:extLst>
          </p:cNvPr>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3084857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260BC-6E18-8E01-FED6-73A85C0AF2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E0409DB-0E88-20B3-DB78-5495809534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C93E308-38D4-E097-FB24-2DD84C4190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0273E0-BC49-5FDB-3A3A-02C66D5555D0}"/>
              </a:ext>
            </a:extLst>
          </p:cNvPr>
          <p:cNvSpPr>
            <a:spLocks noGrp="1"/>
          </p:cNvSpPr>
          <p:nvPr>
            <p:ph type="dt" sz="half" idx="10"/>
          </p:nvPr>
        </p:nvSpPr>
        <p:spPr/>
        <p:txBody>
          <a:bodyPr/>
          <a:lstStyle/>
          <a:p>
            <a:fld id="{716471A5-206D-43DC-84DB-A0065810AA65}" type="datetimeFigureOut">
              <a:rPr lang="en-US" smtClean="0"/>
              <a:t>9/2/2026</a:t>
            </a:fld>
            <a:endParaRPr lang="en-US"/>
          </a:p>
        </p:txBody>
      </p:sp>
      <p:sp>
        <p:nvSpPr>
          <p:cNvPr id="6" name="Footer Placeholder 5">
            <a:extLst>
              <a:ext uri="{FF2B5EF4-FFF2-40B4-BE49-F238E27FC236}">
                <a16:creationId xmlns:a16="http://schemas.microsoft.com/office/drawing/2014/main" id="{8138D8D5-7F35-9BC9-9CD6-8B7469987F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4FF2BF-E35A-618A-A89E-42F5DB855111}"/>
              </a:ext>
            </a:extLst>
          </p:cNvPr>
          <p:cNvSpPr>
            <a:spLocks noGrp="1"/>
          </p:cNvSpPr>
          <p:nvPr>
            <p:ph type="sldNum" sz="quarter" idx="12"/>
          </p:nvPr>
        </p:nvSpPr>
        <p:spPr/>
        <p:txBody>
          <a:bodyPr/>
          <a:lstStyle/>
          <a:p>
            <a:fld id="{C07D9AA4-E64F-401B-A93A-6516081D6482}" type="slidenum">
              <a:rPr lang="en-US" smtClean="0"/>
              <a:t>‹#›</a:t>
            </a:fld>
            <a:endParaRPr lang="en-US"/>
          </a:p>
        </p:txBody>
      </p:sp>
    </p:spTree>
    <p:extLst>
      <p:ext uri="{BB962C8B-B14F-4D97-AF65-F5344CB8AC3E}">
        <p14:creationId xmlns:p14="http://schemas.microsoft.com/office/powerpoint/2010/main" val="18084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jp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EE235C-FE7A-8E81-385C-7C5D554DB6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91416C9-94D3-0B4D-5817-985FC46A7A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11B68A-D2D6-8816-1B44-B109286239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16471A5-206D-43DC-84DB-A0065810AA65}" type="datetimeFigureOut">
              <a:rPr lang="en-US" smtClean="0"/>
              <a:t>9/2/2026</a:t>
            </a:fld>
            <a:endParaRPr lang="en-US"/>
          </a:p>
        </p:txBody>
      </p:sp>
      <p:sp>
        <p:nvSpPr>
          <p:cNvPr id="5" name="Footer Placeholder 4">
            <a:extLst>
              <a:ext uri="{FF2B5EF4-FFF2-40B4-BE49-F238E27FC236}">
                <a16:creationId xmlns:a16="http://schemas.microsoft.com/office/drawing/2014/main" id="{EF86BF3D-B10B-D9C5-4269-AC6ABE7E7F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C4880CF-9172-A455-AC02-0135230657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07D9AA4-E64F-401B-A93A-6516081D6482}" type="slidenum">
              <a:rPr lang="en-US" smtClean="0"/>
              <a:t>‹#›</a:t>
            </a:fld>
            <a:endParaRPr lang="en-US"/>
          </a:p>
        </p:txBody>
      </p:sp>
    </p:spTree>
    <p:extLst>
      <p:ext uri="{BB962C8B-B14F-4D97-AF65-F5344CB8AC3E}">
        <p14:creationId xmlns:p14="http://schemas.microsoft.com/office/powerpoint/2010/main" val="154215323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9">
            <a:extLst>
              <a:ext uri="{28A0092B-C50C-407E-A947-70E740481C1C}">
                <a14:useLocalDpi xmlns:a14="http://schemas.microsoft.com/office/drawing/2010/main" val="0"/>
              </a:ext>
            </a:extLst>
          </a:blip>
          <a:srcRect t="43867"/>
          <a:stretch>
            <a:fillRect/>
          </a:stretch>
        </p:blipFill>
        <p:spPr>
          <a:xfrm>
            <a:off x="-25398" y="-1"/>
            <a:ext cx="12217397" cy="6858001"/>
          </a:xfrm>
          <a:prstGeom prst="rect">
            <a:avLst/>
          </a:prstGeom>
        </p:spPr>
      </p:pic>
      <p:grpSp>
        <p:nvGrpSpPr>
          <p:cNvPr id="10" name="Group 9"/>
          <p:cNvGrpSpPr/>
          <p:nvPr/>
        </p:nvGrpSpPr>
        <p:grpSpPr>
          <a:xfrm>
            <a:off x="0" y="150829"/>
            <a:ext cx="11698664" cy="6419653"/>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txBody>
            <a:bodyPr/>
            <a:lstStyle/>
            <a:p>
              <a:endParaRPr lang="en-US"/>
            </a:p>
          </p:txBody>
        </p:sp>
        <p:sp>
          <p:nvSpPr>
            <p:cNvPr id="13" name="Rectangle 12"/>
            <p:cNvSpPr/>
            <p:nvPr userDrawn="1"/>
          </p:nvSpPr>
          <p:spPr>
            <a:xfrm>
              <a:off x="1" y="5766009"/>
              <a:ext cx="11706512" cy="614787"/>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254524" y="287518"/>
            <a:ext cx="10828159" cy="119589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54524" y="1640152"/>
            <a:ext cx="10828159" cy="3734434"/>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0746557" y="5860922"/>
            <a:ext cx="518676" cy="356160"/>
          </a:xfrm>
          <a:prstGeom prst="rect">
            <a:avLst/>
          </a:prstGeom>
        </p:spPr>
        <p:txBody>
          <a:bodyPr vert="horz" lIns="91440" tIns="45720" rIns="91440" bIns="45720" rtlCol="0" anchor="ctr"/>
          <a:lstStyle>
            <a:lvl1pPr algn="ctr">
              <a:defRPr sz="2400" cap="all" baseline="0">
                <a:solidFill>
                  <a:schemeClr val="bg2"/>
                </a:solidFill>
              </a:defRPr>
            </a:lvl1pPr>
          </a:lstStyle>
          <a:p>
            <a:fld id="{464A6895-D3F6-4824-8488-9F4984506EE2}" type="slidenum">
              <a:rPr lang="en-US" smtClean="0"/>
              <a:pPr/>
              <a:t>‹#›</a:t>
            </a:fld>
            <a:endParaRPr lang="en-US" sz="2400" dirty="0"/>
          </a:p>
        </p:txBody>
      </p:sp>
      <p:pic>
        <p:nvPicPr>
          <p:cNvPr id="9" name="Picture 8">
            <a:extLst>
              <a:ext uri="{FF2B5EF4-FFF2-40B4-BE49-F238E27FC236}">
                <a16:creationId xmlns:a16="http://schemas.microsoft.com/office/drawing/2014/main" id="{4C15F208-5FF6-B0F6-789C-24FE49E3C3D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381187" y="5897401"/>
            <a:ext cx="2833447" cy="356160"/>
          </a:xfrm>
          <a:prstGeom prst="rect">
            <a:avLst/>
          </a:prstGeom>
        </p:spPr>
      </p:pic>
    </p:spTree>
    <p:extLst>
      <p:ext uri="{BB962C8B-B14F-4D97-AF65-F5344CB8AC3E}">
        <p14:creationId xmlns:p14="http://schemas.microsoft.com/office/powerpoint/2010/main" val="1546900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none" baseline="0">
          <a:solidFill>
            <a:schemeClr val="tx1"/>
          </a:solidFill>
          <a:effectLst/>
          <a:latin typeface="Amasis MT Pro Light" panose="02040304050005020304" pitchFamily="18" charset="0"/>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none" baseline="0">
          <a:solidFill>
            <a:schemeClr val="tx1"/>
          </a:solidFill>
          <a:effectLst/>
          <a:latin typeface="Amasis MT Pro Light" panose="02040304050005020304" pitchFamily="18" charset="0"/>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none" baseline="0">
          <a:solidFill>
            <a:schemeClr val="tx1"/>
          </a:solidFill>
          <a:effectLst/>
          <a:latin typeface="Amasis MT Pro Light" panose="02040304050005020304" pitchFamily="18" charset="0"/>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none" baseline="0">
          <a:solidFill>
            <a:schemeClr val="tx1"/>
          </a:solidFill>
          <a:effectLst/>
          <a:latin typeface="Amasis MT Pro Light" panose="02040304050005020304" pitchFamily="18" charset="0"/>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none" baseline="0">
          <a:solidFill>
            <a:schemeClr val="tx1"/>
          </a:solidFill>
          <a:effectLst/>
          <a:latin typeface="Amasis MT Pro Light" panose="02040304050005020304" pitchFamily="18" charset="0"/>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image" Target="../media/image10.jpeg"/><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hyperlink" Target="https://www.canadagap.ca/fr/faq-items/une-entreprise-peut-elle-demander-un-audit-comportant-un-element-a-distance-quelles-entreprises-sont-admissibles/" TargetMode="External"/><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hyperlink" Target="mailto:info@canadagap.ca" TargetMode="External"/><Relationship Id="rId2" Type="http://schemas.openxmlformats.org/officeDocument/2006/relationships/notesSlide" Target="../notesSlides/notesSlide39.xml"/><Relationship Id="rId1" Type="http://schemas.openxmlformats.org/officeDocument/2006/relationships/slideLayout" Target="../slideLayouts/slideLayout15.xml"/><Relationship Id="rId5" Type="http://schemas.openxmlformats.org/officeDocument/2006/relationships/image" Target="../media/image17.jpeg"/><Relationship Id="rId4" Type="http://schemas.openxmlformats.org/officeDocument/2006/relationships/hyperlink" Target="http://www.canadagap.ca/"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fr-CA" sz="7200" noProof="0" dirty="0">
                <a:cs typeface="Calibri" panose="020F0502020204030204" pitchFamily="34" charset="0"/>
              </a:rPr>
              <a:t>séance interactive 2026</a:t>
            </a:r>
          </a:p>
        </p:txBody>
      </p:sp>
      <p:sp>
        <p:nvSpPr>
          <p:cNvPr id="3" name="Subtitle 2"/>
          <p:cNvSpPr>
            <a:spLocks noGrp="1"/>
          </p:cNvSpPr>
          <p:nvPr>
            <p:ph type="subTitle" idx="1"/>
          </p:nvPr>
        </p:nvSpPr>
        <p:spPr/>
        <p:txBody>
          <a:bodyPr>
            <a:noAutofit/>
          </a:bodyPr>
          <a:lstStyle/>
          <a:p>
            <a:pPr>
              <a:spcBef>
                <a:spcPts val="225"/>
              </a:spcBef>
              <a:defRPr/>
            </a:pPr>
            <a:r>
              <a:rPr lang="fr-CA" sz="2600" noProof="0" dirty="0">
                <a:latin typeface="Calibri" panose="020F0502020204030204" pitchFamily="34" charset="0"/>
                <a:cs typeface="Calibri" panose="020F0502020204030204" pitchFamily="34" charset="0"/>
              </a:rPr>
              <a:t>Le 24 août 2026</a:t>
            </a:r>
          </a:p>
          <a:p>
            <a:pPr>
              <a:spcBef>
                <a:spcPts val="225"/>
              </a:spcBef>
              <a:defRPr/>
            </a:pPr>
            <a:r>
              <a:rPr lang="fr-CA" sz="2600" noProof="0" dirty="0" err="1">
                <a:latin typeface="Calibri" panose="020F0502020204030204" pitchFamily="34" charset="0"/>
                <a:cs typeface="Calibri" panose="020F0502020204030204" pitchFamily="34" charset="0"/>
              </a:rPr>
              <a:t>Florenceville</a:t>
            </a:r>
            <a:r>
              <a:rPr lang="fr-CA" sz="2600" noProof="0" dirty="0">
                <a:latin typeface="Calibri" panose="020F0502020204030204" pitchFamily="34" charset="0"/>
                <a:cs typeface="Calibri" panose="020F0502020204030204" pitchFamily="34" charset="0"/>
              </a:rPr>
              <a:t> (Nouveau-Brunswick)</a:t>
            </a:r>
          </a:p>
        </p:txBody>
      </p:sp>
      <p:pic>
        <p:nvPicPr>
          <p:cNvPr id="7"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412877">
            <a:off x="4342708" y="1135931"/>
            <a:ext cx="6259303" cy="740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66259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8546" name="Title 1"/>
          <p:cNvSpPr>
            <a:spLocks noGrp="1"/>
          </p:cNvSpPr>
          <p:nvPr>
            <p:ph type="title"/>
          </p:nvPr>
        </p:nvSpPr>
        <p:spPr/>
        <p:txBody>
          <a:bodyPr vert="horz" lIns="91440" tIns="45720" rIns="91440" bIns="45720" rtlCol="0" anchor="ctr">
            <a:normAutofit/>
          </a:bodyPr>
          <a:lstStyle/>
          <a:p>
            <a:r>
              <a:rPr lang="fr-CA" sz="6100" spc="800" noProof="0" dirty="0"/>
              <a:t>Le rôle DE LA RECONNAISSANCE</a:t>
            </a:r>
          </a:p>
        </p:txBody>
      </p:sp>
      <p:sp>
        <p:nvSpPr>
          <p:cNvPr id="2" name="Text Placeholder 1">
            <a:extLst>
              <a:ext uri="{FF2B5EF4-FFF2-40B4-BE49-F238E27FC236}">
                <a16:creationId xmlns:a16="http://schemas.microsoft.com/office/drawing/2014/main" id="{88B46698-4C8B-D4EF-1AC9-C1631F555722}"/>
              </a:ext>
            </a:extLst>
          </p:cNvPr>
          <p:cNvSpPr>
            <a:spLocks noGrp="1"/>
          </p:cNvSpPr>
          <p:nvPr>
            <p:ph type="body" idx="1"/>
          </p:nvPr>
        </p:nvSpPr>
        <p:spPr/>
        <p:txBody>
          <a:bodyPr/>
          <a:lstStyle/>
          <a:p>
            <a:r>
              <a:rPr lang="fr-CA" noProof="0" dirty="0"/>
              <a:t>Reconnaissance du gouvernement canadien</a:t>
            </a:r>
          </a:p>
          <a:p>
            <a:r>
              <a:rPr lang="fr-CA" noProof="0" dirty="0"/>
              <a:t>Acceptation des acheteurs</a:t>
            </a:r>
          </a:p>
          <a:p>
            <a:r>
              <a:rPr lang="fr-CA" noProof="0" dirty="0"/>
              <a:t>Reconnaissance de GFSI</a:t>
            </a:r>
          </a:p>
        </p:txBody>
      </p:sp>
      <p:sp>
        <p:nvSpPr>
          <p:cNvPr id="4" name="Oval 3">
            <a:extLst>
              <a:ext uri="{FF2B5EF4-FFF2-40B4-BE49-F238E27FC236}">
                <a16:creationId xmlns:a16="http://schemas.microsoft.com/office/drawing/2014/main" id="{196A5C80-AC93-1554-B46D-9739AA8E9F00}"/>
              </a:ext>
            </a:extLst>
          </p:cNvPr>
          <p:cNvSpPr/>
          <p:nvPr/>
        </p:nvSpPr>
        <p:spPr>
          <a:xfrm>
            <a:off x="8712008" y="4476727"/>
            <a:ext cx="1063223" cy="1119268"/>
          </a:xfrm>
          <a:prstGeom prst="ellipse">
            <a:avLst/>
          </a:prstGeom>
          <a:solidFill>
            <a:schemeClr val="accent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9" name="Oval 8">
            <a:extLst>
              <a:ext uri="{FF2B5EF4-FFF2-40B4-BE49-F238E27FC236}">
                <a16:creationId xmlns:a16="http://schemas.microsoft.com/office/drawing/2014/main" id="{05F82713-CF18-D3AB-02CC-2C1CB4476EB9}"/>
              </a:ext>
            </a:extLst>
          </p:cNvPr>
          <p:cNvSpPr/>
          <p:nvPr/>
        </p:nvSpPr>
        <p:spPr>
          <a:xfrm>
            <a:off x="10138310" y="4476727"/>
            <a:ext cx="1063223" cy="111926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1" name="Oval 10">
            <a:extLst>
              <a:ext uri="{FF2B5EF4-FFF2-40B4-BE49-F238E27FC236}">
                <a16:creationId xmlns:a16="http://schemas.microsoft.com/office/drawing/2014/main" id="{D9563F0C-AB7B-AEB3-2061-ACE4346CF534}"/>
              </a:ext>
            </a:extLst>
          </p:cNvPr>
          <p:cNvSpPr/>
          <p:nvPr/>
        </p:nvSpPr>
        <p:spPr>
          <a:xfrm>
            <a:off x="9412718" y="4478864"/>
            <a:ext cx="1063223" cy="1119268"/>
          </a:xfrm>
          <a:prstGeom prst="ellipse">
            <a:avLst/>
          </a:prstGeom>
          <a:pattFill prst="shingle">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Tree>
    <p:extLst>
      <p:ext uri="{BB962C8B-B14F-4D97-AF65-F5344CB8AC3E}">
        <p14:creationId xmlns:p14="http://schemas.microsoft.com/office/powerpoint/2010/main" val="4124396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fr-CA" sz="4900" noProof="0" dirty="0"/>
              <a:t>RECONNAISSANCE DU GOUVERNEMENT</a:t>
            </a:r>
          </a:p>
        </p:txBody>
      </p:sp>
      <p:sp>
        <p:nvSpPr>
          <p:cNvPr id="108547" name="Content Placeholder 2"/>
          <p:cNvSpPr>
            <a:spLocks noGrp="1"/>
          </p:cNvSpPr>
          <p:nvPr>
            <p:ph sz="quarter" idx="13"/>
          </p:nvPr>
        </p:nvSpPr>
        <p:spPr>
          <a:xfrm>
            <a:off x="685800" y="1483415"/>
            <a:ext cx="10394707" cy="4088710"/>
          </a:xfrm>
        </p:spPr>
        <p:txBody>
          <a:bodyPr>
            <a:normAutofit fontScale="62500" lnSpcReduction="20000"/>
          </a:bodyPr>
          <a:lstStyle/>
          <a:p>
            <a:r>
              <a:rPr lang="fr-CA" sz="2600" noProof="0" dirty="0">
                <a:cs typeface="Calibri" panose="020F0502020204030204" pitchFamily="34" charset="0"/>
              </a:rPr>
              <a:t>En 2017, après treize ans d’examens techniques et administratifs, le programme CanadaGAP a reçu la reconnaissance gouvernementale complète pour tous les éléments techniques, le système de gestion et la livraison du programme de certification.</a:t>
            </a:r>
          </a:p>
          <a:p>
            <a:r>
              <a:rPr lang="fr-CA" sz="2600" noProof="0" dirty="0">
                <a:cs typeface="Calibri" panose="020F0502020204030204" pitchFamily="34" charset="0"/>
              </a:rPr>
              <a:t>Un processus exigeant et ardu qui a commencé en 2004 par le rejet initial du modèle HACCP générique pour les pommes de terre.</a:t>
            </a:r>
          </a:p>
          <a:p>
            <a:r>
              <a:rPr lang="fr-CA" sz="2600" noProof="0" dirty="0">
                <a:cs typeface="Calibri" panose="020F0502020204030204" pitchFamily="34" charset="0"/>
              </a:rPr>
              <a:t>Cette reconnaissance est accueillie favorablement par les détaillants et les transformateurs qui exigent la certification de leurs clients par CanadaGAP.</a:t>
            </a:r>
          </a:p>
          <a:p>
            <a:r>
              <a:rPr lang="fr-CA" sz="2600" noProof="0" dirty="0">
                <a:cs typeface="Calibri" panose="020F0502020204030204" pitchFamily="34" charset="0"/>
              </a:rPr>
              <a:t>Pour conserver sa reconnaissance, CanadaGAP demeure sous la surveillance continue de l’ACIA, y compris : </a:t>
            </a:r>
          </a:p>
          <a:p>
            <a:pPr lvl="1"/>
            <a:r>
              <a:rPr lang="fr-CA" sz="2600" noProof="0" dirty="0">
                <a:cs typeface="Calibri" panose="020F0502020204030204" pitchFamily="34" charset="0"/>
              </a:rPr>
              <a:t>Examen annuel des modèles HACCP et des guides</a:t>
            </a:r>
          </a:p>
          <a:p>
            <a:pPr lvl="1"/>
            <a:r>
              <a:rPr lang="fr-CA" sz="2600" noProof="0" dirty="0">
                <a:cs typeface="Calibri" panose="020F0502020204030204" pitchFamily="34" charset="0"/>
              </a:rPr>
              <a:t>Examens du « Maintien de la reconnaissance » à 20 mois</a:t>
            </a:r>
          </a:p>
          <a:p>
            <a:pPr lvl="1"/>
            <a:r>
              <a:rPr lang="fr-CA" sz="2600" noProof="0" dirty="0">
                <a:cs typeface="Calibri" panose="020F0502020204030204" pitchFamily="34" charset="0"/>
              </a:rPr>
              <a:t>L’ACIA doit approuver chaque modification proposée par CanadaGAP, soit aux exigences techniques pour les participants au programme, ou la réglementation du programme de certification.</a:t>
            </a:r>
          </a:p>
          <a:p>
            <a:endParaRPr lang="fr-CA" sz="2600" noProof="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77862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fr-CA" sz="4900" noProof="0" dirty="0"/>
              <a:t>COMFORMITÉ À la RÉGLEMENTATION</a:t>
            </a:r>
          </a:p>
        </p:txBody>
      </p:sp>
      <p:sp>
        <p:nvSpPr>
          <p:cNvPr id="108547" name="Content Placeholder 2"/>
          <p:cNvSpPr>
            <a:spLocks noGrp="1"/>
          </p:cNvSpPr>
          <p:nvPr>
            <p:ph sz="quarter" idx="13"/>
          </p:nvPr>
        </p:nvSpPr>
        <p:spPr>
          <a:xfrm>
            <a:off x="685800" y="1207364"/>
            <a:ext cx="10394707" cy="4167222"/>
          </a:xfrm>
        </p:spPr>
        <p:txBody>
          <a:bodyPr>
            <a:normAutofit fontScale="62500" lnSpcReduction="20000"/>
          </a:bodyPr>
          <a:lstStyle/>
          <a:p>
            <a:r>
              <a:rPr lang="fr-CA" sz="2600" noProof="0" dirty="0">
                <a:cs typeface="Calibri" panose="020F0502020204030204" pitchFamily="34" charset="0"/>
              </a:rPr>
              <a:t>La reconnaissance gouvernementale signifie que les exigences CanadaGAP doivent être conformes aux règlements applicables, au niveau fédéral, provincial et territorial.</a:t>
            </a:r>
          </a:p>
          <a:p>
            <a:r>
              <a:rPr lang="fr-CA" sz="2600" noProof="0" dirty="0">
                <a:cs typeface="Calibri" panose="020F0502020204030204" pitchFamily="34" charset="0"/>
              </a:rPr>
              <a:t>Lorsque le </a:t>
            </a:r>
            <a:r>
              <a:rPr lang="fr-CA" sz="2600" i="1" noProof="0" dirty="0">
                <a:cs typeface="Calibri" panose="020F0502020204030204" pitchFamily="34" charset="0"/>
              </a:rPr>
              <a:t>Règlement sur la salubrité des aliments au Canada</a:t>
            </a:r>
            <a:r>
              <a:rPr lang="fr-CA" sz="2600" noProof="0" dirty="0">
                <a:cs typeface="Calibri" panose="020F0502020204030204" pitchFamily="34" charset="0"/>
              </a:rPr>
              <a:t> (RSAC) a été publié, CanadaGAP devait démontrer que les exigences du programme étaient entièrement conformes à la nouvelle réglementation.</a:t>
            </a:r>
          </a:p>
          <a:p>
            <a:r>
              <a:rPr lang="fr-CA" sz="2600" noProof="0" dirty="0">
                <a:cs typeface="Calibri" panose="020F0502020204030204" pitchFamily="34" charset="0"/>
              </a:rPr>
              <a:t>En plus de notre reconnaissance gouvernementale habituelle, l’ACIA a effectué un examen distinct des exigences techniques de CanadaGAP afin de les comparer aux nouvelles dispositions réglementaires.</a:t>
            </a:r>
          </a:p>
          <a:p>
            <a:pPr lvl="1"/>
            <a:r>
              <a:rPr lang="fr-CA" sz="2400" noProof="0" dirty="0">
                <a:cs typeface="Calibri" panose="020F0502020204030204" pitchFamily="34" charset="0"/>
              </a:rPr>
              <a:t>Suite à un autre processus d’examen (2017-2018), l’ACIA a déterminé que les exigences CanadaGAP étaient conformes aux nouvelles exigences réglementaires pour la salubrité alimentaire.</a:t>
            </a:r>
          </a:p>
          <a:p>
            <a:r>
              <a:rPr lang="fr-CA" sz="2600" noProof="0" dirty="0">
                <a:cs typeface="Calibri" panose="020F0502020204030204" pitchFamily="34" charset="0"/>
              </a:rPr>
              <a:t>Cet exercice fut répété en 2019.</a:t>
            </a:r>
          </a:p>
          <a:p>
            <a:pPr lvl="1"/>
            <a:r>
              <a:rPr lang="fr-CA" sz="2400" noProof="0" dirty="0">
                <a:cs typeface="Calibri" panose="020F0502020204030204" pitchFamily="34" charset="0"/>
              </a:rPr>
              <a:t>Résultat : CanadaGAP a ajouté plus d’exigences aux guides de 2020 afin de se conformer entièrement au RSAC (p. ex., code de lot pour la traçabilité).</a:t>
            </a:r>
          </a:p>
          <a:p>
            <a:r>
              <a:rPr lang="fr-CA" sz="2600" noProof="0" dirty="0">
                <a:cs typeface="Calibri" panose="020F0502020204030204" pitchFamily="34" charset="0"/>
              </a:rPr>
              <a:t>L’essentiel : CanadaGAP </a:t>
            </a:r>
            <a:r>
              <a:rPr lang="fr-CA" sz="2600" u="sng" noProof="0" dirty="0">
                <a:cs typeface="Calibri" panose="020F0502020204030204" pitchFamily="34" charset="0"/>
              </a:rPr>
              <a:t>doit</a:t>
            </a:r>
            <a:r>
              <a:rPr lang="fr-CA" sz="2600" noProof="0" dirty="0">
                <a:cs typeface="Calibri" panose="020F0502020204030204" pitchFamily="34" charset="0"/>
              </a:rPr>
              <a:t> se conformer à toutes les exigences applicables réglementaires afin de conserver sa reconnaissance gouvernementale.</a:t>
            </a:r>
          </a:p>
        </p:txBody>
      </p:sp>
    </p:spTree>
    <p:extLst>
      <p:ext uri="{BB962C8B-B14F-4D97-AF65-F5344CB8AC3E}">
        <p14:creationId xmlns:p14="http://schemas.microsoft.com/office/powerpoint/2010/main" val="2833128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a:xfrm>
            <a:off x="254524" y="406400"/>
            <a:ext cx="10828159" cy="1619250"/>
          </a:xfrm>
        </p:spPr>
        <p:txBody>
          <a:bodyPr>
            <a:noAutofit/>
          </a:bodyPr>
          <a:lstStyle/>
          <a:p>
            <a:pPr eaLnBrk="1" hangingPunct="1"/>
            <a:r>
              <a:rPr lang="fr-CA" sz="4200" noProof="0" dirty="0"/>
              <a:t>LA RECONNAISSANCE GOUVERNEMENTALE DE</a:t>
            </a:r>
            <a:br>
              <a:rPr lang="fr-CA" sz="4200" noProof="0" dirty="0"/>
            </a:br>
            <a:r>
              <a:rPr lang="fr-CA" sz="4200" noProof="0" dirty="0"/>
              <a:t>CanadaGAP est avantageuse aux producteurs</a:t>
            </a:r>
          </a:p>
        </p:txBody>
      </p:sp>
      <p:sp>
        <p:nvSpPr>
          <p:cNvPr id="108547" name="Content Placeholder 2"/>
          <p:cNvSpPr>
            <a:spLocks noGrp="1"/>
          </p:cNvSpPr>
          <p:nvPr>
            <p:ph sz="quarter" idx="13"/>
          </p:nvPr>
        </p:nvSpPr>
        <p:spPr>
          <a:xfrm>
            <a:off x="685800" y="1894716"/>
            <a:ext cx="10464553" cy="3772659"/>
          </a:xfrm>
        </p:spPr>
        <p:txBody>
          <a:bodyPr>
            <a:normAutofit fontScale="62500" lnSpcReduction="20000"/>
          </a:bodyPr>
          <a:lstStyle/>
          <a:p>
            <a:r>
              <a:rPr lang="fr-CA" sz="2600" noProof="0" dirty="0">
                <a:cs typeface="Calibri" panose="020F0502020204030204" pitchFamily="34" charset="0"/>
              </a:rPr>
              <a:t>La reconnaissance gouvernementale est un avantage pour les producteurs canadiens du programme CanadaGAP car :</a:t>
            </a:r>
          </a:p>
          <a:p>
            <a:pPr marL="914400" lvl="1" indent="-457200">
              <a:buFont typeface="+mj-lt"/>
              <a:buAutoNum type="arabicPeriod"/>
            </a:pPr>
            <a:r>
              <a:rPr lang="fr-CA" sz="2400" noProof="0" dirty="0">
                <a:cs typeface="Calibri" panose="020F0502020204030204" pitchFamily="34" charset="0"/>
              </a:rPr>
              <a:t>Elle permet aux producteurs de répondre aux demandes des clients canadiens.</a:t>
            </a:r>
          </a:p>
          <a:p>
            <a:pPr marL="914400" lvl="1" indent="-457200">
              <a:buFont typeface="+mj-lt"/>
              <a:buAutoNum type="arabicPeriod"/>
            </a:pPr>
            <a:r>
              <a:rPr lang="fr-CA" sz="2400" noProof="0" dirty="0">
                <a:cs typeface="Calibri" panose="020F0502020204030204" pitchFamily="34" charset="0"/>
              </a:rPr>
              <a:t>Elle permet aux producteurs de répondre aux exigences fédérales réglementaires si un produit est mis en vente à l’extérieur de la province.</a:t>
            </a:r>
          </a:p>
          <a:p>
            <a:pPr marL="914400" lvl="1" indent="-457200">
              <a:buFont typeface="+mj-lt"/>
              <a:buAutoNum type="arabicPeriod"/>
            </a:pPr>
            <a:r>
              <a:rPr lang="fr-CA" sz="2400" noProof="0" dirty="0">
                <a:cs typeface="Calibri" panose="020F0502020204030204" pitchFamily="34" charset="0"/>
              </a:rPr>
              <a:t>Elle peut réduire la fréquence et/ou l’intensité des inspections de l’ACIA dans les entreprises certifiées.</a:t>
            </a:r>
          </a:p>
          <a:p>
            <a:pPr marL="914400" lvl="1" indent="-457200">
              <a:buFont typeface="+mj-lt"/>
              <a:buAutoNum type="arabicPeriod"/>
            </a:pPr>
            <a:r>
              <a:rPr lang="fr-CA" sz="2400" noProof="0" dirty="0">
                <a:cs typeface="Calibri" panose="020F0502020204030204" pitchFamily="34" charset="0"/>
              </a:rPr>
              <a:t>Elle fournit l’accès au modèle HACCP générique de CanadaGAP si l’inspecteur exige un plan de contrôle préventif complet.</a:t>
            </a:r>
          </a:p>
          <a:p>
            <a:pPr marL="914400" lvl="1" indent="-457200">
              <a:buFont typeface="+mj-lt"/>
              <a:buAutoNum type="arabicPeriod"/>
            </a:pPr>
            <a:r>
              <a:rPr lang="fr-CA" sz="2400" noProof="0" dirty="0">
                <a:cs typeface="Calibri" panose="020F0502020204030204" pitchFamily="34" charset="0"/>
              </a:rPr>
              <a:t>L’harmonisation de CanadaGAP avec le </a:t>
            </a:r>
            <a:r>
              <a:rPr lang="fr-CA" sz="2400" i="1" noProof="0" dirty="0">
                <a:cs typeface="Calibri" panose="020F0502020204030204" pitchFamily="34" charset="0"/>
              </a:rPr>
              <a:t>Règlement sur la salubrité des aliments au Canada </a:t>
            </a:r>
            <a:r>
              <a:rPr lang="fr-CA" sz="2400" noProof="0" dirty="0">
                <a:cs typeface="Calibri" panose="020F0502020204030204" pitchFamily="34" charset="0"/>
              </a:rPr>
              <a:t>signifie que les entreprises qui exportent vers les É.-U. ne sont pas tenues de répondre à des exigences supplémentaires découlant de la loi américaine </a:t>
            </a:r>
            <a:r>
              <a:rPr lang="fr-CA" sz="2400" i="1" noProof="0" dirty="0">
                <a:cs typeface="Calibri" panose="020F0502020204030204" pitchFamily="34" charset="0"/>
              </a:rPr>
              <a:t>Food Safety </a:t>
            </a:r>
            <a:r>
              <a:rPr lang="fr-CA" sz="2400" i="1" noProof="0" dirty="0" err="1">
                <a:cs typeface="Calibri" panose="020F0502020204030204" pitchFamily="34" charset="0"/>
              </a:rPr>
              <a:t>Modernization</a:t>
            </a:r>
            <a:r>
              <a:rPr lang="fr-CA" sz="2400" i="1" noProof="0" dirty="0">
                <a:cs typeface="Calibri" panose="020F0502020204030204" pitchFamily="34" charset="0"/>
              </a:rPr>
              <a:t> </a:t>
            </a:r>
            <a:r>
              <a:rPr lang="fr-CA" sz="2400" i="1" noProof="0" dirty="0" err="1">
                <a:cs typeface="Calibri" panose="020F0502020204030204" pitchFamily="34" charset="0"/>
              </a:rPr>
              <a:t>Act</a:t>
            </a:r>
            <a:r>
              <a:rPr lang="fr-CA" sz="2400" i="1" noProof="0" dirty="0">
                <a:cs typeface="Calibri" panose="020F0502020204030204" pitchFamily="34" charset="0"/>
              </a:rPr>
              <a:t> </a:t>
            </a:r>
            <a:r>
              <a:rPr lang="fr-CA" sz="2400" noProof="0" dirty="0">
                <a:cs typeface="Calibri" panose="020F0502020204030204" pitchFamily="34" charset="0"/>
              </a:rPr>
              <a:t>(FSMA). Le respect des exigences CanadaGAP signifie que les producteurs se conforment à la réglementation canadienne, et ne sont donc pas soumis à des réglementations américaines additionnelles. </a:t>
            </a:r>
          </a:p>
        </p:txBody>
      </p:sp>
    </p:spTree>
    <p:extLst>
      <p:ext uri="{BB962C8B-B14F-4D97-AF65-F5344CB8AC3E}">
        <p14:creationId xmlns:p14="http://schemas.microsoft.com/office/powerpoint/2010/main" val="1959977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108551" name="Picture 108550">
            <a:extLst>
              <a:ext uri="{FF2B5EF4-FFF2-40B4-BE49-F238E27FC236}">
                <a16:creationId xmlns:a16="http://schemas.microsoft.com/office/drawing/2014/main" id="{4C886762-16F0-4868-B83A-26174621418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08553" name="Freeform 11">
            <a:extLst>
              <a:ext uri="{FF2B5EF4-FFF2-40B4-BE49-F238E27FC236}">
                <a16:creationId xmlns:a16="http://schemas.microsoft.com/office/drawing/2014/main" id="{D2B54B4E-3454-4B76-B85A-8512B7729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8555" name="Freeform 13">
            <a:extLst>
              <a:ext uri="{FF2B5EF4-FFF2-40B4-BE49-F238E27FC236}">
                <a16:creationId xmlns:a16="http://schemas.microsoft.com/office/drawing/2014/main" id="{7EFFE965-5586-4889-A74D-3A6080D04B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8557" name="Freeform 25">
            <a:extLst>
              <a:ext uri="{FF2B5EF4-FFF2-40B4-BE49-F238E27FC236}">
                <a16:creationId xmlns:a16="http://schemas.microsoft.com/office/drawing/2014/main" id="{5BC4125D-18D9-4A65-82B6-C24FE9434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8559" name="Freeform 14">
            <a:extLst>
              <a:ext uri="{FF2B5EF4-FFF2-40B4-BE49-F238E27FC236}">
                <a16:creationId xmlns:a16="http://schemas.microsoft.com/office/drawing/2014/main" id="{A86DE327-0F45-4F54-BB6C-68A093CE55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txBody>
          <a:bodyPr/>
          <a:lstStyle/>
          <a:p>
            <a:endParaRPr lang="en-US"/>
          </a:p>
        </p:txBody>
      </p:sp>
      <p:sp>
        <p:nvSpPr>
          <p:cNvPr id="108561" name="5-Point Star 24">
            <a:extLst>
              <a:ext uri="{FF2B5EF4-FFF2-40B4-BE49-F238E27FC236}">
                <a16:creationId xmlns:a16="http://schemas.microsoft.com/office/drawing/2014/main" id="{795857C2-E6E7-405A-B5A3-4DE3B50A7B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 name="Picture 3" descr="A large machine in a field&#10;&#10;Description automatically generated">
            <a:extLst>
              <a:ext uri="{FF2B5EF4-FFF2-40B4-BE49-F238E27FC236}">
                <a16:creationId xmlns:a16="http://schemas.microsoft.com/office/drawing/2014/main" id="{74D1FC44-870C-5503-2A35-8F50A38EB231}"/>
              </a:ext>
            </a:extLst>
          </p:cNvPr>
          <p:cNvPicPr>
            <a:picLocks noChangeAspect="1"/>
          </p:cNvPicPr>
          <p:nvPr/>
        </p:nvPicPr>
        <p:blipFill>
          <a:blip r:embed="rId5" cstate="print">
            <a:extLst>
              <a:ext uri="{28A0092B-C50C-407E-A947-70E740481C1C}">
                <a14:useLocalDpi xmlns:a14="http://schemas.microsoft.com/office/drawing/2010/main" val="0"/>
              </a:ext>
            </a:extLst>
          </a:blip>
          <a:srcRect l="9091" t="23391"/>
          <a:stretch>
            <a:fillRect/>
          </a:stretch>
        </p:blipFill>
        <p:spPr>
          <a:xfrm>
            <a:off x="20" y="10"/>
            <a:ext cx="12191980" cy="6857990"/>
          </a:xfrm>
          <a:prstGeom prst="rect">
            <a:avLst/>
          </a:prstGeom>
        </p:spPr>
      </p:pic>
      <p:sp>
        <p:nvSpPr>
          <p:cNvPr id="108563" name="Freeform 9">
            <a:extLst>
              <a:ext uri="{FF2B5EF4-FFF2-40B4-BE49-F238E27FC236}">
                <a16:creationId xmlns:a16="http://schemas.microsoft.com/office/drawing/2014/main" id="{BE135C2E-C781-46AF-BE4C-9B57C07D9C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8288" y="2698990"/>
            <a:ext cx="11338098" cy="3612111"/>
          </a:xfrm>
          <a:custGeom>
            <a:avLst/>
            <a:gdLst>
              <a:gd name="connsiteX0" fmla="*/ 0 w 11329257"/>
              <a:gd name="connsiteY0" fmla="*/ 1672253 h 3112578"/>
              <a:gd name="connsiteX1" fmla="*/ 11201741 w 11329257"/>
              <a:gd name="connsiteY1" fmla="*/ 0 h 3112578"/>
              <a:gd name="connsiteX2" fmla="*/ 11329257 w 11329257"/>
              <a:gd name="connsiteY2" fmla="*/ 2508571 h 3112578"/>
              <a:gd name="connsiteX3" fmla="*/ 0 w 11329257"/>
              <a:gd name="connsiteY3" fmla="*/ 3112578 h 3112578"/>
              <a:gd name="connsiteX4" fmla="*/ 0 w 11329257"/>
              <a:gd name="connsiteY4" fmla="*/ 1672253 h 3112578"/>
              <a:gd name="connsiteX0" fmla="*/ 8467 w 11329257"/>
              <a:gd name="connsiteY0" fmla="*/ 994919 h 3112578"/>
              <a:gd name="connsiteX1" fmla="*/ 11201741 w 11329257"/>
              <a:gd name="connsiteY1" fmla="*/ 0 h 3112578"/>
              <a:gd name="connsiteX2" fmla="*/ 11329257 w 11329257"/>
              <a:gd name="connsiteY2" fmla="*/ 2508571 h 3112578"/>
              <a:gd name="connsiteX3" fmla="*/ 0 w 11329257"/>
              <a:gd name="connsiteY3" fmla="*/ 3112578 h 3112578"/>
              <a:gd name="connsiteX4" fmla="*/ 8467 w 11329257"/>
              <a:gd name="connsiteY4" fmla="*/ 994919 h 3112578"/>
              <a:gd name="connsiteX0" fmla="*/ 814 w 11330070"/>
              <a:gd name="connsiteY0" fmla="*/ 732453 h 3112578"/>
              <a:gd name="connsiteX1" fmla="*/ 11202554 w 11330070"/>
              <a:gd name="connsiteY1" fmla="*/ 0 h 3112578"/>
              <a:gd name="connsiteX2" fmla="*/ 11330070 w 11330070"/>
              <a:gd name="connsiteY2" fmla="*/ 2508571 h 3112578"/>
              <a:gd name="connsiteX3" fmla="*/ 813 w 11330070"/>
              <a:gd name="connsiteY3" fmla="*/ 3112578 h 3112578"/>
              <a:gd name="connsiteX4" fmla="*/ 814 w 11330070"/>
              <a:gd name="connsiteY4" fmla="*/ 732453 h 3112578"/>
              <a:gd name="connsiteX0" fmla="*/ 375 w 11338098"/>
              <a:gd name="connsiteY0" fmla="*/ 622387 h 3112578"/>
              <a:gd name="connsiteX1" fmla="*/ 11210582 w 11338098"/>
              <a:gd name="connsiteY1" fmla="*/ 0 h 3112578"/>
              <a:gd name="connsiteX2" fmla="*/ 11338098 w 11338098"/>
              <a:gd name="connsiteY2" fmla="*/ 2508571 h 3112578"/>
              <a:gd name="connsiteX3" fmla="*/ 8841 w 11338098"/>
              <a:gd name="connsiteY3" fmla="*/ 3112578 h 3112578"/>
              <a:gd name="connsiteX4" fmla="*/ 375 w 11338098"/>
              <a:gd name="connsiteY4" fmla="*/ 622387 h 3112578"/>
              <a:gd name="connsiteX0" fmla="*/ 375 w 11338098"/>
              <a:gd name="connsiteY0" fmla="*/ 1020320 h 3510511"/>
              <a:gd name="connsiteX1" fmla="*/ 11176715 w 11338098"/>
              <a:gd name="connsiteY1" fmla="*/ 0 h 3510511"/>
              <a:gd name="connsiteX2" fmla="*/ 11338098 w 11338098"/>
              <a:gd name="connsiteY2" fmla="*/ 2906504 h 3510511"/>
              <a:gd name="connsiteX3" fmla="*/ 8841 w 11338098"/>
              <a:gd name="connsiteY3" fmla="*/ 3510511 h 3510511"/>
              <a:gd name="connsiteX4" fmla="*/ 375 w 11338098"/>
              <a:gd name="connsiteY4" fmla="*/ 1020320 h 3510511"/>
              <a:gd name="connsiteX0" fmla="*/ 375 w 11338098"/>
              <a:gd name="connsiteY0" fmla="*/ 664720 h 3510511"/>
              <a:gd name="connsiteX1" fmla="*/ 11176715 w 11338098"/>
              <a:gd name="connsiteY1" fmla="*/ 0 h 3510511"/>
              <a:gd name="connsiteX2" fmla="*/ 11338098 w 11338098"/>
              <a:gd name="connsiteY2" fmla="*/ 2906504 h 3510511"/>
              <a:gd name="connsiteX3" fmla="*/ 8841 w 11338098"/>
              <a:gd name="connsiteY3" fmla="*/ 3510511 h 3510511"/>
              <a:gd name="connsiteX4" fmla="*/ 375 w 11338098"/>
              <a:gd name="connsiteY4" fmla="*/ 664720 h 3510511"/>
              <a:gd name="connsiteX0" fmla="*/ 375 w 11338098"/>
              <a:gd name="connsiteY0" fmla="*/ 605454 h 3510511"/>
              <a:gd name="connsiteX1" fmla="*/ 11176715 w 11338098"/>
              <a:gd name="connsiteY1" fmla="*/ 0 h 3510511"/>
              <a:gd name="connsiteX2" fmla="*/ 11338098 w 11338098"/>
              <a:gd name="connsiteY2" fmla="*/ 2906504 h 3510511"/>
              <a:gd name="connsiteX3" fmla="*/ 8841 w 11338098"/>
              <a:gd name="connsiteY3" fmla="*/ 3510511 h 3510511"/>
              <a:gd name="connsiteX4" fmla="*/ 375 w 11338098"/>
              <a:gd name="connsiteY4" fmla="*/ 605454 h 3510511"/>
              <a:gd name="connsiteX0" fmla="*/ 375 w 11338098"/>
              <a:gd name="connsiteY0" fmla="*/ 707054 h 3612111"/>
              <a:gd name="connsiteX1" fmla="*/ 11176715 w 11338098"/>
              <a:gd name="connsiteY1" fmla="*/ 0 h 3612111"/>
              <a:gd name="connsiteX2" fmla="*/ 11338098 w 11338098"/>
              <a:gd name="connsiteY2" fmla="*/ 3008104 h 3612111"/>
              <a:gd name="connsiteX3" fmla="*/ 8841 w 11338098"/>
              <a:gd name="connsiteY3" fmla="*/ 3612111 h 3612111"/>
              <a:gd name="connsiteX4" fmla="*/ 375 w 11338098"/>
              <a:gd name="connsiteY4" fmla="*/ 707054 h 3612111"/>
              <a:gd name="connsiteX0" fmla="*/ 375 w 11338098"/>
              <a:gd name="connsiteY0" fmla="*/ 571588 h 3612111"/>
              <a:gd name="connsiteX1" fmla="*/ 11176715 w 11338098"/>
              <a:gd name="connsiteY1" fmla="*/ 0 h 3612111"/>
              <a:gd name="connsiteX2" fmla="*/ 11338098 w 11338098"/>
              <a:gd name="connsiteY2" fmla="*/ 3008104 h 3612111"/>
              <a:gd name="connsiteX3" fmla="*/ 8841 w 11338098"/>
              <a:gd name="connsiteY3" fmla="*/ 3612111 h 3612111"/>
              <a:gd name="connsiteX4" fmla="*/ 375 w 11338098"/>
              <a:gd name="connsiteY4" fmla="*/ 571588 h 3612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38098" h="3612111">
                <a:moveTo>
                  <a:pt x="375" y="571588"/>
                </a:moveTo>
                <a:lnTo>
                  <a:pt x="11176715" y="0"/>
                </a:lnTo>
                <a:lnTo>
                  <a:pt x="11338098" y="3008104"/>
                </a:lnTo>
                <a:lnTo>
                  <a:pt x="8841" y="3612111"/>
                </a:lnTo>
                <a:cubicBezTo>
                  <a:pt x="11663" y="2906225"/>
                  <a:pt x="-2447" y="1277474"/>
                  <a:pt x="375" y="571588"/>
                </a:cubicBezTo>
                <a:close/>
              </a:path>
            </a:pathLst>
          </a:custGeom>
          <a:solidFill>
            <a:schemeClr val="accent1">
              <a:alpha val="82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8546" name="Title 1"/>
          <p:cNvSpPr>
            <a:spLocks noGrp="1"/>
          </p:cNvSpPr>
          <p:nvPr>
            <p:ph type="title"/>
          </p:nvPr>
        </p:nvSpPr>
        <p:spPr>
          <a:xfrm rot="21420000">
            <a:off x="496980" y="3221623"/>
            <a:ext cx="10264470" cy="1250066"/>
          </a:xfrm>
        </p:spPr>
        <p:txBody>
          <a:bodyPr vert="horz" lIns="91440" tIns="45720" rIns="91440" bIns="45720" rtlCol="0" anchor="b">
            <a:normAutofit/>
          </a:bodyPr>
          <a:lstStyle/>
          <a:p>
            <a:pPr algn="r"/>
            <a:r>
              <a:rPr lang="en-US" sz="5600" spc="800" noProof="0">
                <a:solidFill>
                  <a:schemeClr val="bg1"/>
                </a:solidFill>
              </a:rPr>
              <a:t>ACCEPTÉ PAR LES CLIENTS</a:t>
            </a:r>
          </a:p>
        </p:txBody>
      </p:sp>
      <p:sp>
        <p:nvSpPr>
          <p:cNvPr id="108565" name="5-Point Star 12">
            <a:extLst>
              <a:ext uri="{FF2B5EF4-FFF2-40B4-BE49-F238E27FC236}">
                <a16:creationId xmlns:a16="http://schemas.microsoft.com/office/drawing/2014/main" id="{EB803A74-8E46-4CF3-B85A-2F618214CF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669322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fr-CA" sz="4900" noProof="0" dirty="0"/>
              <a:t>ATTENTES DES CLIENTS</a:t>
            </a:r>
          </a:p>
        </p:txBody>
      </p:sp>
      <p:sp>
        <p:nvSpPr>
          <p:cNvPr id="108547" name="Content Placeholder 2"/>
          <p:cNvSpPr>
            <a:spLocks noGrp="1"/>
          </p:cNvSpPr>
          <p:nvPr>
            <p:ph sz="quarter" idx="13"/>
          </p:nvPr>
        </p:nvSpPr>
        <p:spPr>
          <a:xfrm>
            <a:off x="685800" y="1483416"/>
            <a:ext cx="10394707" cy="3891170"/>
          </a:xfrm>
        </p:spPr>
        <p:txBody>
          <a:bodyPr>
            <a:normAutofit fontScale="70000" lnSpcReduction="20000"/>
          </a:bodyPr>
          <a:lstStyle/>
          <a:p>
            <a:pPr eaLnBrk="1" hangingPunct="1"/>
            <a:r>
              <a:rPr lang="fr-CA" sz="2600" noProof="0" dirty="0">
                <a:cs typeface="Calibri" panose="020F0502020204030204" pitchFamily="34" charset="0"/>
              </a:rPr>
              <a:t>CanadaGAP a été élaboré, en réponse à une demande de l’industrie, un programme national cohérent de salubrité des aliments, reconnu par le gouvernement et accepté par </a:t>
            </a:r>
            <a:r>
              <a:rPr lang="fr-CA" sz="2400" noProof="0" dirty="0">
                <a:cs typeface="Calibri" panose="020F0502020204030204" pitchFamily="34" charset="0"/>
              </a:rPr>
              <a:t>les clients. </a:t>
            </a:r>
          </a:p>
          <a:p>
            <a:pPr lvl="1"/>
            <a:r>
              <a:rPr lang="fr-CA" sz="2200" noProof="0" dirty="0">
                <a:cs typeface="Calibri" panose="020F0502020204030204" pitchFamily="34" charset="0"/>
              </a:rPr>
              <a:t>À la fin des années1990, divers clients avaient commencé à exiger de différents programmes de salubrité des aliments, ce qui entraînait souvent des audits multiples, des normes contradictoires, etc.</a:t>
            </a:r>
          </a:p>
          <a:p>
            <a:pPr lvl="1"/>
            <a:r>
              <a:rPr lang="fr-CA" sz="2400" noProof="0" dirty="0">
                <a:cs typeface="Calibri" panose="020F0502020204030204" pitchFamily="34" charset="0"/>
              </a:rPr>
              <a:t>Personne ne souhaite gérer plus d’un audit ou programme de salubrité des aliments.</a:t>
            </a:r>
          </a:p>
          <a:p>
            <a:r>
              <a:rPr lang="fr-CA" sz="2600" noProof="0" dirty="0">
                <a:cs typeface="Calibri" panose="020F0502020204030204" pitchFamily="34" charset="0"/>
              </a:rPr>
              <a:t>Les acheteurs ont clairement indiqué dès le début (1997) que si l’industrie (par le biais du CCH) élaborait un programme national de salubrité des aliments avec la participation des producteurs, ils appuieraient l’initiative, à condition que les exigences techniques du programme subissent un examen technique gouvernemental et obtiennent l’approbation de l’ACIA et des gouvernements provinciaux et territoriaux.</a:t>
            </a:r>
          </a:p>
          <a:p>
            <a:r>
              <a:rPr lang="fr-CA" sz="2600" noProof="0" dirty="0">
                <a:cs typeface="Calibri" panose="020F0502020204030204" pitchFamily="34" charset="0"/>
              </a:rPr>
              <a:t>Cela démontrerait que le programme était crédible et rigoureux, et servirait de fondement à l’acceptation de CanadaGAP par les clients (transformateurs et détaillants).</a:t>
            </a:r>
          </a:p>
        </p:txBody>
      </p:sp>
      <p:sp>
        <p:nvSpPr>
          <p:cNvPr id="2" name="Oval 1">
            <a:extLst>
              <a:ext uri="{FF2B5EF4-FFF2-40B4-BE49-F238E27FC236}">
                <a16:creationId xmlns:a16="http://schemas.microsoft.com/office/drawing/2014/main" id="{E0AFCD0C-3CC5-48F9-B87B-048A8B2C9EE3}"/>
              </a:ext>
            </a:extLst>
          </p:cNvPr>
          <p:cNvSpPr/>
          <p:nvPr/>
        </p:nvSpPr>
        <p:spPr>
          <a:xfrm>
            <a:off x="9822728" y="287518"/>
            <a:ext cx="1182142" cy="118214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6" name="Oval 5">
            <a:extLst>
              <a:ext uri="{FF2B5EF4-FFF2-40B4-BE49-F238E27FC236}">
                <a16:creationId xmlns:a16="http://schemas.microsoft.com/office/drawing/2014/main" id="{46067F07-BF18-4AB2-8A17-1804F0F0B8D1}"/>
              </a:ext>
            </a:extLst>
          </p:cNvPr>
          <p:cNvSpPr/>
          <p:nvPr/>
        </p:nvSpPr>
        <p:spPr>
          <a:xfrm>
            <a:off x="10160721" y="567230"/>
            <a:ext cx="1182142" cy="1182142"/>
          </a:xfrm>
          <a:prstGeom prst="ellipse">
            <a:avLst/>
          </a:prstGeom>
          <a:pattFill prst="wdUp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7" name="Oval 6">
            <a:extLst>
              <a:ext uri="{FF2B5EF4-FFF2-40B4-BE49-F238E27FC236}">
                <a16:creationId xmlns:a16="http://schemas.microsoft.com/office/drawing/2014/main" id="{B20C951A-F603-4C5E-9031-69C7128FAA6B}"/>
              </a:ext>
            </a:extLst>
          </p:cNvPr>
          <p:cNvSpPr/>
          <p:nvPr/>
        </p:nvSpPr>
        <p:spPr>
          <a:xfrm>
            <a:off x="2383420" y="6165273"/>
            <a:ext cx="590394" cy="557747"/>
          </a:xfrm>
          <a:prstGeom prst="ellipse">
            <a:avLst/>
          </a:prstGeom>
          <a:pattFill prst="pct70">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8" name="Oval 7">
            <a:extLst>
              <a:ext uri="{FF2B5EF4-FFF2-40B4-BE49-F238E27FC236}">
                <a16:creationId xmlns:a16="http://schemas.microsoft.com/office/drawing/2014/main" id="{E31286F7-9CBF-431A-B3B2-B1D23F6BE341}"/>
              </a:ext>
            </a:extLst>
          </p:cNvPr>
          <p:cNvSpPr/>
          <p:nvPr/>
        </p:nvSpPr>
        <p:spPr>
          <a:xfrm>
            <a:off x="952656" y="5463682"/>
            <a:ext cx="1394318" cy="139431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Tree>
    <p:extLst>
      <p:ext uri="{BB962C8B-B14F-4D97-AF65-F5344CB8AC3E}">
        <p14:creationId xmlns:p14="http://schemas.microsoft.com/office/powerpoint/2010/main" val="9817066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fr-CA" sz="4900" noProof="0" dirty="0"/>
              <a:t>INITIATIVE MONDIALE POUR L’INNOCUITÉ alimentaire</a:t>
            </a:r>
          </a:p>
        </p:txBody>
      </p:sp>
      <p:sp>
        <p:nvSpPr>
          <p:cNvPr id="108547" name="Content Placeholder 2"/>
          <p:cNvSpPr>
            <a:spLocks noGrp="1"/>
          </p:cNvSpPr>
          <p:nvPr>
            <p:ph sz="quarter" idx="13"/>
          </p:nvPr>
        </p:nvSpPr>
        <p:spPr>
          <a:xfrm>
            <a:off x="685800" y="1384920"/>
            <a:ext cx="10394707" cy="4060690"/>
          </a:xfrm>
        </p:spPr>
        <p:txBody>
          <a:bodyPr>
            <a:normAutofit fontScale="77500" lnSpcReduction="20000"/>
          </a:bodyPr>
          <a:lstStyle/>
          <a:p>
            <a:r>
              <a:rPr lang="fr-CA" sz="2600" noProof="0" dirty="0">
                <a:cs typeface="Calibri" panose="020F0502020204030204" pitchFamily="34" charset="0"/>
              </a:rPr>
              <a:t>GFSI est </a:t>
            </a:r>
            <a:r>
              <a:rPr lang="fr-CA" sz="2600" b="1" noProof="0" dirty="0">
                <a:cs typeface="Calibri" panose="020F0502020204030204" pitchFamily="34" charset="0"/>
              </a:rPr>
              <a:t>l’Initiative mondiale pour l’innocuité alimentaire</a:t>
            </a:r>
            <a:r>
              <a:rPr lang="fr-CA" sz="2600" noProof="0" dirty="0">
                <a:cs typeface="Calibri" panose="020F0502020204030204" pitchFamily="34" charset="0"/>
              </a:rPr>
              <a:t>.</a:t>
            </a:r>
            <a:r>
              <a:rPr lang="fr-CA" sz="2600" b="1" noProof="0" dirty="0">
                <a:cs typeface="Calibri" panose="020F0502020204030204" pitchFamily="34" charset="0"/>
              </a:rPr>
              <a:t> </a:t>
            </a:r>
          </a:p>
          <a:p>
            <a:pPr lvl="1"/>
            <a:r>
              <a:rPr lang="fr-CA" sz="2400" noProof="0" dirty="0">
                <a:cs typeface="Calibri" panose="020F0502020204030204" pitchFamily="34" charset="0"/>
              </a:rPr>
              <a:t>Il s’agit d’un système international d’évaluation comparative qui permet aux programmes reconnus, comme CanadaGAP, d’être accepté par les acheteurs internationaux.</a:t>
            </a:r>
          </a:p>
          <a:p>
            <a:r>
              <a:rPr lang="fr-CA" sz="2600" noProof="0" dirty="0">
                <a:cs typeface="Calibri" panose="020F0502020204030204" pitchFamily="34" charset="0"/>
              </a:rPr>
              <a:t>Plusieurs clients (détaillants et services d’alimentation, et de plus en plus, les fabricants) exigent désormais la certification de leurs fournisseurs d’un programme reconnu par GFSI.</a:t>
            </a:r>
          </a:p>
          <a:p>
            <a:r>
              <a:rPr lang="fr-CA" sz="2600" noProof="0" dirty="0">
                <a:cs typeface="Calibri" panose="020F0502020204030204" pitchFamily="34" charset="0"/>
              </a:rPr>
              <a:t>Certains clients ne comprennent pas toutes les exigences de GFSI, mais souhaitent quand-même obtenir une certification GFSI.</a:t>
            </a:r>
          </a:p>
          <a:p>
            <a:r>
              <a:rPr lang="fr-CA" sz="2600" noProof="0" dirty="0">
                <a:cs typeface="Calibri" panose="020F0502020204030204" pitchFamily="34" charset="0"/>
              </a:rPr>
              <a:t>D’autres clients connaissent très bien les exigences de GFSI, et certains pensent que même cela pourrait ne pas suffire et imposent des exigences supplémentaires à des clients spécifiques.</a:t>
            </a:r>
          </a:p>
          <a:p>
            <a:r>
              <a:rPr lang="fr-CA" sz="2600" noProof="0" dirty="0">
                <a:cs typeface="Calibri" panose="020F0502020204030204" pitchFamily="34" charset="0"/>
              </a:rPr>
              <a:t>Telle est la réalité à laquelle sont confrontés des programmes tels que CanadaGAP et d’autres.</a:t>
            </a:r>
          </a:p>
        </p:txBody>
      </p:sp>
    </p:spTree>
    <p:extLst>
      <p:ext uri="{BB962C8B-B14F-4D97-AF65-F5344CB8AC3E}">
        <p14:creationId xmlns:p14="http://schemas.microsoft.com/office/powerpoint/2010/main" val="3507503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fr-CA" sz="4900" noProof="0" dirty="0"/>
              <a:t>DEMANDES ET ATTENTES </a:t>
            </a:r>
            <a:br>
              <a:rPr lang="fr-CA" sz="4900" noProof="0" dirty="0"/>
            </a:br>
            <a:r>
              <a:rPr lang="fr-CA" sz="4900" noProof="0" dirty="0"/>
              <a:t>CROISSANTES</a:t>
            </a:r>
          </a:p>
        </p:txBody>
      </p:sp>
      <p:sp>
        <p:nvSpPr>
          <p:cNvPr id="108547" name="Content Placeholder 2"/>
          <p:cNvSpPr>
            <a:spLocks noGrp="1"/>
          </p:cNvSpPr>
          <p:nvPr>
            <p:ph sz="quarter" idx="13"/>
          </p:nvPr>
        </p:nvSpPr>
        <p:spPr>
          <a:xfrm>
            <a:off x="685800" y="1278384"/>
            <a:ext cx="10396883" cy="4096201"/>
          </a:xfrm>
        </p:spPr>
        <p:txBody>
          <a:bodyPr>
            <a:normAutofit fontScale="62500" lnSpcReduction="20000"/>
          </a:bodyPr>
          <a:lstStyle/>
          <a:p>
            <a:pPr eaLnBrk="1" hangingPunct="1"/>
            <a:endParaRPr lang="fr-CA" sz="2600" noProof="0" dirty="0"/>
          </a:p>
          <a:p>
            <a:r>
              <a:rPr lang="fr-CA" sz="2900" noProof="0" dirty="0">
                <a:cs typeface="Calibri" panose="020F0502020204030204" pitchFamily="34" charset="0"/>
              </a:rPr>
              <a:t>Afin de conserver sa reconnaissance, CanadaGAP doit ajouter des éléments au </a:t>
            </a:r>
            <a:br>
              <a:rPr lang="fr-CA" sz="2900" noProof="0" dirty="0">
                <a:cs typeface="Calibri" panose="020F0502020204030204" pitchFamily="34" charset="0"/>
              </a:rPr>
            </a:br>
            <a:r>
              <a:rPr lang="fr-CA" sz="2900" noProof="0" dirty="0">
                <a:cs typeface="Calibri" panose="020F0502020204030204" pitchFamily="34" charset="0"/>
              </a:rPr>
              <a:t>programme lorsque GFSI présente de nouvelles exigences.</a:t>
            </a:r>
          </a:p>
          <a:p>
            <a:pPr lvl="1"/>
            <a:r>
              <a:rPr lang="fr-CA" sz="2400" noProof="0" dirty="0">
                <a:cs typeface="Calibri" panose="020F0502020204030204" pitchFamily="34" charset="0"/>
              </a:rPr>
              <a:t>C’est de là que proviennent les exigences relatives à la culture de la salubrité des aliments, </a:t>
            </a:r>
            <a:br>
              <a:rPr lang="fr-CA" sz="2400" noProof="0" dirty="0">
                <a:cs typeface="Calibri" panose="020F0502020204030204" pitchFamily="34" charset="0"/>
              </a:rPr>
            </a:br>
            <a:r>
              <a:rPr lang="fr-CA" sz="2400" noProof="0" dirty="0">
                <a:cs typeface="Calibri" panose="020F0502020204030204" pitchFamily="34" charset="0"/>
              </a:rPr>
              <a:t>la fraude alimentaire, la défense des aliments, les audits à l’improviste et la surveillance environnementale. </a:t>
            </a:r>
            <a:endParaRPr lang="fr-CA" sz="2400" dirty="0">
              <a:cs typeface="Calibri" panose="020F0502020204030204" pitchFamily="34" charset="0"/>
            </a:endParaRPr>
          </a:p>
          <a:p>
            <a:r>
              <a:rPr lang="fr-CA" sz="2800" noProof="0" dirty="0">
                <a:cs typeface="Calibri" panose="020F0502020204030204" pitchFamily="34" charset="0"/>
              </a:rPr>
              <a:t>CanadaGAP participe à plusieurs groupes de travail de GFSI et déploie des efforts considérables pour </a:t>
            </a:r>
            <a:br>
              <a:rPr lang="fr-CA" sz="2800" noProof="0" dirty="0">
                <a:cs typeface="Calibri" panose="020F0502020204030204" pitchFamily="34" charset="0"/>
              </a:rPr>
            </a:br>
            <a:r>
              <a:rPr lang="fr-CA" sz="2800" noProof="0" dirty="0">
                <a:cs typeface="Calibri" panose="020F0502020204030204" pitchFamily="34" charset="0"/>
              </a:rPr>
              <a:t>sensibiliser les clients aux réalités de la production agricole ainsi qu’aux répercussions, pour les producteurs, des exigences supplémentaires de la salubrité des aliments.</a:t>
            </a:r>
          </a:p>
          <a:p>
            <a:r>
              <a:rPr lang="fr-CA" sz="2900" noProof="0" dirty="0">
                <a:cs typeface="Calibri" panose="020F0502020204030204" pitchFamily="34" charset="0"/>
              </a:rPr>
              <a:t>Malheureusement, nous ne sommes qu’un petit joueur parmi les grands et nos meilleurs arguments pourraient bien ne jamais l’emporter sur les exigences de Walmart, Nestlé, General Mills, ainsi que de nombreuses autres grandes entreprises de l’industrie alimentaire.</a:t>
            </a:r>
          </a:p>
          <a:p>
            <a:r>
              <a:rPr lang="fr-CA" sz="2900" noProof="0" dirty="0">
                <a:cs typeface="Calibri" panose="020F0502020204030204" pitchFamily="34" charset="0"/>
              </a:rPr>
              <a:t>Nous n’avons pas le choix si nous voulons maintenir notre reconnaissance internationale.</a:t>
            </a:r>
          </a:p>
        </p:txBody>
      </p:sp>
      <p:pic>
        <p:nvPicPr>
          <p:cNvPr id="3" name="Picture 2">
            <a:extLst>
              <a:ext uri="{FF2B5EF4-FFF2-40B4-BE49-F238E27FC236}">
                <a16:creationId xmlns:a16="http://schemas.microsoft.com/office/drawing/2014/main" id="{D42B19A4-853C-B4AA-CEDD-EE8E4F3A89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2075" y="267321"/>
            <a:ext cx="2270025" cy="2270025"/>
          </a:xfrm>
          <a:prstGeom prst="rect">
            <a:avLst/>
          </a:prstGeom>
        </p:spPr>
      </p:pic>
    </p:spTree>
    <p:extLst>
      <p:ext uri="{BB962C8B-B14F-4D97-AF65-F5344CB8AC3E}">
        <p14:creationId xmlns:p14="http://schemas.microsoft.com/office/powerpoint/2010/main" val="2925903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fr-CA" sz="4900" noProof="0" dirty="0"/>
              <a:t>AVANTAGES DE LA RECONNAISSANCE GFSI</a:t>
            </a:r>
          </a:p>
        </p:txBody>
      </p:sp>
      <p:sp>
        <p:nvSpPr>
          <p:cNvPr id="108547" name="Content Placeholder 2"/>
          <p:cNvSpPr>
            <a:spLocks noGrp="1"/>
          </p:cNvSpPr>
          <p:nvPr>
            <p:ph sz="quarter" idx="13"/>
          </p:nvPr>
        </p:nvSpPr>
        <p:spPr>
          <a:xfrm>
            <a:off x="685800" y="1296140"/>
            <a:ext cx="10394707" cy="4078445"/>
          </a:xfrm>
        </p:spPr>
        <p:txBody>
          <a:bodyPr>
            <a:normAutofit fontScale="85000" lnSpcReduction="20000"/>
          </a:bodyPr>
          <a:lstStyle/>
          <a:p>
            <a:r>
              <a:rPr lang="fr-CA" sz="2600" noProof="0" dirty="0">
                <a:cs typeface="Calibri" panose="020F0502020204030204" pitchFamily="34" charset="0"/>
              </a:rPr>
              <a:t>Le programme est accepté par des clients internationaux car CanadaGAP est reconnu par GFSI.</a:t>
            </a:r>
          </a:p>
          <a:p>
            <a:r>
              <a:rPr lang="fr-CA" sz="2500" noProof="0" dirty="0">
                <a:cs typeface="Calibri" panose="020F0502020204030204" pitchFamily="34" charset="0"/>
              </a:rPr>
              <a:t>De nombreux fournisseurs des acheteurs de services alimentaires tels que McDonalds, </a:t>
            </a:r>
            <a:r>
              <a:rPr lang="fr-CA" sz="2500" noProof="0" dirty="0" err="1">
                <a:cs typeface="Calibri" panose="020F0502020204030204" pitchFamily="34" charset="0"/>
              </a:rPr>
              <a:t>Sysco</a:t>
            </a:r>
            <a:r>
              <a:rPr lang="fr-CA" sz="2500" noProof="0" dirty="0">
                <a:cs typeface="Calibri" panose="020F0502020204030204" pitchFamily="34" charset="0"/>
              </a:rPr>
              <a:t>, etc. doivent obtenir la certification reconnue par GFSI comme CanadaGAP (option C), ou GLOBALG.A.P. </a:t>
            </a:r>
          </a:p>
          <a:p>
            <a:r>
              <a:rPr lang="fr-CA" sz="2600" noProof="0" dirty="0">
                <a:cs typeface="Calibri" panose="020F0502020204030204" pitchFamily="34" charset="0"/>
              </a:rPr>
              <a:t>Des clients de transformation comme McCain </a:t>
            </a:r>
            <a:r>
              <a:rPr lang="fr-CA" sz="2600" noProof="0" dirty="0" err="1">
                <a:cs typeface="Calibri" panose="020F0502020204030204" pitchFamily="34" charset="0"/>
              </a:rPr>
              <a:t>Foods</a:t>
            </a:r>
            <a:r>
              <a:rPr lang="fr-CA" sz="2600" noProof="0" dirty="0">
                <a:cs typeface="Calibri" panose="020F0502020204030204" pitchFamily="34" charset="0"/>
              </a:rPr>
              <a:t> Canada ont accepté le cycle d’audit de quatre ans (option A1) offert par CanadaGAP car le reste du programme (exigences techniques) se compare à celui de GFSI.</a:t>
            </a:r>
          </a:p>
          <a:p>
            <a:pPr lvl="1"/>
            <a:r>
              <a:rPr lang="fr-CA" sz="2400" noProof="0" dirty="0">
                <a:cs typeface="Calibri" panose="020F0502020204030204" pitchFamily="34" charset="0"/>
              </a:rPr>
              <a:t>Le résultat du fait que les transformateurs acceptent le cycle d’audit de quatre ans est que les producteurs de pommes de terre ont subi moins d’audits que la plupart des entreprises certifiées CanadaGAP, qui sont auditées annuellement.</a:t>
            </a:r>
          </a:p>
        </p:txBody>
      </p:sp>
    </p:spTree>
    <p:extLst>
      <p:ext uri="{BB962C8B-B14F-4D97-AF65-F5344CB8AC3E}">
        <p14:creationId xmlns:p14="http://schemas.microsoft.com/office/powerpoint/2010/main" val="3663886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fr-CA" sz="4900" noProof="0" dirty="0"/>
              <a:t>UN ÉQUILIBRE DÉLICAT</a:t>
            </a:r>
          </a:p>
        </p:txBody>
      </p:sp>
      <p:sp>
        <p:nvSpPr>
          <p:cNvPr id="108547" name="Content Placeholder 2"/>
          <p:cNvSpPr>
            <a:spLocks noGrp="1"/>
          </p:cNvSpPr>
          <p:nvPr>
            <p:ph sz="quarter" idx="13"/>
          </p:nvPr>
        </p:nvSpPr>
        <p:spPr/>
        <p:txBody>
          <a:bodyPr>
            <a:normAutofit fontScale="77500" lnSpcReduction="20000"/>
          </a:bodyPr>
          <a:lstStyle/>
          <a:p>
            <a:r>
              <a:rPr lang="fr-CA" sz="2600" noProof="0" dirty="0">
                <a:cs typeface="Calibri" panose="020F0502020204030204" pitchFamily="34" charset="0"/>
              </a:rPr>
              <a:t>CanadaGAP ressent parfois que nous sommes sur la corde raide :</a:t>
            </a:r>
          </a:p>
          <a:p>
            <a:pPr lvl="1"/>
            <a:r>
              <a:rPr lang="fr-CA" sz="2400" noProof="0" dirty="0">
                <a:cs typeface="Calibri" panose="020F0502020204030204" pitchFamily="34" charset="0"/>
              </a:rPr>
              <a:t>Lors des réunions avec les producteurs, CanadaGAP doit expliquer les facteurs extérieurs qui pousse le programme à ajouter des exigences, qui n’est pas populaire auprès des producteurs.</a:t>
            </a:r>
          </a:p>
          <a:p>
            <a:pPr lvl="1"/>
            <a:r>
              <a:rPr lang="fr-CA" sz="2400" noProof="0" dirty="0">
                <a:cs typeface="Calibri" panose="020F0502020204030204" pitchFamily="34" charset="0"/>
              </a:rPr>
              <a:t>Lors des réunions avec l’ACIA et GFSI, CanadaGAP est confronté à des exigences croissantes et parfois irréalistes, que les clients ou le gouvernement pourraient imposer aux producteurs.</a:t>
            </a:r>
          </a:p>
          <a:p>
            <a:r>
              <a:rPr lang="fr-CA" sz="2600" noProof="0" dirty="0">
                <a:cs typeface="Calibri" panose="020F0502020204030204" pitchFamily="34" charset="0"/>
              </a:rPr>
              <a:t>Lorsque nous n’avons pas le choix d’ajouter certaines exigences, nous envisageons prudemment de les rendre </a:t>
            </a:r>
            <a:r>
              <a:rPr lang="fr-CA" sz="2600" u="sng" noProof="0" dirty="0">
                <a:cs typeface="Calibri" panose="020F0502020204030204" pitchFamily="34" charset="0"/>
              </a:rPr>
              <a:t>aussi réalistes que possibles </a:t>
            </a:r>
            <a:r>
              <a:rPr lang="fr-CA" sz="2600" noProof="0" dirty="0">
                <a:cs typeface="Calibri" panose="020F0502020204030204" pitchFamily="34" charset="0"/>
              </a:rPr>
              <a:t>pour les participants au programme.</a:t>
            </a:r>
          </a:p>
        </p:txBody>
      </p:sp>
      <p:pic>
        <p:nvPicPr>
          <p:cNvPr id="3" name="Graphic 2" descr="Scales of justice">
            <a:extLst>
              <a:ext uri="{FF2B5EF4-FFF2-40B4-BE49-F238E27FC236}">
                <a16:creationId xmlns:a16="http://schemas.microsoft.com/office/drawing/2014/main" id="{2E64C4C4-8600-4808-98D3-22D270C9882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89097" y="0"/>
            <a:ext cx="2691410" cy="2691410"/>
          </a:xfrm>
          <a:prstGeom prst="rect">
            <a:avLst/>
          </a:prstGeom>
        </p:spPr>
      </p:pic>
    </p:spTree>
    <p:extLst>
      <p:ext uri="{BB962C8B-B14F-4D97-AF65-F5344CB8AC3E}">
        <p14:creationId xmlns:p14="http://schemas.microsoft.com/office/powerpoint/2010/main" val="2677133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3546AA6-E6F0-449F-353B-C6D54D46FA64}"/>
              </a:ext>
            </a:extLst>
          </p:cNvPr>
          <p:cNvPicPr>
            <a:picLocks noChangeAspect="1"/>
          </p:cNvPicPr>
          <p:nvPr/>
        </p:nvPicPr>
        <p:blipFill>
          <a:blip r:embed="rId4">
            <a:extLst>
              <a:ext uri="{28A0092B-C50C-407E-A947-70E740481C1C}">
                <a14:useLocalDpi xmlns:a14="http://schemas.microsoft.com/office/drawing/2010/main" val="0"/>
              </a:ext>
            </a:extLst>
          </a:blip>
          <a:srcRect t="19470" r="9091"/>
          <a:stretch>
            <a:fillRect/>
          </a:stretch>
        </p:blipFill>
        <p:spPr>
          <a:xfrm>
            <a:off x="20" y="10"/>
            <a:ext cx="12191980" cy="6857990"/>
          </a:xfrm>
          <a:prstGeom prst="rect">
            <a:avLst/>
          </a:prstGeom>
        </p:spPr>
      </p:pic>
      <p:sp>
        <p:nvSpPr>
          <p:cNvPr id="10" name="Rectangle 10">
            <a:extLst>
              <a:ext uri="{FF2B5EF4-FFF2-40B4-BE49-F238E27FC236}">
                <a16:creationId xmlns:a16="http://schemas.microsoft.com/office/drawing/2014/main" id="{CC146B38-3E4E-4A67-91CF-55DBCC51B4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rot="21420000">
            <a:off x="-153067" y="613608"/>
            <a:ext cx="8044107" cy="5638800"/>
          </a:xfrm>
          <a:custGeom>
            <a:avLst/>
            <a:gdLst/>
            <a:ahLst/>
            <a:cxnLst/>
            <a:rect l="l" t="t" r="r" b="b"/>
            <a:pathLst>
              <a:path w="8044107" h="5638800">
                <a:moveTo>
                  <a:pt x="8044107" y="0"/>
                </a:moveTo>
                <a:lnTo>
                  <a:pt x="8044107" y="5638800"/>
                </a:lnTo>
                <a:lnTo>
                  <a:pt x="0" y="5638800"/>
                </a:lnTo>
                <a:lnTo>
                  <a:pt x="295517" y="0"/>
                </a:lnTo>
                <a:close/>
              </a:path>
            </a:pathLst>
          </a:custGeom>
          <a:solidFill>
            <a:schemeClr val="accent1">
              <a:alpha val="82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rot="21420000">
            <a:off x="486113" y="1220999"/>
            <a:ext cx="6851188" cy="1151965"/>
          </a:xfrm>
        </p:spPr>
        <p:txBody>
          <a:bodyPr>
            <a:normAutofit/>
          </a:bodyPr>
          <a:lstStyle/>
          <a:p>
            <a:r>
              <a:rPr lang="fr-CA" noProof="0">
                <a:solidFill>
                  <a:schemeClr val="bg1"/>
                </a:solidFill>
                <a:cs typeface="Calibri" panose="020F0502020204030204" pitchFamily="34" charset="0"/>
              </a:rPr>
              <a:t>SURVOL DE LA SÉANCE</a:t>
            </a:r>
          </a:p>
        </p:txBody>
      </p:sp>
      <p:sp>
        <p:nvSpPr>
          <p:cNvPr id="3" name="Content Placeholder 2"/>
          <p:cNvSpPr>
            <a:spLocks noGrp="1"/>
          </p:cNvSpPr>
          <p:nvPr>
            <p:ph sz="quarter" idx="13"/>
          </p:nvPr>
        </p:nvSpPr>
        <p:spPr>
          <a:xfrm rot="21420000">
            <a:off x="587206" y="2448453"/>
            <a:ext cx="6859199" cy="2944652"/>
          </a:xfrm>
        </p:spPr>
        <p:txBody>
          <a:bodyPr>
            <a:normAutofit/>
          </a:bodyPr>
          <a:lstStyle/>
          <a:p>
            <a:pPr>
              <a:lnSpc>
                <a:spcPct val="110000"/>
              </a:lnSpc>
            </a:pPr>
            <a:r>
              <a:rPr lang="fr-CA" sz="1800" noProof="0">
                <a:solidFill>
                  <a:schemeClr val="bg1"/>
                </a:solidFill>
                <a:cs typeface="Calibri" panose="020F0502020204030204" pitchFamily="34" charset="0"/>
              </a:rPr>
              <a:t>Accueil</a:t>
            </a:r>
          </a:p>
          <a:p>
            <a:pPr>
              <a:lnSpc>
                <a:spcPct val="110000"/>
              </a:lnSpc>
            </a:pPr>
            <a:r>
              <a:rPr lang="fr-CA" sz="1800" noProof="0">
                <a:solidFill>
                  <a:schemeClr val="bg1"/>
                </a:solidFill>
                <a:cs typeface="Calibri" panose="020F0502020204030204" pitchFamily="34" charset="0"/>
              </a:rPr>
              <a:t>Renseignements génériques sur CanadaGAP</a:t>
            </a:r>
          </a:p>
          <a:p>
            <a:pPr>
              <a:lnSpc>
                <a:spcPct val="110000"/>
              </a:lnSpc>
            </a:pPr>
            <a:r>
              <a:rPr lang="fr-CA" sz="1800" noProof="0">
                <a:solidFill>
                  <a:schemeClr val="bg1"/>
                </a:solidFill>
                <a:cs typeface="Calibri" panose="020F0502020204030204" pitchFamily="34" charset="0"/>
              </a:rPr>
              <a:t>Le rôle de la reconnaissance</a:t>
            </a:r>
          </a:p>
          <a:p>
            <a:pPr>
              <a:lnSpc>
                <a:spcPct val="110000"/>
              </a:lnSpc>
            </a:pPr>
            <a:r>
              <a:rPr lang="fr-CA" sz="1800" noProof="0">
                <a:solidFill>
                  <a:schemeClr val="bg1"/>
                </a:solidFill>
                <a:cs typeface="Calibri" panose="020F0502020204030204" pitchFamily="34" charset="0"/>
              </a:rPr>
              <a:t>Audits partiels à distance pour les </a:t>
            </a:r>
            <a:r>
              <a:rPr lang="fr-CA" sz="1800">
                <a:solidFill>
                  <a:schemeClr val="bg1"/>
                </a:solidFill>
                <a:cs typeface="Calibri" panose="020F0502020204030204" pitchFamily="34" charset="0"/>
              </a:rPr>
              <a:t>producteurs </a:t>
            </a:r>
            <a:br>
              <a:rPr lang="fr-CA" sz="1800">
                <a:solidFill>
                  <a:schemeClr val="bg1"/>
                </a:solidFill>
                <a:cs typeface="Calibri" panose="020F0502020204030204" pitchFamily="34" charset="0"/>
              </a:rPr>
            </a:br>
            <a:r>
              <a:rPr lang="fr-CA" sz="1800" noProof="0">
                <a:solidFill>
                  <a:schemeClr val="bg1"/>
                </a:solidFill>
                <a:cs typeface="Calibri" panose="020F0502020204030204" pitchFamily="34" charset="0"/>
              </a:rPr>
              <a:t>de pommes de terre de transformation</a:t>
            </a:r>
          </a:p>
          <a:p>
            <a:pPr>
              <a:lnSpc>
                <a:spcPct val="110000"/>
              </a:lnSpc>
            </a:pPr>
            <a:r>
              <a:rPr lang="fr-CA" sz="1800" noProof="0">
                <a:solidFill>
                  <a:schemeClr val="bg1"/>
                </a:solidFill>
                <a:cs typeface="Calibri" panose="020F0502020204030204" pitchFamily="34" charset="0"/>
              </a:rPr>
              <a:t>Questions des participants(es)</a:t>
            </a:r>
          </a:p>
          <a:p>
            <a:pPr>
              <a:lnSpc>
                <a:spcPct val="110000"/>
              </a:lnSpc>
            </a:pPr>
            <a:r>
              <a:rPr lang="fr-CA" sz="1800" noProof="0">
                <a:solidFill>
                  <a:schemeClr val="bg1"/>
                </a:solidFill>
                <a:cs typeface="Calibri" panose="020F0502020204030204" pitchFamily="34" charset="0"/>
              </a:rPr>
              <a:t>Rejoignez-nous pour dîner!</a:t>
            </a:r>
          </a:p>
          <a:p>
            <a:pPr>
              <a:lnSpc>
                <a:spcPct val="110000"/>
              </a:lnSpc>
            </a:pPr>
            <a:endParaRPr lang="fr-CA" sz="1800" noProof="0">
              <a:solidFill>
                <a:schemeClr val="bg1"/>
              </a:solidFill>
            </a:endParaRPr>
          </a:p>
        </p:txBody>
      </p:sp>
    </p:spTree>
    <p:extLst>
      <p:ext uri="{BB962C8B-B14F-4D97-AF65-F5344CB8AC3E}">
        <p14:creationId xmlns:p14="http://schemas.microsoft.com/office/powerpoint/2010/main" val="29799607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a:extLst>
              <a:ext uri="{FF2B5EF4-FFF2-40B4-BE49-F238E27FC236}">
                <a16:creationId xmlns:a16="http://schemas.microsoft.com/office/drawing/2014/main" id="{66576680-3493-4543-BD37-9AA131189F8E}"/>
              </a:ext>
            </a:extLst>
          </p:cNvPr>
          <p:cNvPicPr>
            <a:picLocks noGrp="1" noChangeAspect="1"/>
          </p:cNvPicPr>
          <p:nvPr>
            <p:ph idx="4294967295"/>
          </p:nvPr>
        </p:nvPicPr>
        <p:blipFill rotWithShape="1">
          <a:blip r:embed="rId3"/>
          <a:srcRect t="1525" r="1" b="2384"/>
          <a:stretch/>
        </p:blipFill>
        <p:spPr>
          <a:xfrm rot="21600000">
            <a:off x="894302" y="672564"/>
            <a:ext cx="9488994" cy="4558109"/>
          </a:xfrm>
          <a:prstGeom prst="rect">
            <a:avLst/>
          </a:prstGeom>
          <a:effectLst>
            <a:glow rad="431800">
              <a:schemeClr val="accent1"/>
            </a:glow>
          </a:effectLst>
        </p:spPr>
      </p:pic>
    </p:spTree>
    <p:extLst>
      <p:ext uri="{BB962C8B-B14F-4D97-AF65-F5344CB8AC3E}">
        <p14:creationId xmlns:p14="http://schemas.microsoft.com/office/powerpoint/2010/main" val="229883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a:xfrm>
            <a:off x="254524" y="576707"/>
            <a:ext cx="10828159" cy="807593"/>
          </a:xfrm>
        </p:spPr>
        <p:txBody>
          <a:bodyPr>
            <a:noAutofit/>
          </a:bodyPr>
          <a:lstStyle/>
          <a:p>
            <a:pPr eaLnBrk="1" hangingPunct="1"/>
            <a:r>
              <a:rPr lang="fr-CA" sz="4900" noProof="0" dirty="0"/>
              <a:t>CanadaGAP se distingue des autres </a:t>
            </a:r>
            <a:br>
              <a:rPr lang="fr-CA" sz="4900" noProof="0" dirty="0"/>
            </a:br>
            <a:r>
              <a:rPr lang="fr-CA" sz="4900" noProof="0" dirty="0"/>
              <a:t>PROGRAMMES</a:t>
            </a:r>
          </a:p>
        </p:txBody>
      </p:sp>
      <p:sp>
        <p:nvSpPr>
          <p:cNvPr id="108547" name="Content Placeholder 2"/>
          <p:cNvSpPr>
            <a:spLocks noGrp="1"/>
          </p:cNvSpPr>
          <p:nvPr>
            <p:ph sz="quarter" idx="13"/>
          </p:nvPr>
        </p:nvSpPr>
        <p:spPr>
          <a:xfrm>
            <a:off x="373137" y="1710855"/>
            <a:ext cx="10394707" cy="3858295"/>
          </a:xfrm>
        </p:spPr>
        <p:txBody>
          <a:bodyPr>
            <a:normAutofit fontScale="70000" lnSpcReduction="20000"/>
          </a:bodyPr>
          <a:lstStyle/>
          <a:p>
            <a:r>
              <a:rPr lang="fr-CA" sz="2600" noProof="0" dirty="0">
                <a:cs typeface="Calibri" panose="020F0502020204030204" pitchFamily="34" charset="0"/>
              </a:rPr>
              <a:t>CanadaGAP est l’un des nombreux programmes de salubrité des aliments </a:t>
            </a:r>
            <a:br>
              <a:rPr lang="fr-CA" sz="2600" noProof="0" dirty="0">
                <a:cs typeface="Calibri" panose="020F0502020204030204" pitchFamily="34" charset="0"/>
              </a:rPr>
            </a:br>
            <a:r>
              <a:rPr lang="fr-CA" sz="2600" noProof="0" dirty="0">
                <a:cs typeface="Calibri" panose="020F0502020204030204" pitchFamily="34" charset="0"/>
              </a:rPr>
              <a:t>reconnu par GFSI et accepté par les clients. </a:t>
            </a:r>
          </a:p>
          <a:p>
            <a:r>
              <a:rPr lang="fr-CA" sz="2600" noProof="0" dirty="0">
                <a:cs typeface="Calibri" panose="020F0502020204030204" pitchFamily="34" charset="0"/>
              </a:rPr>
              <a:t>D’autres options pour les exploitations agricoles comprennent SQF, </a:t>
            </a:r>
            <a:r>
              <a:rPr lang="fr-CA" sz="2600" noProof="0" dirty="0" err="1">
                <a:cs typeface="Calibri" panose="020F0502020204030204" pitchFamily="34" charset="0"/>
              </a:rPr>
              <a:t>PrimusGFS</a:t>
            </a:r>
            <a:r>
              <a:rPr lang="fr-CA" sz="2600" noProof="0" dirty="0">
                <a:cs typeface="Calibri" panose="020F0502020204030204" pitchFamily="34" charset="0"/>
              </a:rPr>
              <a:t>, </a:t>
            </a:r>
            <a:br>
              <a:rPr lang="fr-CA" sz="2600" noProof="0" dirty="0">
                <a:cs typeface="Calibri" panose="020F0502020204030204" pitchFamily="34" charset="0"/>
              </a:rPr>
            </a:br>
            <a:r>
              <a:rPr lang="fr-CA" sz="2600" noProof="0" dirty="0">
                <a:cs typeface="Calibri" panose="020F0502020204030204" pitchFamily="34" charset="0"/>
              </a:rPr>
              <a:t>ou GLOBALG.A.P. </a:t>
            </a:r>
          </a:p>
          <a:p>
            <a:pPr lvl="1"/>
            <a:r>
              <a:rPr lang="fr-CA" sz="2400" noProof="0" dirty="0">
                <a:cs typeface="Calibri" panose="020F0502020204030204" pitchFamily="34" charset="0"/>
              </a:rPr>
              <a:t>Chacun de ces programmes nécessite un </a:t>
            </a:r>
            <a:r>
              <a:rPr lang="fr-CA" sz="2400" b="1" noProof="0" dirty="0">
                <a:cs typeface="Calibri" panose="020F0502020204030204" pitchFamily="34" charset="0"/>
              </a:rPr>
              <a:t>audit annuel</a:t>
            </a:r>
            <a:r>
              <a:rPr lang="fr-CA" sz="2400" noProof="0" dirty="0">
                <a:cs typeface="Calibri" panose="020F0502020204030204" pitchFamily="34" charset="0"/>
              </a:rPr>
              <a:t>.</a:t>
            </a:r>
            <a:endParaRPr lang="fr-CA" sz="2400" b="1" noProof="0" dirty="0">
              <a:cs typeface="Calibri" panose="020F0502020204030204" pitchFamily="34" charset="0"/>
            </a:endParaRPr>
          </a:p>
          <a:p>
            <a:pPr lvl="1"/>
            <a:r>
              <a:rPr lang="fr-CA" sz="2400" noProof="0" dirty="0">
                <a:cs typeface="Calibri" panose="020F0502020204030204" pitchFamily="34" charset="0"/>
              </a:rPr>
              <a:t>SQF exige également que chaque ferme élabore un plan HACCP </a:t>
            </a:r>
            <a:r>
              <a:rPr lang="fr-CA" sz="2400" b="1" noProof="0" dirty="0">
                <a:cs typeface="Calibri" panose="020F0502020204030204" pitchFamily="34" charset="0"/>
              </a:rPr>
              <a:t>spécifique au site.</a:t>
            </a:r>
            <a:endParaRPr lang="fr-CA" sz="2400" noProof="0" dirty="0">
              <a:cs typeface="Calibri" panose="020F0502020204030204" pitchFamily="34" charset="0"/>
            </a:endParaRPr>
          </a:p>
          <a:p>
            <a:pPr lvl="1"/>
            <a:r>
              <a:rPr lang="fr-CA" sz="2400" noProof="0" dirty="0" err="1">
                <a:cs typeface="Calibri" panose="020F0502020204030204" pitchFamily="34" charset="0"/>
              </a:rPr>
              <a:t>PrimusGFS</a:t>
            </a:r>
            <a:r>
              <a:rPr lang="fr-CA" sz="2400" noProof="0" dirty="0">
                <a:cs typeface="Calibri" panose="020F0502020204030204" pitchFamily="34" charset="0"/>
              </a:rPr>
              <a:t> exige un audit pour </a:t>
            </a:r>
            <a:r>
              <a:rPr lang="fr-CA" sz="2400" b="1" noProof="0" dirty="0">
                <a:cs typeface="Calibri" panose="020F0502020204030204" pitchFamily="34" charset="0"/>
              </a:rPr>
              <a:t>chaque champ</a:t>
            </a:r>
            <a:r>
              <a:rPr lang="fr-CA" sz="2400" noProof="0" dirty="0">
                <a:cs typeface="Calibri" panose="020F0502020204030204" pitchFamily="34" charset="0"/>
              </a:rPr>
              <a:t>.</a:t>
            </a:r>
            <a:endParaRPr lang="fr-CA" sz="2400" b="1" noProof="0" dirty="0">
              <a:cs typeface="Calibri" panose="020F0502020204030204" pitchFamily="34" charset="0"/>
            </a:endParaRPr>
          </a:p>
          <a:p>
            <a:pPr lvl="1"/>
            <a:r>
              <a:rPr lang="fr-CA" sz="2400" noProof="0" dirty="0">
                <a:cs typeface="Calibri" panose="020F0502020204030204" pitchFamily="34" charset="0"/>
              </a:rPr>
              <a:t>Non seulement les audits des autres programmes prendront plus de temps, mais le coût global pour l’entreprise sera plus élevé que CanadaGAP en raison de la fréquence annuelle des audits.</a:t>
            </a:r>
          </a:p>
          <a:p>
            <a:r>
              <a:rPr lang="fr-CA" sz="2600" noProof="0" dirty="0">
                <a:cs typeface="Calibri" panose="020F0502020204030204" pitchFamily="34" charset="0"/>
              </a:rPr>
              <a:t>Tous les programmes de salubrité des aliments nécessitent de l’effort (lecture et entretien) au cours de l’année.</a:t>
            </a:r>
          </a:p>
        </p:txBody>
      </p:sp>
      <p:pic>
        <p:nvPicPr>
          <p:cNvPr id="3" name="Picture 2" descr="A person that is standing in the grass&#10;&#10;Description automatically generated">
            <a:extLst>
              <a:ext uri="{FF2B5EF4-FFF2-40B4-BE49-F238E27FC236}">
                <a16:creationId xmlns:a16="http://schemas.microsoft.com/office/drawing/2014/main" id="{22A4151B-7564-4D63-A81D-6CE4CF834B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3868" y="1246317"/>
            <a:ext cx="2619240" cy="1759458"/>
          </a:xfrm>
          <a:prstGeom prst="rect">
            <a:avLst/>
          </a:prstGeom>
        </p:spPr>
      </p:pic>
      <p:sp>
        <p:nvSpPr>
          <p:cNvPr id="7" name="Oval 6">
            <a:extLst>
              <a:ext uri="{FF2B5EF4-FFF2-40B4-BE49-F238E27FC236}">
                <a16:creationId xmlns:a16="http://schemas.microsoft.com/office/drawing/2014/main" id="{CB27DC4E-8EC1-4181-98A1-3B85B2C40F08}"/>
              </a:ext>
            </a:extLst>
          </p:cNvPr>
          <p:cNvSpPr/>
          <p:nvPr/>
        </p:nvSpPr>
        <p:spPr>
          <a:xfrm>
            <a:off x="10767844" y="5933941"/>
            <a:ext cx="590394" cy="557747"/>
          </a:xfrm>
          <a:prstGeom prst="ellipse">
            <a:avLst/>
          </a:prstGeom>
          <a:pattFill prst="pct70">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8" name="Oval 7">
            <a:extLst>
              <a:ext uri="{FF2B5EF4-FFF2-40B4-BE49-F238E27FC236}">
                <a16:creationId xmlns:a16="http://schemas.microsoft.com/office/drawing/2014/main" id="{06FB54E0-30E7-43CB-8DB8-FF73D8CF5DF7}"/>
              </a:ext>
            </a:extLst>
          </p:cNvPr>
          <p:cNvSpPr/>
          <p:nvPr/>
        </p:nvSpPr>
        <p:spPr>
          <a:xfrm>
            <a:off x="9373526" y="5064577"/>
            <a:ext cx="1394318" cy="1394318"/>
          </a:xfrm>
          <a:prstGeom prst="ellips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9" name="Oval 8">
            <a:extLst>
              <a:ext uri="{FF2B5EF4-FFF2-40B4-BE49-F238E27FC236}">
                <a16:creationId xmlns:a16="http://schemas.microsoft.com/office/drawing/2014/main" id="{2D5AA46B-EEC5-41C0-8D5A-1ADA90ECA04F}"/>
              </a:ext>
            </a:extLst>
          </p:cNvPr>
          <p:cNvSpPr/>
          <p:nvPr/>
        </p:nvSpPr>
        <p:spPr>
          <a:xfrm>
            <a:off x="11153926" y="5376194"/>
            <a:ext cx="590394" cy="557747"/>
          </a:xfrm>
          <a:prstGeom prst="ellipse">
            <a:avLst/>
          </a:prstGeom>
          <a:pattFill prst="wdDn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Tree>
    <p:extLst>
      <p:ext uri="{BB962C8B-B14F-4D97-AF65-F5344CB8AC3E}">
        <p14:creationId xmlns:p14="http://schemas.microsoft.com/office/powerpoint/2010/main" val="38785293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fr-CA" sz="4900" noProof="0" dirty="0"/>
              <a:t>Différences avec les autres</a:t>
            </a:r>
            <a:br>
              <a:rPr lang="fr-CA" sz="4900" noProof="0" dirty="0"/>
            </a:br>
            <a:r>
              <a:rPr lang="fr-CA" sz="4900" noProof="0" dirty="0"/>
              <a:t>programmes</a:t>
            </a:r>
          </a:p>
        </p:txBody>
      </p:sp>
      <p:sp>
        <p:nvSpPr>
          <p:cNvPr id="108547" name="Content Placeholder 2"/>
          <p:cNvSpPr>
            <a:spLocks noGrp="1"/>
          </p:cNvSpPr>
          <p:nvPr>
            <p:ph sz="quarter" idx="13"/>
          </p:nvPr>
        </p:nvSpPr>
        <p:spPr>
          <a:xfrm>
            <a:off x="685800" y="1642369"/>
            <a:ext cx="10460046" cy="4088580"/>
          </a:xfrm>
        </p:spPr>
        <p:txBody>
          <a:bodyPr>
            <a:normAutofit fontScale="55000" lnSpcReduction="20000"/>
          </a:bodyPr>
          <a:lstStyle/>
          <a:p>
            <a:r>
              <a:rPr lang="fr-CA" sz="2900" noProof="0" dirty="0">
                <a:cs typeface="Calibri" panose="020F0502020204030204" pitchFamily="34" charset="0"/>
              </a:rPr>
              <a:t>Autres différences primordiales :</a:t>
            </a:r>
          </a:p>
          <a:p>
            <a:pPr marL="971550" lvl="1" indent="-514350">
              <a:buAutoNum type="arabicParenR"/>
            </a:pPr>
            <a:r>
              <a:rPr lang="fr-CA" sz="2400" noProof="0" dirty="0">
                <a:cs typeface="Calibri" panose="020F0502020204030204" pitchFamily="34" charset="0"/>
              </a:rPr>
              <a:t>Ressources disponibles aux producteurs pour les aider à comprendre comment mettre en place et répondre aux exigences du programme</a:t>
            </a:r>
          </a:p>
          <a:p>
            <a:pPr marL="971550" lvl="1" indent="-514350">
              <a:buAutoNum type="arabicParenR"/>
            </a:pPr>
            <a:r>
              <a:rPr lang="fr-CA" sz="2400" noProof="0" dirty="0">
                <a:cs typeface="Calibri" panose="020F0502020204030204" pitchFamily="34" charset="0"/>
              </a:rPr>
              <a:t>La formulation de la norme (attentes d’audit plus claires)</a:t>
            </a:r>
          </a:p>
          <a:p>
            <a:r>
              <a:rPr lang="fr-CA" sz="2900" noProof="0" dirty="0">
                <a:cs typeface="Calibri" panose="020F0502020204030204" pitchFamily="34" charset="0"/>
              </a:rPr>
              <a:t>Aucun autre programme offre un gabarit complet de procédures (guides CanadaGAP) et de formulaires de tenue de registres pour les utilisateurs.</a:t>
            </a:r>
          </a:p>
          <a:p>
            <a:r>
              <a:rPr lang="fr-CA" sz="2900" noProof="0" dirty="0">
                <a:cs typeface="Calibri" panose="020F0502020204030204" pitchFamily="34" charset="0"/>
              </a:rPr>
              <a:t>Les autres normes sont généralement rédigées d’une façon vague et générique. Le résultat souhaité y est énoncé, </a:t>
            </a:r>
            <a:br>
              <a:rPr lang="fr-CA" sz="2900" noProof="0" dirty="0">
                <a:cs typeface="Calibri" panose="020F0502020204030204" pitchFamily="34" charset="0"/>
              </a:rPr>
            </a:br>
            <a:r>
              <a:rPr lang="fr-CA" sz="2900" noProof="0" dirty="0">
                <a:cs typeface="Calibri" panose="020F0502020204030204" pitchFamily="34" charset="0"/>
              </a:rPr>
              <a:t>mais il n’existe aucune description précise de la méthode, quand le faire et qui est responsable.</a:t>
            </a:r>
          </a:p>
          <a:p>
            <a:r>
              <a:rPr lang="fr-CA" sz="2900" b="1" noProof="0" dirty="0">
                <a:cs typeface="Calibri" panose="020F0502020204030204" pitchFamily="34" charset="0"/>
              </a:rPr>
              <a:t>Le producteur doit habituellement fournir sa propre évaluation de risques, procédures écrites et validation pour son approche, ce qui pourrait être questionné par l’auditeur.</a:t>
            </a:r>
          </a:p>
          <a:p>
            <a:r>
              <a:rPr lang="fr-CA" sz="2900" noProof="0" dirty="0">
                <a:cs typeface="Calibri" panose="020F0502020204030204" pitchFamily="34" charset="0"/>
              </a:rPr>
              <a:t>CanadaGAP fournit tous ces détails dans le guide (cases à cocher pour les procédures, listes de vérification d’évaluation ou registres, conseils pour les PNA, etc.) et les auditeurs sont adéquatement formés.</a:t>
            </a:r>
          </a:p>
          <a:p>
            <a:r>
              <a:rPr lang="fr-CA" sz="2900" noProof="0" dirty="0">
                <a:cs typeface="Calibri" panose="020F0502020204030204" pitchFamily="34" charset="0"/>
              </a:rPr>
              <a:t>Tout cela contribue à une meilleure cohérence entre les audits CanadaGAP, les auditeurs et les organismes de certification.</a:t>
            </a:r>
          </a:p>
        </p:txBody>
      </p:sp>
      <p:sp>
        <p:nvSpPr>
          <p:cNvPr id="6" name="Oval 5">
            <a:extLst>
              <a:ext uri="{FF2B5EF4-FFF2-40B4-BE49-F238E27FC236}">
                <a16:creationId xmlns:a16="http://schemas.microsoft.com/office/drawing/2014/main" id="{99E4FEA4-290A-4FA5-B6E2-886B589F5379}"/>
              </a:ext>
            </a:extLst>
          </p:cNvPr>
          <p:cNvSpPr/>
          <p:nvPr/>
        </p:nvSpPr>
        <p:spPr>
          <a:xfrm>
            <a:off x="10031522" y="511731"/>
            <a:ext cx="1051161" cy="1051161"/>
          </a:xfrm>
          <a:prstGeom prst="ellipse">
            <a:avLst/>
          </a:prstGeom>
          <a:pattFill prst="sphere">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7" name="Oval 6">
            <a:extLst>
              <a:ext uri="{FF2B5EF4-FFF2-40B4-BE49-F238E27FC236}">
                <a16:creationId xmlns:a16="http://schemas.microsoft.com/office/drawing/2014/main" id="{01793CF0-E3D8-480C-AB6F-73264F13EA73}"/>
              </a:ext>
            </a:extLst>
          </p:cNvPr>
          <p:cNvSpPr/>
          <p:nvPr/>
        </p:nvSpPr>
        <p:spPr>
          <a:xfrm>
            <a:off x="10985213" y="2854919"/>
            <a:ext cx="750888" cy="7508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Tree>
    <p:extLst>
      <p:ext uri="{BB962C8B-B14F-4D97-AF65-F5344CB8AC3E}">
        <p14:creationId xmlns:p14="http://schemas.microsoft.com/office/powerpoint/2010/main" val="323491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fr-CA" sz="4900" noProof="0" dirty="0"/>
              <a:t>MANDAT DE CanadaGAP</a:t>
            </a:r>
          </a:p>
        </p:txBody>
      </p:sp>
      <p:sp>
        <p:nvSpPr>
          <p:cNvPr id="108547" name="Content Placeholder 2"/>
          <p:cNvSpPr>
            <a:spLocks noGrp="1"/>
          </p:cNvSpPr>
          <p:nvPr>
            <p:ph sz="quarter" idx="13"/>
          </p:nvPr>
        </p:nvSpPr>
        <p:spPr>
          <a:xfrm>
            <a:off x="685800" y="1260630"/>
            <a:ext cx="10394707" cy="4113956"/>
          </a:xfrm>
        </p:spPr>
        <p:txBody>
          <a:bodyPr>
            <a:normAutofit fontScale="70000" lnSpcReduction="20000"/>
          </a:bodyPr>
          <a:lstStyle/>
          <a:p>
            <a:r>
              <a:rPr lang="fr-CA" sz="2600" noProof="0" dirty="0">
                <a:cs typeface="Calibri" panose="020F0502020204030204" pitchFamily="34" charset="0"/>
              </a:rPr>
              <a:t>La plupart des utilisateurs du programme comptent sur CanadaGAP pour maintenir la reconnaissance du gouvernement et de GFSI pour l’accès aux marchés.</a:t>
            </a:r>
          </a:p>
          <a:p>
            <a:r>
              <a:rPr lang="fr-CA" sz="2600" noProof="0" dirty="0">
                <a:cs typeface="Calibri" panose="020F0502020204030204" pitchFamily="34" charset="0"/>
              </a:rPr>
              <a:t>Ça n’a pas été facile d’établir la crédibilité, la rigueur et la transparence du programme avec l’ACIA, les gouvernements provinciaux et territoriaux, ou les acheteurs (domestiques et internationaux).</a:t>
            </a:r>
          </a:p>
          <a:p>
            <a:r>
              <a:rPr lang="fr-CA" sz="2600" noProof="0" dirty="0">
                <a:cs typeface="Calibri" panose="020F0502020204030204" pitchFamily="34" charset="0"/>
              </a:rPr>
              <a:t>Les producteurs voudront probablement avoir un programme plus facile de salubrité des aliments. </a:t>
            </a:r>
          </a:p>
          <a:p>
            <a:pPr lvl="1"/>
            <a:r>
              <a:rPr lang="fr-CA" sz="2400" noProof="0" dirty="0">
                <a:cs typeface="Calibri" panose="020F0502020204030204" pitchFamily="34" charset="0"/>
              </a:rPr>
              <a:t>Nous comprenons que les producteurs agricoles ont une tâche critique et difficile : cultiver les aliments.</a:t>
            </a:r>
          </a:p>
          <a:p>
            <a:pPr lvl="1"/>
            <a:r>
              <a:rPr lang="fr-CA" sz="2400" noProof="0" dirty="0">
                <a:cs typeface="Calibri" panose="020F0502020204030204" pitchFamily="34" charset="0"/>
              </a:rPr>
              <a:t>La responsabilité de ce métier consiste à garantir la salubrité des aliments à vos clients. Telle est la réalité actuelle.</a:t>
            </a:r>
          </a:p>
          <a:p>
            <a:pPr lvl="1"/>
            <a:r>
              <a:rPr lang="fr-CA" sz="2400" noProof="0" dirty="0">
                <a:cs typeface="Calibri" panose="020F0502020204030204" pitchFamily="34" charset="0"/>
              </a:rPr>
              <a:t>CanadaGAP souhaite vous aider à y parvenir afin que, en cas d’incident, vous puissiez démontrer que vous avez fait preuve de diligence raisonnable et que vous avez pris toutes les mesures possibles pour prévenir la contamination de vos produits.</a:t>
            </a:r>
          </a:p>
        </p:txBody>
      </p:sp>
    </p:spTree>
    <p:extLst>
      <p:ext uri="{BB962C8B-B14F-4D97-AF65-F5344CB8AC3E}">
        <p14:creationId xmlns:p14="http://schemas.microsoft.com/office/powerpoint/2010/main" val="162914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84191-D690-720D-B8B7-00FB188EEC51}"/>
              </a:ext>
            </a:extLst>
          </p:cNvPr>
          <p:cNvSpPr>
            <a:spLocks noGrp="1"/>
          </p:cNvSpPr>
          <p:nvPr>
            <p:ph type="title"/>
          </p:nvPr>
        </p:nvSpPr>
        <p:spPr/>
        <p:txBody>
          <a:bodyPr/>
          <a:lstStyle/>
          <a:p>
            <a:r>
              <a:rPr lang="fr-CA" noProof="0" dirty="0"/>
              <a:t>Audits FRACTIONNÉS</a:t>
            </a:r>
          </a:p>
        </p:txBody>
      </p:sp>
      <p:sp>
        <p:nvSpPr>
          <p:cNvPr id="3" name="Content Placeholder 2">
            <a:extLst>
              <a:ext uri="{FF2B5EF4-FFF2-40B4-BE49-F238E27FC236}">
                <a16:creationId xmlns:a16="http://schemas.microsoft.com/office/drawing/2014/main" id="{D0CF3BDD-9DD0-D3F1-3B9A-DF4ED14AC420}"/>
              </a:ext>
            </a:extLst>
          </p:cNvPr>
          <p:cNvSpPr>
            <a:spLocks noGrp="1"/>
          </p:cNvSpPr>
          <p:nvPr>
            <p:ph sz="quarter" idx="13"/>
          </p:nvPr>
        </p:nvSpPr>
        <p:spPr>
          <a:xfrm>
            <a:off x="685800" y="1643270"/>
            <a:ext cx="10394707" cy="3731315"/>
          </a:xfrm>
        </p:spPr>
        <p:txBody>
          <a:bodyPr>
            <a:normAutofit/>
          </a:bodyPr>
          <a:lstStyle/>
          <a:p>
            <a:r>
              <a:rPr lang="fr-CA" noProof="0" dirty="0"/>
              <a:t>Par le passé, l’on a demandé à CanadaGAP d’autoriser la réalisation d’« audits fractionnés ».</a:t>
            </a:r>
          </a:p>
          <a:p>
            <a:r>
              <a:rPr lang="fr-CA" noProof="0" dirty="0"/>
              <a:t>Un audit « fractionné » est réalisé au cours d’au moins deux visites sur place, à des moments distincts (p. ex., l’auditeur vient au ferme une demi-heure pour observer la récolte de pommes de terre en octobre et revient en janvier pour effectuer l’examen de la documentation).</a:t>
            </a:r>
          </a:p>
          <a:p>
            <a:r>
              <a:rPr lang="fr-CA" noProof="0" dirty="0"/>
              <a:t>Les audits CanadaGAP </a:t>
            </a:r>
            <a:r>
              <a:rPr lang="fr-CA" b="1" noProof="0" dirty="0"/>
              <a:t>ne doivent pas être fractionnés</a:t>
            </a:r>
            <a:r>
              <a:rPr lang="fr-CA" noProof="0" dirty="0"/>
              <a:t> en deux visites ou plus, à deux moments distincts sauf dans des circonstances très inhabituelles, et seulement si l’organisme de certification a reçu l’approbation écrite de CanadaGAP.</a:t>
            </a:r>
          </a:p>
          <a:p>
            <a:pPr lvl="1"/>
            <a:r>
              <a:rPr lang="fr-CA" noProof="0" dirty="0"/>
              <a:t>L’organisme de certification doit demander par écrit l’autorisation, avec une description précise des circonstances, et l’autorisation doit être obtenue par CanadaGAP avant la tenue de l’audit.</a:t>
            </a:r>
          </a:p>
        </p:txBody>
      </p:sp>
    </p:spTree>
    <p:extLst>
      <p:ext uri="{BB962C8B-B14F-4D97-AF65-F5344CB8AC3E}">
        <p14:creationId xmlns:p14="http://schemas.microsoft.com/office/powerpoint/2010/main" val="16581854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6D1C4-8DAE-F094-8BB4-8D9145EE38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3541CB-5E66-95F9-BE81-EC9CC2CD0864}"/>
              </a:ext>
            </a:extLst>
          </p:cNvPr>
          <p:cNvSpPr>
            <a:spLocks noGrp="1"/>
          </p:cNvSpPr>
          <p:nvPr>
            <p:ph type="title"/>
          </p:nvPr>
        </p:nvSpPr>
        <p:spPr/>
        <p:txBody>
          <a:bodyPr>
            <a:normAutofit fontScale="90000"/>
          </a:bodyPr>
          <a:lstStyle/>
          <a:p>
            <a:r>
              <a:rPr lang="fr-CA" noProof="0" dirty="0"/>
              <a:t>CANADAGAP N’AUTORISE PAS LES AUDITS fractionnés</a:t>
            </a:r>
            <a:endParaRPr lang="fr-CA" sz="3300" noProof="0" dirty="0"/>
          </a:p>
        </p:txBody>
      </p:sp>
      <p:sp>
        <p:nvSpPr>
          <p:cNvPr id="3" name="Content Placeholder 2">
            <a:extLst>
              <a:ext uri="{FF2B5EF4-FFF2-40B4-BE49-F238E27FC236}">
                <a16:creationId xmlns:a16="http://schemas.microsoft.com/office/drawing/2014/main" id="{0E16DBEF-2969-7AD9-20D7-D62C052AD367}"/>
              </a:ext>
            </a:extLst>
          </p:cNvPr>
          <p:cNvSpPr>
            <a:spLocks noGrp="1"/>
          </p:cNvSpPr>
          <p:nvPr>
            <p:ph sz="quarter" idx="13"/>
          </p:nvPr>
        </p:nvSpPr>
        <p:spPr>
          <a:xfrm>
            <a:off x="685800" y="1649896"/>
            <a:ext cx="10394707" cy="3910932"/>
          </a:xfrm>
        </p:spPr>
        <p:txBody>
          <a:bodyPr>
            <a:normAutofit fontScale="85000" lnSpcReduction="10000"/>
          </a:bodyPr>
          <a:lstStyle/>
          <a:p>
            <a:r>
              <a:rPr lang="fr-CA" noProof="0" dirty="0"/>
              <a:t>Sauf dans des circonstances très spéciales, les audits doivent se produire lorsque les activités pertinentes à la certification de l’exploitation sont en cours – pendant la récolte, la manipulation des produits, la saison de l’emballage/du remballage, de l’expédition, etc. </a:t>
            </a:r>
          </a:p>
          <a:p>
            <a:r>
              <a:rPr lang="fr-CA" noProof="0" dirty="0"/>
              <a:t>C’est important pour l’auditeur d’évaluer correctement la mise en œuvre du programme de salubrité des aliments basé sur un instantané de se qui se passe à l’exploitation la journée de l’audit.</a:t>
            </a:r>
          </a:p>
          <a:p>
            <a:r>
              <a:rPr lang="fr-CA" noProof="0" dirty="0"/>
              <a:t>Les organismes de certification CanadaGAP doivent voir toutes les activités dans la portée de l’exploitation pour s’assurer qu’elles répondent aux processus de production et de manipulation sécuritaires. </a:t>
            </a:r>
          </a:p>
          <a:p>
            <a:r>
              <a:rPr lang="fr-CA" noProof="0" dirty="0"/>
              <a:t>En se fondant sur les risques et les observations relatives à la façon dont ces risques sont traités lors des audits, l’organisme de certification pourra planifier les prochains audits à venir afin de garantir qu’un échantillonnage adéquat des activités soit examiné pour chaque exploitation au cours des années à venir. </a:t>
            </a:r>
          </a:p>
        </p:txBody>
      </p:sp>
    </p:spTree>
    <p:extLst>
      <p:ext uri="{BB962C8B-B14F-4D97-AF65-F5344CB8AC3E}">
        <p14:creationId xmlns:p14="http://schemas.microsoft.com/office/powerpoint/2010/main" val="3985174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AB36B-2BD6-E16B-9DC2-5E14FC308308}"/>
              </a:ext>
            </a:extLst>
          </p:cNvPr>
          <p:cNvSpPr>
            <a:spLocks noGrp="1"/>
          </p:cNvSpPr>
          <p:nvPr>
            <p:ph type="title"/>
          </p:nvPr>
        </p:nvSpPr>
        <p:spPr/>
        <p:txBody>
          <a:bodyPr>
            <a:normAutofit fontScale="90000"/>
          </a:bodyPr>
          <a:lstStyle/>
          <a:p>
            <a:r>
              <a:rPr lang="fr-CA" noProof="0" dirty="0"/>
              <a:t>RAISONS POUR NE PAS FRACTIONNER LES  AUDITS</a:t>
            </a:r>
          </a:p>
        </p:txBody>
      </p:sp>
      <p:sp>
        <p:nvSpPr>
          <p:cNvPr id="3" name="Content Placeholder 2">
            <a:extLst>
              <a:ext uri="{FF2B5EF4-FFF2-40B4-BE49-F238E27FC236}">
                <a16:creationId xmlns:a16="http://schemas.microsoft.com/office/drawing/2014/main" id="{A7F6EA97-9E16-CC90-387B-2F4A13C7D3BF}"/>
              </a:ext>
            </a:extLst>
          </p:cNvPr>
          <p:cNvSpPr>
            <a:spLocks noGrp="1"/>
          </p:cNvSpPr>
          <p:nvPr>
            <p:ph sz="quarter" idx="13"/>
          </p:nvPr>
        </p:nvSpPr>
        <p:spPr>
          <a:xfrm>
            <a:off x="685800" y="1714500"/>
            <a:ext cx="10394707" cy="3891169"/>
          </a:xfrm>
        </p:spPr>
        <p:txBody>
          <a:bodyPr>
            <a:normAutofit/>
          </a:bodyPr>
          <a:lstStyle/>
          <a:p>
            <a:r>
              <a:rPr lang="fr-CA" noProof="0" dirty="0"/>
              <a:t>L’auditeur ne peut évaluer la mise en œuvre d’un programme de salubrité des aliments sans effectuer la vérification croisée des détails pour déterminer leur exactitude, leur actualité et leur validité. La réalisation de l’audit au cours de deux dates distinctes rend la vérification croisée des informations presque impossible.</a:t>
            </a:r>
          </a:p>
          <a:p>
            <a:r>
              <a:rPr lang="fr-CA" noProof="0" dirty="0"/>
              <a:t>Un audit en deux volets entraînerait un chevauchement considérable pour chaque visite. Cela signifie que l’auditeur passerait plus de temps sur place, ce qui augmenterait la durée totale de l’audit (ainsi que le coût). </a:t>
            </a:r>
          </a:p>
          <a:p>
            <a:r>
              <a:rPr lang="fr-CA" noProof="0" dirty="0"/>
              <a:t>Le volet visite de l’audit pourrait prendre plus de temps à compléter; par conséquent, fractionner l’audit n’épargne pas beaucoup de temps à l’exploitation.</a:t>
            </a:r>
          </a:p>
          <a:p>
            <a:endParaRPr lang="fr-CA" noProof="0" dirty="0"/>
          </a:p>
        </p:txBody>
      </p:sp>
    </p:spTree>
    <p:extLst>
      <p:ext uri="{BB962C8B-B14F-4D97-AF65-F5344CB8AC3E}">
        <p14:creationId xmlns:p14="http://schemas.microsoft.com/office/powerpoint/2010/main" val="35287663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8C1BA-81B3-49B3-71DC-BAFFD5ADEF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803800-04E4-A11A-E471-0832FFCB1C04}"/>
              </a:ext>
            </a:extLst>
          </p:cNvPr>
          <p:cNvSpPr>
            <a:spLocks noGrp="1"/>
          </p:cNvSpPr>
          <p:nvPr>
            <p:ph type="title"/>
          </p:nvPr>
        </p:nvSpPr>
        <p:spPr/>
        <p:txBody>
          <a:bodyPr>
            <a:normAutofit fontScale="90000"/>
          </a:bodyPr>
          <a:lstStyle/>
          <a:p>
            <a:r>
              <a:rPr lang="fr-CA" noProof="0" dirty="0"/>
              <a:t>RAISONS POUR NE PAS FRACTIONNER LES audits </a:t>
            </a:r>
            <a:r>
              <a:rPr lang="fr-CA" sz="3300" noProof="0" dirty="0"/>
              <a:t>(SUITE)</a:t>
            </a:r>
          </a:p>
        </p:txBody>
      </p:sp>
      <p:sp>
        <p:nvSpPr>
          <p:cNvPr id="3" name="Content Placeholder 2">
            <a:extLst>
              <a:ext uri="{FF2B5EF4-FFF2-40B4-BE49-F238E27FC236}">
                <a16:creationId xmlns:a16="http://schemas.microsoft.com/office/drawing/2014/main" id="{86385F5B-5038-C7D3-C883-BF9B360EDC76}"/>
              </a:ext>
            </a:extLst>
          </p:cNvPr>
          <p:cNvSpPr>
            <a:spLocks noGrp="1"/>
          </p:cNvSpPr>
          <p:nvPr>
            <p:ph sz="quarter" idx="13"/>
          </p:nvPr>
        </p:nvSpPr>
        <p:spPr>
          <a:xfrm>
            <a:off x="414130" y="1540867"/>
            <a:ext cx="10394707" cy="4343098"/>
          </a:xfrm>
        </p:spPr>
        <p:txBody>
          <a:bodyPr>
            <a:normAutofit lnSpcReduction="10000"/>
          </a:bodyPr>
          <a:lstStyle/>
          <a:p>
            <a:r>
              <a:rPr lang="fr-CA" noProof="0" dirty="0"/>
              <a:t>Si les audits étaient fractionnés, cela créerait de la confusion chez les auditeurs, quant aux questions à évaluer, et à quel audit, particulièrement pour les non-conformités. Cette confusion entraînerait un manque d’uniformité entre les audits et accroîtrait les risques de disputes concernant les constatations et les résultats d’audit.</a:t>
            </a:r>
          </a:p>
          <a:p>
            <a:r>
              <a:rPr lang="fr-CA" noProof="0" dirty="0"/>
              <a:t>Le fractionnement des audits ajoute une complication supplémentaire pour les organismes de certification dans la gestion du processus de l’audit et de la certification pour l’ensemble des clients.</a:t>
            </a:r>
          </a:p>
          <a:p>
            <a:r>
              <a:rPr lang="fr-CA" dirty="0"/>
              <a:t>Lorsque l’exploitation souhaite fractionner un audit afin que l’auditeur puisse se précipiter dans l’observation des activités telle que la récolte, et revenir à une date tardive pour examiner les documents lorsque l’exploitation est moins occupée, ne permet pas d’atteindre l’objectif d’un audit.</a:t>
            </a:r>
            <a:endParaRPr lang="fr-CA" noProof="0" dirty="0"/>
          </a:p>
          <a:p>
            <a:endParaRPr lang="fr-CA" noProof="0" dirty="0"/>
          </a:p>
        </p:txBody>
      </p:sp>
    </p:spTree>
    <p:extLst>
      <p:ext uri="{BB962C8B-B14F-4D97-AF65-F5344CB8AC3E}">
        <p14:creationId xmlns:p14="http://schemas.microsoft.com/office/powerpoint/2010/main" val="22407395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8C1BA-81B3-49B3-71DC-BAFFD5ADEF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803800-04E4-A11A-E471-0832FFCB1C04}"/>
              </a:ext>
            </a:extLst>
          </p:cNvPr>
          <p:cNvSpPr>
            <a:spLocks noGrp="1"/>
          </p:cNvSpPr>
          <p:nvPr>
            <p:ph type="title"/>
          </p:nvPr>
        </p:nvSpPr>
        <p:spPr/>
        <p:txBody>
          <a:bodyPr>
            <a:normAutofit fontScale="90000"/>
          </a:bodyPr>
          <a:lstStyle/>
          <a:p>
            <a:r>
              <a:rPr lang="fr-CA" noProof="0" dirty="0"/>
              <a:t>RAISONS POUR NE PAS FRACTIONNER LES audits </a:t>
            </a:r>
            <a:r>
              <a:rPr lang="fr-CA" sz="3300" noProof="0" dirty="0"/>
              <a:t>(SUITE)</a:t>
            </a:r>
          </a:p>
        </p:txBody>
      </p:sp>
      <p:sp>
        <p:nvSpPr>
          <p:cNvPr id="3" name="Content Placeholder 2">
            <a:extLst>
              <a:ext uri="{FF2B5EF4-FFF2-40B4-BE49-F238E27FC236}">
                <a16:creationId xmlns:a16="http://schemas.microsoft.com/office/drawing/2014/main" id="{86385F5B-5038-C7D3-C883-BF9B360EDC76}"/>
              </a:ext>
            </a:extLst>
          </p:cNvPr>
          <p:cNvSpPr>
            <a:spLocks noGrp="1"/>
          </p:cNvSpPr>
          <p:nvPr>
            <p:ph sz="quarter" idx="13"/>
          </p:nvPr>
        </p:nvSpPr>
        <p:spPr>
          <a:xfrm>
            <a:off x="414130" y="1540867"/>
            <a:ext cx="10394707" cy="4343098"/>
          </a:xfrm>
        </p:spPr>
        <p:txBody>
          <a:bodyPr>
            <a:normAutofit lnSpcReduction="10000"/>
          </a:bodyPr>
          <a:lstStyle/>
          <a:p>
            <a:r>
              <a:rPr lang="fr-CA" noProof="0" dirty="0"/>
              <a:t>Si l’on trouve des non-conformités lors de l’une ou l’autre ces visites, l’OC et l’exploitation pourraient rencontrer des difficultés pour finaliser la DMC, et dans la plupart des cas, les mesures correctives ne peuvent être mises en œuvre après la fin de la saison. Des exemples de ces situations comprennent :</a:t>
            </a:r>
          </a:p>
          <a:p>
            <a:pPr lvl="1"/>
            <a:r>
              <a:rPr lang="fr-CA" noProof="0" dirty="0"/>
              <a:t>À la 1</a:t>
            </a:r>
            <a:r>
              <a:rPr lang="fr-CA" baseline="30000" noProof="0" dirty="0"/>
              <a:t>ère</a:t>
            </a:r>
            <a:r>
              <a:rPr lang="fr-CA" noProof="0" dirty="0"/>
              <a:t> visite, l’auditeur observe l’entreposage des produits chimiques à usage agricole et consigne quelques produits observés. À la 2</a:t>
            </a:r>
            <a:r>
              <a:rPr lang="fr-CA" baseline="30000" noProof="0" dirty="0"/>
              <a:t>e</a:t>
            </a:r>
            <a:r>
              <a:rPr lang="fr-CA" noProof="0" dirty="0"/>
              <a:t> visite, l’auditeur examine le registre H1 et remarque que l’un des produits observés à la 1</a:t>
            </a:r>
            <a:r>
              <a:rPr lang="fr-CA" baseline="30000" noProof="0" dirty="0"/>
              <a:t>ère</a:t>
            </a:r>
            <a:r>
              <a:rPr lang="fr-CA" noProof="0" dirty="0"/>
              <a:t> visite a été utilisé sur une culture dont le produit n’est pas homologué. Un échec automatique serait émis, cependant le produit récolté aurait déjà été expédié plusieurs semaines auparavant.</a:t>
            </a:r>
          </a:p>
          <a:p>
            <a:pPr lvl="1"/>
            <a:r>
              <a:rPr lang="fr-CA" noProof="0" dirty="0"/>
              <a:t>À la 1</a:t>
            </a:r>
            <a:r>
              <a:rPr lang="fr-CA" baseline="30000" noProof="0" dirty="0"/>
              <a:t>ère</a:t>
            </a:r>
            <a:r>
              <a:rPr lang="fr-CA" noProof="0" dirty="0"/>
              <a:t> visite, les stations de lavage de mains ont été observées comme étant entièrement approvisionnées. Lors de la 2</a:t>
            </a:r>
            <a:r>
              <a:rPr lang="fr-CA" baseline="30000" noProof="0" dirty="0"/>
              <a:t>e</a:t>
            </a:r>
            <a:r>
              <a:rPr lang="fr-CA" noProof="0" dirty="0"/>
              <a:t> visite, il a été établi que le registre J n’a pas été rempli. En l’absence de ce registre, il est impossible de déterminer si les stations de lavage de mains ont été adéquatement entretenues au cours de la saison.</a:t>
            </a:r>
          </a:p>
          <a:p>
            <a:endParaRPr lang="fr-CA" noProof="0" dirty="0"/>
          </a:p>
        </p:txBody>
      </p:sp>
    </p:spTree>
    <p:extLst>
      <p:ext uri="{BB962C8B-B14F-4D97-AF65-F5344CB8AC3E}">
        <p14:creationId xmlns:p14="http://schemas.microsoft.com/office/powerpoint/2010/main" val="3495852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6A2AA-23F0-275A-D256-2038CEA272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C10A38-E43B-5818-0DDF-7924B1D6C066}"/>
              </a:ext>
            </a:extLst>
          </p:cNvPr>
          <p:cNvSpPr>
            <a:spLocks noGrp="1"/>
          </p:cNvSpPr>
          <p:nvPr>
            <p:ph type="title"/>
          </p:nvPr>
        </p:nvSpPr>
        <p:spPr/>
        <p:txBody>
          <a:bodyPr>
            <a:normAutofit/>
          </a:bodyPr>
          <a:lstStyle/>
          <a:p>
            <a:r>
              <a:rPr lang="fr-CA" noProof="0" dirty="0"/>
              <a:t> audits NON FRACTIONNÉS – exemples :</a:t>
            </a:r>
          </a:p>
        </p:txBody>
      </p:sp>
      <p:sp>
        <p:nvSpPr>
          <p:cNvPr id="3" name="Content Placeholder 2">
            <a:extLst>
              <a:ext uri="{FF2B5EF4-FFF2-40B4-BE49-F238E27FC236}">
                <a16:creationId xmlns:a16="http://schemas.microsoft.com/office/drawing/2014/main" id="{E7B15AD3-DF39-5442-00AB-C42E4B59094D}"/>
              </a:ext>
            </a:extLst>
          </p:cNvPr>
          <p:cNvSpPr>
            <a:spLocks noGrp="1"/>
          </p:cNvSpPr>
          <p:nvPr>
            <p:ph sz="quarter" idx="13"/>
          </p:nvPr>
        </p:nvSpPr>
        <p:spPr>
          <a:xfrm>
            <a:off x="685800" y="1276351"/>
            <a:ext cx="10394707" cy="4391024"/>
          </a:xfrm>
        </p:spPr>
        <p:txBody>
          <a:bodyPr>
            <a:normAutofit fontScale="85000" lnSpcReduction="20000"/>
          </a:bodyPr>
          <a:lstStyle/>
          <a:p>
            <a:pPr marL="0" indent="0">
              <a:buNone/>
            </a:pPr>
            <a:r>
              <a:rPr lang="fr-CA" noProof="0" dirty="0"/>
              <a:t>En revanche, ces exemples ne constitueraient PAS un audit fractionné :</a:t>
            </a:r>
          </a:p>
          <a:p>
            <a:r>
              <a:rPr lang="fr-CA" noProof="0" dirty="0"/>
              <a:t>Une exploitation nécessite deux audits dans sa première année pour avoir deux cultures sur son certificat : un en mai pour les asperges et un en octobre pour les pommes.</a:t>
            </a:r>
          </a:p>
          <a:p>
            <a:r>
              <a:rPr lang="fr-CA" noProof="0" dirty="0"/>
              <a:t>Un auditeur ne peut voir un nouveau poste d’emballage la journée de l’audit en raison d’une panne mécanique. Le reste de l’audit est complété la même journée, mais l’auditeur revient à l’exploitation deux jours plus tard pour compléter l’observation du poste d’emballage.</a:t>
            </a:r>
          </a:p>
          <a:p>
            <a:r>
              <a:rPr lang="fr-CA" noProof="0" dirty="0"/>
              <a:t>Un auditeur arrive à l’audit et il pleut; par conséquent, la récolte des fraises ne peut être observée. Le reste de l’audit est complété la même journée, mais l’auditeur revient à l’exploitation la semaine suivante pour compléter l’observation de la récolte.</a:t>
            </a:r>
          </a:p>
          <a:p>
            <a:r>
              <a:rPr lang="fr-CA" noProof="0" dirty="0"/>
              <a:t>L’organisme de certification a approuvé, au préalable, un audit partiel à distance pour une petite exploitation produisant uniquement des pommes de terre inscrite à l’option de certification A1, où le producteur/la personne responsable de l’exploitation doit opérer la récolteuse la journée de l’audit. L’auditeur complète une partie de l’audit sur place, et l’autre partie à distance, conformément aux exigences énoncées dans la procédure technique CanadaGAP TP-09-RM.</a:t>
            </a:r>
          </a:p>
        </p:txBody>
      </p:sp>
    </p:spTree>
    <p:extLst>
      <p:ext uri="{BB962C8B-B14F-4D97-AF65-F5344CB8AC3E}">
        <p14:creationId xmlns:p14="http://schemas.microsoft.com/office/powerpoint/2010/main" val="3875571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7DBA7FA8-CD6C-47DF-98A1-C75043074DF7}"/>
              </a:ext>
            </a:extLst>
          </p:cNvPr>
          <p:cNvSpPr/>
          <p:nvPr/>
        </p:nvSpPr>
        <p:spPr>
          <a:xfrm>
            <a:off x="10799217" y="447726"/>
            <a:ext cx="594956" cy="5929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108546" name="Title 1"/>
          <p:cNvSpPr>
            <a:spLocks noGrp="1"/>
          </p:cNvSpPr>
          <p:nvPr>
            <p:ph type="title"/>
          </p:nvPr>
        </p:nvSpPr>
        <p:spPr/>
        <p:txBody>
          <a:bodyPr>
            <a:noAutofit/>
          </a:bodyPr>
          <a:lstStyle/>
          <a:p>
            <a:pPr eaLnBrk="1" hangingPunct="1"/>
            <a:r>
              <a:rPr lang="fr-CA" sz="4900" noProof="0" dirty="0"/>
              <a:t>ACCUEIL</a:t>
            </a:r>
          </a:p>
        </p:txBody>
      </p:sp>
      <p:sp>
        <p:nvSpPr>
          <p:cNvPr id="108547" name="Content Placeholder 2"/>
          <p:cNvSpPr>
            <a:spLocks noGrp="1"/>
          </p:cNvSpPr>
          <p:nvPr>
            <p:ph sz="quarter" idx="13"/>
          </p:nvPr>
        </p:nvSpPr>
        <p:spPr/>
        <p:txBody>
          <a:bodyPr>
            <a:normAutofit fontScale="85000" lnSpcReduction="20000"/>
          </a:bodyPr>
          <a:lstStyle/>
          <a:p>
            <a:pPr eaLnBrk="1" hangingPunct="1"/>
            <a:endParaRPr lang="fr-CA" sz="2600" noProof="0" dirty="0"/>
          </a:p>
          <a:p>
            <a:pPr eaLnBrk="1" hangingPunct="1"/>
            <a:r>
              <a:rPr lang="fr-CA" sz="2600" noProof="0" dirty="0">
                <a:cs typeface="Calibri" panose="020F0502020204030204" pitchFamily="34" charset="0"/>
              </a:rPr>
              <a:t>Merci de participer à cette séance et pour votre hospitalité chaleureuse! </a:t>
            </a:r>
          </a:p>
          <a:p>
            <a:pPr eaLnBrk="1" hangingPunct="1"/>
            <a:r>
              <a:rPr lang="fr-CA" sz="2600" noProof="0" dirty="0">
                <a:cs typeface="Calibri" panose="020F0502020204030204" pitchFamily="34" charset="0"/>
              </a:rPr>
              <a:t>Il nous fait plaisir d’accueillir les intervenants suivants :</a:t>
            </a:r>
          </a:p>
          <a:p>
            <a:pPr lvl="1">
              <a:buFont typeface="Courier New" panose="02070309020205020404" pitchFamily="49" charset="0"/>
              <a:buChar char="o"/>
            </a:pPr>
            <a:r>
              <a:rPr lang="fr-CA" sz="2400" noProof="0" dirty="0">
                <a:cs typeface="Calibri" panose="020F0502020204030204" pitchFamily="34" charset="0"/>
              </a:rPr>
              <a:t> Participants au programme</a:t>
            </a:r>
          </a:p>
          <a:p>
            <a:pPr lvl="1">
              <a:buFont typeface="Courier New" panose="02070309020205020404" pitchFamily="49" charset="0"/>
              <a:buChar char="o"/>
            </a:pPr>
            <a:r>
              <a:rPr lang="fr-CA" sz="2400" noProof="0" dirty="0">
                <a:cs typeface="Calibri" panose="020F0502020204030204" pitchFamily="34" charset="0"/>
              </a:rPr>
              <a:t> Représentants de Pommes de terre Nouveau-Brunswick</a:t>
            </a:r>
          </a:p>
          <a:p>
            <a:pPr lvl="1">
              <a:buFont typeface="Courier New" panose="02070309020205020404" pitchFamily="49" charset="0"/>
              <a:buChar char="o"/>
            </a:pPr>
            <a:r>
              <a:rPr lang="fr-CA" sz="2400" noProof="0" dirty="0">
                <a:cs typeface="Calibri" panose="020F0502020204030204" pitchFamily="34" charset="0"/>
              </a:rPr>
              <a:t> Conseil d’administration de CanAgPlus</a:t>
            </a:r>
          </a:p>
          <a:p>
            <a:pPr lvl="1">
              <a:buFont typeface="Courier New" panose="02070309020205020404" pitchFamily="49" charset="0"/>
              <a:buChar char="o"/>
            </a:pPr>
            <a:r>
              <a:rPr lang="fr-CA" sz="2400" noProof="0" dirty="0">
                <a:cs typeface="Calibri" panose="020F0502020204030204" pitchFamily="34" charset="0"/>
              </a:rPr>
              <a:t> Membres du personnel CanadaGAP</a:t>
            </a:r>
          </a:p>
          <a:p>
            <a:pPr lvl="1">
              <a:buFont typeface="Courier New" panose="02070309020205020404" pitchFamily="49" charset="0"/>
              <a:buChar char="o"/>
            </a:pPr>
            <a:r>
              <a:rPr lang="fr-CA" sz="2400" noProof="0" dirty="0">
                <a:cs typeface="Calibri" panose="020F0502020204030204" pitchFamily="34" charset="0"/>
              </a:rPr>
              <a:t> Invités supplémentaires pour dîner</a:t>
            </a:r>
          </a:p>
          <a:p>
            <a:pPr eaLnBrk="1" hangingPunct="1"/>
            <a:endParaRPr lang="fr-CA" sz="2600" noProof="0" dirty="0">
              <a:latin typeface="Calibri" panose="020F0502020204030204" pitchFamily="34" charset="0"/>
              <a:cs typeface="Calibri" panose="020F0502020204030204" pitchFamily="34" charset="0"/>
            </a:endParaRPr>
          </a:p>
        </p:txBody>
      </p:sp>
      <p:sp>
        <p:nvSpPr>
          <p:cNvPr id="4" name="Oval 3">
            <a:extLst>
              <a:ext uri="{FF2B5EF4-FFF2-40B4-BE49-F238E27FC236}">
                <a16:creationId xmlns:a16="http://schemas.microsoft.com/office/drawing/2014/main" id="{ABE8FA19-0030-4869-9D4E-7D6B8D831451}"/>
              </a:ext>
            </a:extLst>
          </p:cNvPr>
          <p:cNvSpPr/>
          <p:nvPr/>
        </p:nvSpPr>
        <p:spPr>
          <a:xfrm>
            <a:off x="9999194" y="744182"/>
            <a:ext cx="1319214" cy="1319214"/>
          </a:xfrm>
          <a:prstGeom prst="ellipse">
            <a:avLst/>
          </a:prstGeom>
          <a:pattFill prst="lgCheck">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
        <p:nvSpPr>
          <p:cNvPr id="8" name="Oval 7">
            <a:extLst>
              <a:ext uri="{FF2B5EF4-FFF2-40B4-BE49-F238E27FC236}">
                <a16:creationId xmlns:a16="http://schemas.microsoft.com/office/drawing/2014/main" id="{296CE6B7-10D3-4EAB-8DDC-4C73094D60F4}"/>
              </a:ext>
            </a:extLst>
          </p:cNvPr>
          <p:cNvSpPr/>
          <p:nvPr/>
        </p:nvSpPr>
        <p:spPr>
          <a:xfrm>
            <a:off x="10799217" y="1694469"/>
            <a:ext cx="594956" cy="5929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noProof="0" dirty="0"/>
          </a:p>
        </p:txBody>
      </p:sp>
    </p:spTree>
    <p:extLst>
      <p:ext uri="{BB962C8B-B14F-4D97-AF65-F5344CB8AC3E}">
        <p14:creationId xmlns:p14="http://schemas.microsoft.com/office/powerpoint/2010/main" val="32005896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8546" name="Title 1"/>
          <p:cNvSpPr>
            <a:spLocks noGrp="1"/>
          </p:cNvSpPr>
          <p:nvPr>
            <p:ph type="title"/>
          </p:nvPr>
        </p:nvSpPr>
        <p:spPr/>
        <p:txBody>
          <a:bodyPr vert="horz" lIns="91440" tIns="45720" rIns="91440" bIns="45720" rtlCol="0" anchor="ctr">
            <a:normAutofit/>
          </a:bodyPr>
          <a:lstStyle/>
          <a:p>
            <a:r>
              <a:rPr lang="fr-CA" sz="7200" spc="800" noProof="0" dirty="0"/>
              <a:t>Nouveau : audits partiels À distance</a:t>
            </a:r>
          </a:p>
        </p:txBody>
      </p:sp>
      <p:pic>
        <p:nvPicPr>
          <p:cNvPr id="4" name="Picture 3" descr="A hand holding a fruit&#10;&#10;Description automatically generated">
            <a:extLst>
              <a:ext uri="{FF2B5EF4-FFF2-40B4-BE49-F238E27FC236}">
                <a16:creationId xmlns:a16="http://schemas.microsoft.com/office/drawing/2014/main" id="{8EF0985F-71B8-CEA0-5A4F-6FFB4A3A12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7967" y="231769"/>
            <a:ext cx="1773936" cy="1773936"/>
          </a:xfrm>
          <a:prstGeom prst="rect">
            <a:avLst/>
          </a:prstGeom>
        </p:spPr>
      </p:pic>
    </p:spTree>
    <p:extLst>
      <p:ext uri="{BB962C8B-B14F-4D97-AF65-F5344CB8AC3E}">
        <p14:creationId xmlns:p14="http://schemas.microsoft.com/office/powerpoint/2010/main" val="39393567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fr-CA" sz="4900" noProof="0" dirty="0"/>
              <a:t>TP-09-RM – UTILISATION DE MÉTHODES D’AUDITS à DISTANCE</a:t>
            </a:r>
          </a:p>
        </p:txBody>
      </p:sp>
      <p:sp>
        <p:nvSpPr>
          <p:cNvPr id="108547" name="Content Placeholder 2"/>
          <p:cNvSpPr>
            <a:spLocks noGrp="1"/>
          </p:cNvSpPr>
          <p:nvPr>
            <p:ph sz="quarter" idx="13"/>
          </p:nvPr>
        </p:nvSpPr>
        <p:spPr/>
        <p:txBody>
          <a:bodyPr>
            <a:normAutofit fontScale="85000" lnSpcReduction="10000"/>
          </a:bodyPr>
          <a:lstStyle/>
          <a:p>
            <a:r>
              <a:rPr lang="fr-CA" sz="2600" noProof="0" dirty="0">
                <a:cs typeface="Calibri" panose="020F0502020204030204" pitchFamily="34" charset="0"/>
              </a:rPr>
              <a:t>Pendant la pandémie COVID-19, CanadaGAP a élaboré une politique concernant les audits à distance ou partiels à distance (</a:t>
            </a:r>
            <a:r>
              <a:rPr lang="fr-CA" sz="2800" noProof="0" dirty="0"/>
              <a:t>TP-09-RM)</a:t>
            </a:r>
            <a:r>
              <a:rPr lang="fr-CA" sz="2600" noProof="0" dirty="0">
                <a:cs typeface="Calibri" panose="020F0502020204030204" pitchFamily="34" charset="0"/>
              </a:rPr>
              <a:t>.</a:t>
            </a:r>
          </a:p>
          <a:p>
            <a:r>
              <a:rPr lang="fr-CA" sz="2600" noProof="0" dirty="0">
                <a:cs typeface="Calibri" panose="020F0502020204030204" pitchFamily="34" charset="0"/>
              </a:rPr>
              <a:t>Suite aux préoccupations soulevées par Pommes de terre Nouveau-Brunswick, CanadaGAP a modifié cette procédure pour permettre à certaines petites exploitations de pommes de terre de subir un audit partiel à distance, si les conditions le permettent.</a:t>
            </a:r>
          </a:p>
          <a:p>
            <a:r>
              <a:rPr lang="fr-CA" sz="2600" noProof="0" dirty="0">
                <a:cs typeface="Calibri" panose="020F0502020204030204" pitchFamily="34" charset="0"/>
              </a:rPr>
              <a:t>Juin 2026 : Ce changement a été communiqué directement aux exploitations de pommes de terre qui pourraient être affectées, ainsi que les associations de producteurs qui représentent les exploitations agricoles touchées. </a:t>
            </a:r>
            <a:endParaRPr lang="fr-CA" sz="2400" noProof="0" dirty="0">
              <a:cs typeface="Calibri" panose="020F0502020204030204" pitchFamily="34" charset="0"/>
            </a:endParaRPr>
          </a:p>
        </p:txBody>
      </p:sp>
    </p:spTree>
    <p:extLst>
      <p:ext uri="{BB962C8B-B14F-4D97-AF65-F5344CB8AC3E}">
        <p14:creationId xmlns:p14="http://schemas.microsoft.com/office/powerpoint/2010/main" val="20402161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fr-CA" sz="4900" noProof="0" dirty="0"/>
              <a:t>AUDITS PARTIELS À DISTANCE</a:t>
            </a:r>
          </a:p>
        </p:txBody>
      </p:sp>
      <p:sp>
        <p:nvSpPr>
          <p:cNvPr id="108547" name="Content Placeholder 2"/>
          <p:cNvSpPr>
            <a:spLocks noGrp="1"/>
          </p:cNvSpPr>
          <p:nvPr>
            <p:ph sz="quarter" idx="13"/>
          </p:nvPr>
        </p:nvSpPr>
        <p:spPr>
          <a:xfrm>
            <a:off x="685800" y="1669774"/>
            <a:ext cx="10394707" cy="3704811"/>
          </a:xfrm>
        </p:spPr>
        <p:txBody>
          <a:bodyPr>
            <a:normAutofit fontScale="92500" lnSpcReduction="20000"/>
          </a:bodyPr>
          <a:lstStyle/>
          <a:p>
            <a:r>
              <a:rPr lang="fr-CA" noProof="0" dirty="0"/>
              <a:t>Cette approche offre une </a:t>
            </a:r>
            <a:r>
              <a:rPr lang="fr-CA" u="sng" noProof="0" dirty="0"/>
              <a:t>solution de rechange</a:t>
            </a:r>
            <a:r>
              <a:rPr lang="fr-CA" noProof="0" dirty="0"/>
              <a:t> aux audits complets réguliers CanadaGAP réalisés sur place. </a:t>
            </a:r>
          </a:p>
          <a:p>
            <a:r>
              <a:rPr lang="fr-CA" noProof="0" dirty="0"/>
              <a:t>Un volet de l’audit est effectué sur place, tandis que l’autre est réalisé à distance. </a:t>
            </a:r>
          </a:p>
          <a:p>
            <a:r>
              <a:rPr lang="fr-CA" noProof="0" dirty="0"/>
              <a:t>L’avantage primordial d’utiliser des méthodes à distance est la réduction de temps que l’auditeur doit passer sur place pour compléter l’audit complet. </a:t>
            </a:r>
          </a:p>
          <a:p>
            <a:r>
              <a:rPr lang="fr-CA" noProof="0" dirty="0"/>
              <a:t>Éléments :</a:t>
            </a:r>
          </a:p>
          <a:p>
            <a:pPr marL="800100" lvl="1" indent="-342900">
              <a:buSzPct val="100000"/>
              <a:buFont typeface="+mj-lt"/>
              <a:buAutoNum type="arabicPeriod"/>
            </a:pPr>
            <a:r>
              <a:rPr lang="fr-CA" noProof="0" dirty="0"/>
              <a:t>Audit partiel sur place (observations, entrevues, évaluation de documentation sélective)</a:t>
            </a:r>
          </a:p>
          <a:p>
            <a:pPr marL="800100" lvl="1" indent="-342900">
              <a:buSzPct val="100000"/>
              <a:buFont typeface="+mj-lt"/>
              <a:buAutoNum type="arabicPeriod"/>
            </a:pPr>
            <a:r>
              <a:rPr lang="fr-CA" noProof="0" dirty="0"/>
              <a:t>Audit partiel à distance (vérification croisée d’informations recueillies sur place avec la documentation de l’exploitation et registres examinés hors site)</a:t>
            </a:r>
          </a:p>
          <a:p>
            <a:pPr marL="800100" lvl="1" indent="-342900">
              <a:buSzPct val="100000"/>
              <a:buFont typeface="+mj-lt"/>
              <a:buAutoNum type="arabicPeriod"/>
            </a:pPr>
            <a:r>
              <a:rPr lang="fr-CA" noProof="0" dirty="0"/>
              <a:t>Activités de « suivi » (selon le besoin) </a:t>
            </a:r>
          </a:p>
          <a:p>
            <a:endParaRPr lang="fr-CA" sz="2200" noProof="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983399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F6B65-8F08-A27F-03A7-9A1EA72A8368}"/>
              </a:ext>
            </a:extLst>
          </p:cNvPr>
          <p:cNvSpPr>
            <a:spLocks noGrp="1"/>
          </p:cNvSpPr>
          <p:nvPr>
            <p:ph type="title"/>
          </p:nvPr>
        </p:nvSpPr>
        <p:spPr/>
        <p:txBody>
          <a:bodyPr/>
          <a:lstStyle/>
          <a:p>
            <a:r>
              <a:rPr lang="fr-CA" noProof="0" dirty="0"/>
              <a:t>Principes DIRECTEURS</a:t>
            </a:r>
          </a:p>
        </p:txBody>
      </p:sp>
      <p:sp>
        <p:nvSpPr>
          <p:cNvPr id="3" name="Content Placeholder 2">
            <a:extLst>
              <a:ext uri="{FF2B5EF4-FFF2-40B4-BE49-F238E27FC236}">
                <a16:creationId xmlns:a16="http://schemas.microsoft.com/office/drawing/2014/main" id="{5C8A7430-917C-DC78-0F96-94454429B16A}"/>
              </a:ext>
            </a:extLst>
          </p:cNvPr>
          <p:cNvSpPr>
            <a:spLocks noGrp="1"/>
          </p:cNvSpPr>
          <p:nvPr>
            <p:ph sz="quarter" idx="13"/>
          </p:nvPr>
        </p:nvSpPr>
        <p:spPr>
          <a:xfrm>
            <a:off x="685800" y="1603514"/>
            <a:ext cx="10394707" cy="3771072"/>
          </a:xfrm>
        </p:spPr>
        <p:txBody>
          <a:bodyPr>
            <a:normAutofit/>
          </a:bodyPr>
          <a:lstStyle/>
          <a:p>
            <a:r>
              <a:rPr lang="fr-CA" noProof="0" dirty="0"/>
              <a:t>Bien qu’un participant au programme puisse </a:t>
            </a:r>
            <a:r>
              <a:rPr lang="fr-CA" b="1" noProof="0" dirty="0"/>
              <a:t>demander</a:t>
            </a:r>
            <a:r>
              <a:rPr lang="fr-CA" noProof="0" dirty="0"/>
              <a:t> un audit partiel à distance, il en revient à l’organisme de certification (OC) de déterminer si un audit peut être effectué en partie à l’aide de méthodes à distance. </a:t>
            </a:r>
          </a:p>
          <a:p>
            <a:r>
              <a:rPr lang="fr-CA" noProof="0" dirty="0"/>
              <a:t>Pour être admissible à un audit qui utilise des méthodes à distance, les clients doivent démontrer à l’organisme de certification leur capacité de répondre aux exigences des technologies de l’information et de la communication (TIC). </a:t>
            </a:r>
          </a:p>
          <a:p>
            <a:pPr lvl="1"/>
            <a:r>
              <a:rPr lang="fr-CA" sz="2000" noProof="0" dirty="0"/>
              <a:t>Ces exigences sont détaillées de manière approfondie dans le document lui-même; nous ne les examinerons pas toutes aujourd’hui.</a:t>
            </a:r>
          </a:p>
          <a:p>
            <a:r>
              <a:rPr lang="fr-CA" u="sng" noProof="0" dirty="0"/>
              <a:t>Un audit complet sur place demeure l’approche privilégiée pour les audits CanadaGAP.</a:t>
            </a:r>
          </a:p>
          <a:p>
            <a:pPr lvl="1"/>
            <a:endParaRPr lang="fr-CA" noProof="0" dirty="0"/>
          </a:p>
        </p:txBody>
      </p:sp>
    </p:spTree>
    <p:extLst>
      <p:ext uri="{BB962C8B-B14F-4D97-AF65-F5344CB8AC3E}">
        <p14:creationId xmlns:p14="http://schemas.microsoft.com/office/powerpoint/2010/main" val="12190247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E0F38-D463-4084-12D6-DFDB66AAF22E}"/>
              </a:ext>
            </a:extLst>
          </p:cNvPr>
          <p:cNvSpPr>
            <a:spLocks noGrp="1"/>
          </p:cNvSpPr>
          <p:nvPr>
            <p:ph type="title"/>
          </p:nvPr>
        </p:nvSpPr>
        <p:spPr/>
        <p:txBody>
          <a:bodyPr>
            <a:normAutofit fontScale="90000"/>
          </a:bodyPr>
          <a:lstStyle/>
          <a:p>
            <a:r>
              <a:rPr lang="fr-CA" noProof="0" dirty="0"/>
              <a:t>Quelles exploitations de pommes de terre sont admissibles?</a:t>
            </a:r>
          </a:p>
        </p:txBody>
      </p:sp>
      <p:sp>
        <p:nvSpPr>
          <p:cNvPr id="3" name="Content Placeholder 2">
            <a:extLst>
              <a:ext uri="{FF2B5EF4-FFF2-40B4-BE49-F238E27FC236}">
                <a16:creationId xmlns:a16="http://schemas.microsoft.com/office/drawing/2014/main" id="{98F48588-B8F1-F462-1733-DA81DA925178}"/>
              </a:ext>
            </a:extLst>
          </p:cNvPr>
          <p:cNvSpPr>
            <a:spLocks noGrp="1"/>
          </p:cNvSpPr>
          <p:nvPr>
            <p:ph sz="quarter" idx="13"/>
          </p:nvPr>
        </p:nvSpPr>
        <p:spPr>
          <a:xfrm>
            <a:off x="685800" y="1483415"/>
            <a:ext cx="10394707" cy="4135507"/>
          </a:xfrm>
        </p:spPr>
        <p:txBody>
          <a:bodyPr>
            <a:normAutofit/>
          </a:bodyPr>
          <a:lstStyle/>
          <a:p>
            <a:pPr lvl="0"/>
            <a:r>
              <a:rPr lang="fr-CA" noProof="0" dirty="0"/>
              <a:t>Lorsque le producteur a des circonstances exceptionnelles de justifier sa demande auprès de l’OC d’utiliser des méthodes partielles à distance, et que l’organisme de certification a validé ces circonstances. </a:t>
            </a:r>
          </a:p>
          <a:p>
            <a:pPr lvl="0"/>
            <a:r>
              <a:rPr lang="fr-CA" noProof="0" dirty="0"/>
              <a:t>De telles circonstances peuvent comprendre, </a:t>
            </a:r>
            <a:r>
              <a:rPr lang="fr-CA" b="1" noProof="0" dirty="0"/>
              <a:t>pour les pommes de terre uniquement :</a:t>
            </a:r>
          </a:p>
          <a:p>
            <a:pPr lvl="1"/>
            <a:r>
              <a:rPr lang="fr-CA" noProof="0" dirty="0"/>
              <a:t>petites exploitations agricoles inscrites à une option de certification non reconnue par GFSI (c.-à.-d, option CanadaGAP A1, A2, ou E);</a:t>
            </a:r>
          </a:p>
          <a:p>
            <a:pPr lvl="1"/>
            <a:r>
              <a:rPr lang="fr-CA" noProof="0" dirty="0"/>
              <a:t>où le producteur/la personne responsable de l’exploitation doit opérer la récolteuse la journée de l’audit et a une disponibilité limitée de participer à l’audit tandis que l’auditeur est sur place</a:t>
            </a:r>
            <a:r>
              <a:rPr lang="fr-CA" i="1" noProof="0" dirty="0"/>
              <a:t>. </a:t>
            </a:r>
          </a:p>
          <a:p>
            <a:pPr lvl="1"/>
            <a:r>
              <a:rPr lang="fr-CA" i="1" noProof="0" dirty="0"/>
              <a:t>Remarque : les producteurs de pommes de terre qui ont également d’autres productions incluses dans la portée de leur certification ne sont </a:t>
            </a:r>
            <a:r>
              <a:rPr lang="fr-CA" b="1" i="1" noProof="0" dirty="0"/>
              <a:t>pas</a:t>
            </a:r>
            <a:r>
              <a:rPr lang="fr-CA" i="1" noProof="0" dirty="0"/>
              <a:t> admissibles aux audits partiels à distance.</a:t>
            </a:r>
            <a:endParaRPr lang="fr-CA" noProof="0" dirty="0"/>
          </a:p>
        </p:txBody>
      </p:sp>
    </p:spTree>
    <p:extLst>
      <p:ext uri="{BB962C8B-B14F-4D97-AF65-F5344CB8AC3E}">
        <p14:creationId xmlns:p14="http://schemas.microsoft.com/office/powerpoint/2010/main" val="30773621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9DD8-9733-294A-10B4-1055B91B07AA}"/>
              </a:ext>
            </a:extLst>
          </p:cNvPr>
          <p:cNvSpPr>
            <a:spLocks noGrp="1"/>
          </p:cNvSpPr>
          <p:nvPr>
            <p:ph type="title"/>
          </p:nvPr>
        </p:nvSpPr>
        <p:spPr/>
        <p:txBody>
          <a:bodyPr/>
          <a:lstStyle/>
          <a:p>
            <a:r>
              <a:rPr lang="fr-CA" noProof="0" dirty="0"/>
              <a:t>Restrictions</a:t>
            </a:r>
          </a:p>
        </p:txBody>
      </p:sp>
      <p:sp>
        <p:nvSpPr>
          <p:cNvPr id="3" name="Content Placeholder 2">
            <a:extLst>
              <a:ext uri="{FF2B5EF4-FFF2-40B4-BE49-F238E27FC236}">
                <a16:creationId xmlns:a16="http://schemas.microsoft.com/office/drawing/2014/main" id="{39FA45FA-E39F-26D4-9504-6C6C00BDFA98}"/>
              </a:ext>
            </a:extLst>
          </p:cNvPr>
          <p:cNvSpPr>
            <a:spLocks noGrp="1"/>
          </p:cNvSpPr>
          <p:nvPr>
            <p:ph sz="quarter" idx="13"/>
          </p:nvPr>
        </p:nvSpPr>
        <p:spPr/>
        <p:txBody>
          <a:bodyPr>
            <a:normAutofit fontScale="92500" lnSpcReduction="20000"/>
          </a:bodyPr>
          <a:lstStyle/>
          <a:p>
            <a:r>
              <a:rPr lang="fr-CA" b="1" noProof="0" dirty="0"/>
              <a:t>Date limite pour demander un audit partiel à distance </a:t>
            </a:r>
            <a:r>
              <a:rPr lang="fr-CA" noProof="0" dirty="0"/>
              <a:t>: Le participant au programme doit demander un audit utilisant des méthodes partielles à distance en communiquant avec son organisme de certification </a:t>
            </a:r>
            <a:r>
              <a:rPr lang="fr-CA" u="sng" noProof="0" dirty="0"/>
              <a:t>au moins 30 jours avant </a:t>
            </a:r>
            <a:r>
              <a:rPr lang="fr-CA" noProof="0" dirty="0"/>
              <a:t>la période prévue pour l’audit. En aucun cas l’organisme de certification et/ou l’auditeur donneront suite à une demande de client pour un audit partiel à distance une fois que l’auditeur sera arrivé sur place.  </a:t>
            </a:r>
          </a:p>
          <a:p>
            <a:pPr lvl="1"/>
            <a:r>
              <a:rPr lang="fr-CA" noProof="0" dirty="0"/>
              <a:t>Remarque : en 2027, ce délai sera porté à </a:t>
            </a:r>
            <a:r>
              <a:rPr lang="fr-CA" u="sng" noProof="0" dirty="0"/>
              <a:t>3 mois de préavis </a:t>
            </a:r>
            <a:r>
              <a:rPr lang="fr-CA" noProof="0" dirty="0"/>
              <a:t>pour toutes les demandes.</a:t>
            </a:r>
          </a:p>
          <a:p>
            <a:r>
              <a:rPr lang="fr-CA" b="1" noProof="0" dirty="0"/>
              <a:t>Les audits à l’improviste</a:t>
            </a:r>
            <a:r>
              <a:rPr lang="fr-CA" noProof="0" dirty="0"/>
              <a:t> peuvent être effectués à l’aide de méthodes partielles à distance. Toutefois, dans ce cas, le participant au programme doit demander le recours à ces méthodes au moment </a:t>
            </a:r>
            <a:r>
              <a:rPr lang="fr-CA" b="1" noProof="0" dirty="0"/>
              <a:t>dès</a:t>
            </a:r>
            <a:r>
              <a:rPr lang="fr-CA" noProof="0" dirty="0"/>
              <a:t> que l’organisme de certification </a:t>
            </a:r>
            <a:r>
              <a:rPr lang="fr-CA" b="1" noProof="0" dirty="0"/>
              <a:t>informe</a:t>
            </a:r>
            <a:r>
              <a:rPr lang="fr-CA" noProof="0" dirty="0"/>
              <a:t> le client de sa sélection pour un audit à l’improviste (c.-à.-d., début de la saison).</a:t>
            </a:r>
          </a:p>
        </p:txBody>
      </p:sp>
    </p:spTree>
    <p:extLst>
      <p:ext uri="{BB962C8B-B14F-4D97-AF65-F5344CB8AC3E}">
        <p14:creationId xmlns:p14="http://schemas.microsoft.com/office/powerpoint/2010/main" val="4552379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C3964-5DC5-F851-94B2-ACF3A1E74E73}"/>
              </a:ext>
            </a:extLst>
          </p:cNvPr>
          <p:cNvSpPr>
            <a:spLocks noGrp="1"/>
          </p:cNvSpPr>
          <p:nvPr>
            <p:ph type="title"/>
          </p:nvPr>
        </p:nvSpPr>
        <p:spPr/>
        <p:txBody>
          <a:bodyPr/>
          <a:lstStyle/>
          <a:p>
            <a:r>
              <a:rPr lang="fr-CA" noProof="0" dirty="0"/>
              <a:t>INCIDENCES SUR LES Coûts</a:t>
            </a:r>
          </a:p>
        </p:txBody>
      </p:sp>
      <p:sp>
        <p:nvSpPr>
          <p:cNvPr id="3" name="Content Placeholder 2">
            <a:extLst>
              <a:ext uri="{FF2B5EF4-FFF2-40B4-BE49-F238E27FC236}">
                <a16:creationId xmlns:a16="http://schemas.microsoft.com/office/drawing/2014/main" id="{683D6059-DC9A-9F8B-1863-A2B81D332ECF}"/>
              </a:ext>
            </a:extLst>
          </p:cNvPr>
          <p:cNvSpPr>
            <a:spLocks noGrp="1"/>
          </p:cNvSpPr>
          <p:nvPr>
            <p:ph sz="quarter" idx="13"/>
          </p:nvPr>
        </p:nvSpPr>
        <p:spPr>
          <a:xfrm>
            <a:off x="685800" y="1729410"/>
            <a:ext cx="10394707" cy="3645176"/>
          </a:xfrm>
        </p:spPr>
        <p:txBody>
          <a:bodyPr>
            <a:normAutofit lnSpcReduction="10000"/>
          </a:bodyPr>
          <a:lstStyle/>
          <a:p>
            <a:r>
              <a:rPr lang="fr-CA" noProof="0" dirty="0"/>
              <a:t>Les participants au programme qui choisissent un audit partiel à distance peuvent s’attendent à débourser des frais supplémentaires.</a:t>
            </a:r>
          </a:p>
          <a:p>
            <a:r>
              <a:rPr lang="fr-CA" noProof="0" dirty="0"/>
              <a:t>Les coûts supplémentaires liés aux services fournis par l’organisme de certification sont entièrement à la discrétion de l’OC.</a:t>
            </a:r>
          </a:p>
          <a:p>
            <a:r>
              <a:rPr lang="fr-CA" noProof="0" dirty="0"/>
              <a:t>Ces coûts reflètent la charge administrative supplémentaire pour la prestation de services liés à un audit partiel à distance, y compris la manipulation de documents (p. ex., transfert de documents, examen hors site) ainsi que tout suivi nécessaire.</a:t>
            </a:r>
          </a:p>
          <a:p>
            <a:r>
              <a:rPr lang="fr-CA" noProof="0" dirty="0"/>
              <a:t>En choisissant un audit partiel à distance, le participant au programme accepte de payer les frais supplémentaires facturés par l’OC en relation aux activités d’audit et de certification.</a:t>
            </a:r>
          </a:p>
          <a:p>
            <a:endParaRPr lang="fr-CA" noProof="0" dirty="0"/>
          </a:p>
        </p:txBody>
      </p:sp>
    </p:spTree>
    <p:extLst>
      <p:ext uri="{BB962C8B-B14F-4D97-AF65-F5344CB8AC3E}">
        <p14:creationId xmlns:p14="http://schemas.microsoft.com/office/powerpoint/2010/main" val="13085345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C3964-5DC5-F851-94B2-ACF3A1E74E73}"/>
              </a:ext>
            </a:extLst>
          </p:cNvPr>
          <p:cNvSpPr>
            <a:spLocks noGrp="1"/>
          </p:cNvSpPr>
          <p:nvPr>
            <p:ph type="title"/>
          </p:nvPr>
        </p:nvSpPr>
        <p:spPr/>
        <p:txBody>
          <a:bodyPr>
            <a:normAutofit fontScale="90000"/>
          </a:bodyPr>
          <a:lstStyle/>
          <a:p>
            <a:r>
              <a:rPr lang="fr-CA" noProof="0" dirty="0"/>
              <a:t>INCIDENCES SUR LES Coûts (CanadaGAP)</a:t>
            </a:r>
          </a:p>
        </p:txBody>
      </p:sp>
      <p:sp>
        <p:nvSpPr>
          <p:cNvPr id="3" name="Content Placeholder 2">
            <a:extLst>
              <a:ext uri="{FF2B5EF4-FFF2-40B4-BE49-F238E27FC236}">
                <a16:creationId xmlns:a16="http://schemas.microsoft.com/office/drawing/2014/main" id="{683D6059-DC9A-9F8B-1863-A2B81D332ECF}"/>
              </a:ext>
            </a:extLst>
          </p:cNvPr>
          <p:cNvSpPr>
            <a:spLocks noGrp="1"/>
          </p:cNvSpPr>
          <p:nvPr>
            <p:ph sz="quarter" idx="13"/>
          </p:nvPr>
        </p:nvSpPr>
        <p:spPr>
          <a:xfrm>
            <a:off x="685800" y="1778000"/>
            <a:ext cx="10394707" cy="3596585"/>
          </a:xfrm>
        </p:spPr>
        <p:txBody>
          <a:bodyPr>
            <a:normAutofit/>
          </a:bodyPr>
          <a:lstStyle/>
          <a:p>
            <a:r>
              <a:rPr lang="fr-CA" b="1" noProof="0" dirty="0"/>
              <a:t>Audits aléatoires </a:t>
            </a:r>
            <a:r>
              <a:rPr lang="fr-CA" noProof="0" dirty="0"/>
              <a:t>: Des frais supplémentaires sont également chargés directement par CanadaGAP aux participants au programme des options A1 ou A2 sélectionnés pour un audit aléatoire, qui demandent à l’OC d’effecteur leur audit à l’aide de méthodes partielles à distance.</a:t>
            </a:r>
          </a:p>
          <a:p>
            <a:r>
              <a:rPr lang="fr-CA" noProof="0" dirty="0"/>
              <a:t>Dans de tels cas, </a:t>
            </a:r>
            <a:r>
              <a:rPr lang="fr-CA" b="1" noProof="0" dirty="0"/>
              <a:t>CanadaGAP appliquera un supplément de 1 500 $ CAD</a:t>
            </a:r>
            <a:r>
              <a:rPr lang="fr-CA" noProof="0" dirty="0"/>
              <a:t>, payable par le participant au programme sur réception d’une facture émise directement par CanadaGAP après la tenue de l’audit partiel à distance par l’OC.</a:t>
            </a:r>
          </a:p>
          <a:p>
            <a:r>
              <a:rPr lang="fr-CA" noProof="0" dirty="0"/>
              <a:t>Ce supplément vise à compenser les frais supplémentaires qui seront facturés à CanadaGAP par l’organisme de certification pour la livraison et l’administration de l’audit partiel à distance.</a:t>
            </a:r>
          </a:p>
          <a:p>
            <a:endParaRPr lang="fr-CA" noProof="0" dirty="0"/>
          </a:p>
        </p:txBody>
      </p:sp>
    </p:spTree>
    <p:extLst>
      <p:ext uri="{BB962C8B-B14F-4D97-AF65-F5344CB8AC3E}">
        <p14:creationId xmlns:p14="http://schemas.microsoft.com/office/powerpoint/2010/main" val="24202455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E455B-B590-CCC0-A9EC-3271377D8D3B}"/>
              </a:ext>
            </a:extLst>
          </p:cNvPr>
          <p:cNvSpPr>
            <a:spLocks noGrp="1"/>
          </p:cNvSpPr>
          <p:nvPr>
            <p:ph type="title"/>
          </p:nvPr>
        </p:nvSpPr>
        <p:spPr/>
        <p:txBody>
          <a:bodyPr>
            <a:normAutofit fontScale="90000"/>
          </a:bodyPr>
          <a:lstStyle/>
          <a:p>
            <a:r>
              <a:rPr lang="fr-CA" noProof="0" dirty="0"/>
              <a:t>Processus POUR LES AUDITS PARTIELS À DISTANCE (1)</a:t>
            </a:r>
          </a:p>
        </p:txBody>
      </p:sp>
      <p:sp>
        <p:nvSpPr>
          <p:cNvPr id="3" name="Content Placeholder 2">
            <a:extLst>
              <a:ext uri="{FF2B5EF4-FFF2-40B4-BE49-F238E27FC236}">
                <a16:creationId xmlns:a16="http://schemas.microsoft.com/office/drawing/2014/main" id="{979D736C-CA09-28D8-05B2-EBDBD596C2E4}"/>
              </a:ext>
            </a:extLst>
          </p:cNvPr>
          <p:cNvSpPr>
            <a:spLocks noGrp="1"/>
          </p:cNvSpPr>
          <p:nvPr>
            <p:ph sz="quarter" idx="13"/>
          </p:nvPr>
        </p:nvSpPr>
        <p:spPr>
          <a:xfrm>
            <a:off x="685800" y="1676400"/>
            <a:ext cx="10394707" cy="3876261"/>
          </a:xfrm>
        </p:spPr>
        <p:txBody>
          <a:bodyPr>
            <a:normAutofit lnSpcReduction="10000"/>
          </a:bodyPr>
          <a:lstStyle/>
          <a:p>
            <a:pPr marL="228600" lvl="2"/>
            <a:r>
              <a:rPr lang="fr-CA" sz="2000" noProof="0" dirty="0"/>
              <a:t>Le processus est décrit en détail dans la TP-09-RM, qui est disponible sur le site Web de CanadaGAP à l’adresse :</a:t>
            </a:r>
          </a:p>
          <a:p>
            <a:pPr marL="0" lvl="2" indent="0" algn="ctr">
              <a:buNone/>
            </a:pPr>
            <a:r>
              <a:rPr lang="fr-CA" sz="2000" noProof="0" dirty="0">
                <a:hlinkClick r:id="rId3"/>
              </a:rPr>
              <a:t>https://www.canadagap.ca/fr/faq-items/une-entreprise-peut-elle-demander-un-audit-comportant-un-element-a-distance-quelles-entreprises-sont-admissibles/</a:t>
            </a:r>
            <a:endParaRPr lang="fr-CA" sz="2000" noProof="0" dirty="0"/>
          </a:p>
          <a:p>
            <a:pPr marL="0" lvl="2" indent="0" algn="ctr">
              <a:buNone/>
            </a:pPr>
            <a:r>
              <a:rPr lang="fr-CA" sz="2000" b="1" noProof="0" dirty="0"/>
              <a:t>La visite sur place aura lieu </a:t>
            </a:r>
            <a:r>
              <a:rPr lang="fr-CA" sz="2000" b="1" i="1" noProof="0" dirty="0"/>
              <a:t>en premier</a:t>
            </a:r>
            <a:r>
              <a:rPr lang="fr-CA" sz="2000" b="1" noProof="0" dirty="0"/>
              <a:t>, </a:t>
            </a:r>
            <a:r>
              <a:rPr lang="fr-CA" sz="2000" noProof="0" dirty="0"/>
              <a:t>avant l’examen des documents à distance.</a:t>
            </a:r>
          </a:p>
          <a:p>
            <a:pPr marL="282575" lvl="2">
              <a:tabLst>
                <a:tab pos="687388" algn="l"/>
              </a:tabLst>
            </a:pPr>
            <a:r>
              <a:rPr lang="fr-CA" sz="2000" noProof="0" dirty="0"/>
              <a:t>En général, le volet sur place de l’audit devrait durer environ 2 heures; cela peut nécessiter moins de temps pour les petites exploitations plus simples ou petites.</a:t>
            </a:r>
          </a:p>
          <a:p>
            <a:r>
              <a:rPr lang="fr-CA" noProof="0" dirty="0"/>
              <a:t>L’auditeur tiendra une réunion d’ouverture</a:t>
            </a:r>
            <a:r>
              <a:rPr lang="fr-CA" sz="2000" noProof="0" dirty="0"/>
              <a:t>. Si les points à aborder peuvent être communiqués d’une façon différente (c.-</a:t>
            </a:r>
            <a:r>
              <a:rPr lang="fr-CA" noProof="0" dirty="0"/>
              <a:t>à</a:t>
            </a:r>
            <a:r>
              <a:rPr lang="fr-CA" sz="2000" noProof="0" dirty="0"/>
              <a:t>.-d., courriel, p</a:t>
            </a:r>
            <a:r>
              <a:rPr lang="fr-CA" noProof="0" dirty="0"/>
              <a:t>réavis </a:t>
            </a:r>
            <a:r>
              <a:rPr lang="fr-CA" sz="2000" noProof="0" dirty="0"/>
              <a:t>aux clients, dans le plan d’audit) par l’organisme de certification ou l’auditeur,  c’est aussi acceptable.</a:t>
            </a:r>
          </a:p>
        </p:txBody>
      </p:sp>
    </p:spTree>
    <p:extLst>
      <p:ext uri="{BB962C8B-B14F-4D97-AF65-F5344CB8AC3E}">
        <p14:creationId xmlns:p14="http://schemas.microsoft.com/office/powerpoint/2010/main" val="1272785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E455B-B590-CCC0-A9EC-3271377D8D3B}"/>
              </a:ext>
            </a:extLst>
          </p:cNvPr>
          <p:cNvSpPr>
            <a:spLocks noGrp="1"/>
          </p:cNvSpPr>
          <p:nvPr>
            <p:ph type="title"/>
          </p:nvPr>
        </p:nvSpPr>
        <p:spPr/>
        <p:txBody>
          <a:bodyPr>
            <a:normAutofit/>
          </a:bodyPr>
          <a:lstStyle/>
          <a:p>
            <a:r>
              <a:rPr lang="fr-CA" noProof="0" dirty="0"/>
              <a:t>VOLET SUR PLACE (2)</a:t>
            </a:r>
          </a:p>
        </p:txBody>
      </p:sp>
      <p:sp>
        <p:nvSpPr>
          <p:cNvPr id="3" name="Content Placeholder 2">
            <a:extLst>
              <a:ext uri="{FF2B5EF4-FFF2-40B4-BE49-F238E27FC236}">
                <a16:creationId xmlns:a16="http://schemas.microsoft.com/office/drawing/2014/main" id="{979D736C-CA09-28D8-05B2-EBDBD596C2E4}"/>
              </a:ext>
            </a:extLst>
          </p:cNvPr>
          <p:cNvSpPr>
            <a:spLocks noGrp="1"/>
          </p:cNvSpPr>
          <p:nvPr>
            <p:ph sz="quarter" idx="13"/>
          </p:nvPr>
        </p:nvSpPr>
        <p:spPr>
          <a:xfrm>
            <a:off x="599660" y="1222958"/>
            <a:ext cx="10828159" cy="3311189"/>
          </a:xfrm>
        </p:spPr>
        <p:txBody>
          <a:bodyPr>
            <a:normAutofit/>
          </a:bodyPr>
          <a:lstStyle/>
          <a:p>
            <a:r>
              <a:rPr lang="fr-CA" sz="1900" noProof="0" dirty="0"/>
              <a:t>L’auditeur visitera les lieux, en utilisant la liste de contrôle d’audit CanadaGAP comme référence et/ou pour prendre des notes détaillées (p. ex., personnes interrogées, observations effectuées, etc.). </a:t>
            </a:r>
          </a:p>
          <a:p>
            <a:r>
              <a:rPr lang="fr-CA" sz="1900" noProof="0" dirty="0"/>
              <a:t>L’auditeur s’assurera que tous les entretiens et les conversations avec les employés et la personne-ressource responsable de la salubrité des aliments aient lieu sur place.  </a:t>
            </a:r>
          </a:p>
          <a:p>
            <a:r>
              <a:rPr lang="fr-CA" sz="1900" noProof="0" dirty="0"/>
              <a:t>Les éléments à vérifier peuvent comprendre : </a:t>
            </a:r>
          </a:p>
          <a:p>
            <a:endParaRPr lang="fr-CA" noProof="0" dirty="0"/>
          </a:p>
          <a:p>
            <a:endParaRPr lang="fr-CA" noProof="0" dirty="0"/>
          </a:p>
        </p:txBody>
      </p:sp>
      <p:sp>
        <p:nvSpPr>
          <p:cNvPr id="4" name="TextBox 3">
            <a:extLst>
              <a:ext uri="{FF2B5EF4-FFF2-40B4-BE49-F238E27FC236}">
                <a16:creationId xmlns:a16="http://schemas.microsoft.com/office/drawing/2014/main" id="{CEF6CDBC-E5AA-5700-8CDE-F98A031E85F9}"/>
              </a:ext>
            </a:extLst>
          </p:cNvPr>
          <p:cNvSpPr txBox="1"/>
          <p:nvPr/>
        </p:nvSpPr>
        <p:spPr>
          <a:xfrm>
            <a:off x="1470035" y="3449719"/>
            <a:ext cx="8488974" cy="2446824"/>
          </a:xfrm>
          <a:prstGeom prst="rect">
            <a:avLst/>
          </a:prstGeom>
          <a:noFill/>
        </p:spPr>
        <p:txBody>
          <a:bodyPr wrap="square" numCol="2" rtlCol="0">
            <a:spAutoFit/>
          </a:bodyPr>
          <a:lstStyle/>
          <a:p>
            <a:pPr marL="685800" lvl="1" indent="-228600">
              <a:buClr>
                <a:schemeClr val="tx2"/>
              </a:buClr>
              <a:buFont typeface="Gill Sans MT" panose="020B0502020104020203" pitchFamily="34" charset="0"/>
              <a:buChar char="–"/>
            </a:pPr>
            <a:r>
              <a:rPr lang="fr-CA" sz="1700" noProof="0" dirty="0">
                <a:solidFill>
                  <a:schemeClr val="tx1">
                    <a:lumMod val="65000"/>
                    <a:lumOff val="35000"/>
                  </a:schemeClr>
                </a:solidFill>
                <a:latin typeface="Amasis MT Pro Light" panose="02040304050005020304" pitchFamily="18" charset="0"/>
              </a:rPr>
              <a:t>Site de production et les environs</a:t>
            </a:r>
          </a:p>
          <a:p>
            <a:pPr marL="685800" lvl="1" indent="-228600">
              <a:buClr>
                <a:schemeClr val="tx2"/>
              </a:buClr>
              <a:buFont typeface="Gill Sans MT" panose="020B0502020104020203" pitchFamily="34" charset="0"/>
              <a:buChar char="–"/>
            </a:pPr>
            <a:r>
              <a:rPr lang="fr-CA" sz="1700" noProof="0" dirty="0">
                <a:solidFill>
                  <a:schemeClr val="tx1">
                    <a:lumMod val="65000"/>
                    <a:lumOff val="35000"/>
                  </a:schemeClr>
                </a:solidFill>
                <a:latin typeface="Amasis MT Pro Light" panose="02040304050005020304" pitchFamily="18" charset="0"/>
              </a:rPr>
              <a:t>Numéros d’étiquette des bennes, identification d’emballage</a:t>
            </a:r>
          </a:p>
          <a:p>
            <a:pPr marL="685800" lvl="1" indent="-228600">
              <a:buClr>
                <a:schemeClr val="tx2"/>
              </a:buClr>
              <a:buFont typeface="Gill Sans MT" panose="020B0502020104020203" pitchFamily="34" charset="0"/>
              <a:buChar char="–"/>
            </a:pPr>
            <a:r>
              <a:rPr lang="fr-CA" sz="1700" noProof="0" dirty="0">
                <a:solidFill>
                  <a:schemeClr val="tx1">
                    <a:lumMod val="65000"/>
                    <a:lumOff val="35000"/>
                  </a:schemeClr>
                </a:solidFill>
                <a:latin typeface="Amasis MT Pro Light" panose="02040304050005020304" pitchFamily="18" charset="0"/>
              </a:rPr>
              <a:t>Renseignements des produits chimiques à usage agricole (pour produits en entreposage) </a:t>
            </a:r>
          </a:p>
          <a:p>
            <a:pPr marL="685800" lvl="1" indent="-228600">
              <a:buClr>
                <a:schemeClr val="tx2"/>
              </a:buClr>
              <a:buFont typeface="Gill Sans MT" panose="020B0502020104020203" pitchFamily="34" charset="0"/>
              <a:buChar char="–"/>
            </a:pPr>
            <a:r>
              <a:rPr lang="fr-CA" sz="1700" noProof="0" dirty="0">
                <a:solidFill>
                  <a:schemeClr val="tx1">
                    <a:lumMod val="65000"/>
                    <a:lumOff val="35000"/>
                  </a:schemeClr>
                </a:solidFill>
                <a:latin typeface="Amasis MT Pro Light" panose="02040304050005020304" pitchFamily="18" charset="0"/>
              </a:rPr>
              <a:t>Type et condition de l’équipement</a:t>
            </a:r>
          </a:p>
          <a:p>
            <a:pPr marL="685800" lvl="1" indent="-228600">
              <a:buClr>
                <a:schemeClr val="tx2"/>
              </a:buClr>
              <a:buFont typeface="Gill Sans MT" panose="020B0502020104020203" pitchFamily="34" charset="0"/>
              <a:buChar char="–"/>
            </a:pPr>
            <a:r>
              <a:rPr lang="fr-CA" sz="1700" noProof="0" dirty="0">
                <a:solidFill>
                  <a:schemeClr val="tx1">
                    <a:lumMod val="65000"/>
                    <a:lumOff val="35000"/>
                  </a:schemeClr>
                </a:solidFill>
                <a:latin typeface="Amasis MT Pro Light" panose="02040304050005020304" pitchFamily="18" charset="0"/>
              </a:rPr>
              <a:t>Numéros et lieux des pièges à vermine</a:t>
            </a:r>
          </a:p>
          <a:p>
            <a:pPr marL="685800" lvl="1" indent="-228600">
              <a:buClr>
                <a:schemeClr val="tx2"/>
              </a:buClr>
              <a:buFont typeface="Gill Sans MT" panose="020B0502020104020203" pitchFamily="34" charset="0"/>
              <a:buChar char="–"/>
            </a:pPr>
            <a:endParaRPr lang="fr-CA" sz="1700" noProof="0" dirty="0">
              <a:solidFill>
                <a:schemeClr val="tx1">
                  <a:lumMod val="65000"/>
                  <a:lumOff val="35000"/>
                </a:schemeClr>
              </a:solidFill>
              <a:latin typeface="Amasis MT Pro Light" panose="02040304050005020304" pitchFamily="18" charset="0"/>
            </a:endParaRPr>
          </a:p>
          <a:p>
            <a:pPr marL="685800" lvl="1" indent="-228600">
              <a:buClr>
                <a:schemeClr val="tx2"/>
              </a:buClr>
              <a:buFont typeface="Gill Sans MT" panose="020B0502020104020203" pitchFamily="34" charset="0"/>
              <a:buChar char="–"/>
            </a:pPr>
            <a:r>
              <a:rPr lang="fr-CA" sz="1700" noProof="0" dirty="0">
                <a:solidFill>
                  <a:schemeClr val="tx1">
                    <a:lumMod val="65000"/>
                    <a:lumOff val="35000"/>
                  </a:schemeClr>
                </a:solidFill>
                <a:latin typeface="Amasis MT Pro Light" panose="02040304050005020304" pitchFamily="18" charset="0"/>
              </a:rPr>
              <a:t>Sources et usages de l’eau, fonctionnement du processus de convoyage/lavage/refroidissement/rinçage, méthodes de traitement de l’eau (p. ex., la lumière UV est-elle allumée?)</a:t>
            </a:r>
          </a:p>
          <a:p>
            <a:pPr marL="685800" lvl="1" indent="-228600">
              <a:buClr>
                <a:schemeClr val="tx2"/>
              </a:buClr>
              <a:buFont typeface="Gill Sans MT" panose="020B0502020104020203" pitchFamily="34" charset="0"/>
              <a:buChar char="–"/>
            </a:pPr>
            <a:r>
              <a:rPr lang="fr-CA" sz="1700" noProof="0" dirty="0">
                <a:solidFill>
                  <a:schemeClr val="tx1">
                    <a:lumMod val="65000"/>
                    <a:lumOff val="35000"/>
                  </a:schemeClr>
                </a:solidFill>
                <a:latin typeface="Amasis MT Pro Light" panose="02040304050005020304" pitchFamily="18" charset="0"/>
              </a:rPr>
              <a:t>Intérieur et extérieur des bâtiments (état)</a:t>
            </a:r>
          </a:p>
        </p:txBody>
      </p:sp>
    </p:spTree>
    <p:extLst>
      <p:ext uri="{BB962C8B-B14F-4D97-AF65-F5344CB8AC3E}">
        <p14:creationId xmlns:p14="http://schemas.microsoft.com/office/powerpoint/2010/main" val="1752625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8546" name="Title 1"/>
          <p:cNvSpPr>
            <a:spLocks noGrp="1"/>
          </p:cNvSpPr>
          <p:nvPr>
            <p:ph type="title"/>
          </p:nvPr>
        </p:nvSpPr>
        <p:spPr/>
        <p:txBody>
          <a:bodyPr vert="horz" lIns="91440" tIns="45720" rIns="91440" bIns="45720" rtlCol="0">
            <a:normAutofit/>
          </a:bodyPr>
          <a:lstStyle/>
          <a:p>
            <a:pPr algn="l"/>
            <a:r>
              <a:rPr lang="fr-CA" sz="4900" noProof="0" dirty="0"/>
              <a:t>HISTORIQUE, MANDAT ET Rôle</a:t>
            </a:r>
            <a:br>
              <a:rPr lang="fr-CA" sz="4900" noProof="0" dirty="0"/>
            </a:br>
            <a:r>
              <a:rPr lang="fr-CA" sz="4900" noProof="0" dirty="0"/>
              <a:t>DE CANADAGAP</a:t>
            </a:r>
          </a:p>
        </p:txBody>
      </p:sp>
      <p:sp>
        <p:nvSpPr>
          <p:cNvPr id="3" name="Text Placeholder 2">
            <a:extLst>
              <a:ext uri="{FF2B5EF4-FFF2-40B4-BE49-F238E27FC236}">
                <a16:creationId xmlns:a16="http://schemas.microsoft.com/office/drawing/2014/main" id="{9C3090C0-1DCC-2899-B3FE-4E0A8E28E6B2}"/>
              </a:ext>
            </a:extLst>
          </p:cNvPr>
          <p:cNvSpPr>
            <a:spLocks noGrp="1"/>
          </p:cNvSpPr>
          <p:nvPr>
            <p:ph type="body" idx="1"/>
          </p:nvPr>
        </p:nvSpPr>
        <p:spPr/>
        <p:txBody>
          <a:bodyPr/>
          <a:lstStyle/>
          <a:p>
            <a:endParaRPr lang="fr-CA" noProof="0" dirty="0"/>
          </a:p>
        </p:txBody>
      </p:sp>
    </p:spTree>
    <p:extLst>
      <p:ext uri="{BB962C8B-B14F-4D97-AF65-F5344CB8AC3E}">
        <p14:creationId xmlns:p14="http://schemas.microsoft.com/office/powerpoint/2010/main" val="35127322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CB5BA-0FB3-FC48-C31E-DAC40CD706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2B7DBF-EC48-9D59-733B-B010420FD471}"/>
              </a:ext>
            </a:extLst>
          </p:cNvPr>
          <p:cNvSpPr>
            <a:spLocks noGrp="1"/>
          </p:cNvSpPr>
          <p:nvPr>
            <p:ph type="title"/>
          </p:nvPr>
        </p:nvSpPr>
        <p:spPr/>
        <p:txBody>
          <a:bodyPr>
            <a:normAutofit/>
          </a:bodyPr>
          <a:lstStyle/>
          <a:p>
            <a:r>
              <a:rPr lang="fr-CA" noProof="0" dirty="0"/>
              <a:t>VOLET SUR PLACE (3)</a:t>
            </a:r>
          </a:p>
        </p:txBody>
      </p:sp>
      <p:sp>
        <p:nvSpPr>
          <p:cNvPr id="3" name="Content Placeholder 2">
            <a:extLst>
              <a:ext uri="{FF2B5EF4-FFF2-40B4-BE49-F238E27FC236}">
                <a16:creationId xmlns:a16="http://schemas.microsoft.com/office/drawing/2014/main" id="{EF1AAC2F-4BA1-434E-0DAE-A44901AD9057}"/>
              </a:ext>
            </a:extLst>
          </p:cNvPr>
          <p:cNvSpPr>
            <a:spLocks noGrp="1"/>
          </p:cNvSpPr>
          <p:nvPr>
            <p:ph sz="quarter" idx="13"/>
          </p:nvPr>
        </p:nvSpPr>
        <p:spPr>
          <a:xfrm>
            <a:off x="685800" y="1345096"/>
            <a:ext cx="10394707" cy="4029489"/>
          </a:xfrm>
        </p:spPr>
        <p:txBody>
          <a:bodyPr>
            <a:normAutofit fontScale="92500" lnSpcReduction="10000"/>
          </a:bodyPr>
          <a:lstStyle/>
          <a:p>
            <a:pPr marL="228600" lvl="3">
              <a:buFont typeface="Arial" panose="020B0604020202020204" pitchFamily="34" charset="0"/>
              <a:buChar char="•"/>
            </a:pPr>
            <a:r>
              <a:rPr lang="fr-CA" sz="2100" noProof="0" dirty="0"/>
              <a:t>L’auditeur doit vérifier les éléments qui n’ont pas de registre, notamment :</a:t>
            </a:r>
          </a:p>
          <a:p>
            <a:pPr lvl="2"/>
            <a:r>
              <a:rPr lang="fr-CA" sz="2000" noProof="0" dirty="0"/>
              <a:t>Trousses de premiers soins, effets personnels, articles de travail, zones où ces éléments sont entreposés</a:t>
            </a:r>
          </a:p>
          <a:p>
            <a:pPr lvl="2"/>
            <a:r>
              <a:rPr lang="fr-CA" sz="2000" noProof="0" dirty="0"/>
              <a:t>Stations de lavage de mains et toilettes – utilisation des employés, auditeur qui vérifie le bon fonctionnement et l’approvisionnement adéquat</a:t>
            </a:r>
          </a:p>
          <a:p>
            <a:pPr lvl="2"/>
            <a:r>
              <a:rPr lang="fr-CA" sz="2000" noProof="0" dirty="0"/>
              <a:t>Manipulation des déchets et des eaux usées</a:t>
            </a:r>
            <a:endParaRPr lang="fr-CA" sz="2000" noProof="0" dirty="0">
              <a:highlight>
                <a:srgbClr val="FFFF00"/>
              </a:highlight>
            </a:endParaRPr>
          </a:p>
          <a:p>
            <a:pPr lvl="2"/>
            <a:r>
              <a:rPr lang="fr-CA" sz="2000" noProof="0" dirty="0"/>
              <a:t>Types et lieux de produits de nettoyage et de fournitures d’entretien (y compris renseignements pertinents sur l’étiquette)</a:t>
            </a:r>
          </a:p>
          <a:p>
            <a:r>
              <a:rPr lang="fr-CA" noProof="0" dirty="0"/>
              <a:t>L’auditeur examinera le Guide de salubrité des aliments de CanadaGAP (en y consacrant au moins 15 à 20 minutes) pour s’assurer qu’il a été rempli.</a:t>
            </a:r>
            <a:br>
              <a:rPr lang="fr-CA" noProof="0" dirty="0"/>
            </a:br>
            <a:endParaRPr lang="fr-CA" noProof="0" dirty="0"/>
          </a:p>
        </p:txBody>
      </p:sp>
    </p:spTree>
    <p:extLst>
      <p:ext uri="{BB962C8B-B14F-4D97-AF65-F5344CB8AC3E}">
        <p14:creationId xmlns:p14="http://schemas.microsoft.com/office/powerpoint/2010/main" val="19477936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CB5BA-0FB3-FC48-C31E-DAC40CD706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2B7DBF-EC48-9D59-733B-B010420FD471}"/>
              </a:ext>
            </a:extLst>
          </p:cNvPr>
          <p:cNvSpPr>
            <a:spLocks noGrp="1"/>
          </p:cNvSpPr>
          <p:nvPr>
            <p:ph type="title"/>
          </p:nvPr>
        </p:nvSpPr>
        <p:spPr/>
        <p:txBody>
          <a:bodyPr>
            <a:normAutofit/>
          </a:bodyPr>
          <a:lstStyle/>
          <a:p>
            <a:r>
              <a:rPr lang="fr-CA" noProof="0" dirty="0"/>
              <a:t>VOLET SUR PLACE (4)</a:t>
            </a:r>
          </a:p>
        </p:txBody>
      </p:sp>
      <p:sp>
        <p:nvSpPr>
          <p:cNvPr id="3" name="Content Placeholder 2">
            <a:extLst>
              <a:ext uri="{FF2B5EF4-FFF2-40B4-BE49-F238E27FC236}">
                <a16:creationId xmlns:a16="http://schemas.microsoft.com/office/drawing/2014/main" id="{EF1AAC2F-4BA1-434E-0DAE-A44901AD9057}"/>
              </a:ext>
            </a:extLst>
          </p:cNvPr>
          <p:cNvSpPr>
            <a:spLocks noGrp="1"/>
          </p:cNvSpPr>
          <p:nvPr>
            <p:ph sz="quarter" idx="13"/>
          </p:nvPr>
        </p:nvSpPr>
        <p:spPr>
          <a:xfrm>
            <a:off x="685800" y="1398104"/>
            <a:ext cx="10394707" cy="3976482"/>
          </a:xfrm>
        </p:spPr>
        <p:txBody>
          <a:bodyPr>
            <a:normAutofit fontScale="85000" lnSpcReduction="10000"/>
          </a:bodyPr>
          <a:lstStyle/>
          <a:p>
            <a:pPr marL="228600" lvl="3">
              <a:buFont typeface="Arial" panose="020B0604020202020204" pitchFamily="34" charset="0"/>
              <a:buChar char="•"/>
            </a:pPr>
            <a:r>
              <a:rPr lang="fr-CA" sz="2100" noProof="0" dirty="0"/>
              <a:t>L’auditeur évaluera si les registres suivants ont besoin d’être examinés sur place, en fonction du nombre de documents et/ou du volume de la documentation :</a:t>
            </a:r>
          </a:p>
          <a:p>
            <a:pPr lvl="2"/>
            <a:r>
              <a:rPr lang="fr-CA" sz="1900" noProof="0" dirty="0"/>
              <a:t>Liste de contrôle d’audit interne </a:t>
            </a:r>
          </a:p>
          <a:p>
            <a:pPr lvl="2"/>
            <a:r>
              <a:rPr lang="fr-CA" sz="1900" noProof="0" dirty="0"/>
              <a:t>Instructions et détails d’échantillonnage</a:t>
            </a:r>
          </a:p>
          <a:p>
            <a:pPr lvl="2"/>
            <a:r>
              <a:rPr lang="fr-CA" sz="1900" noProof="0" dirty="0"/>
              <a:t>Reçus des produits chimiques à usage agricole</a:t>
            </a:r>
          </a:p>
          <a:p>
            <a:pPr lvl="2"/>
            <a:r>
              <a:rPr lang="fr-CA" sz="1900" noProof="0" dirty="0"/>
              <a:t>Licences, certificats ou document attestant d’une formation officielle des applicateurs de ces produits</a:t>
            </a:r>
          </a:p>
          <a:p>
            <a:pPr lvl="2"/>
            <a:r>
              <a:rPr lang="fr-CA" sz="1900" noProof="0" dirty="0"/>
              <a:t>Documentation relative aux LMR pour les produits exportés</a:t>
            </a:r>
          </a:p>
          <a:p>
            <a:pPr lvl="2"/>
            <a:r>
              <a:rPr lang="fr-CA" sz="1900" noProof="0" dirty="0"/>
              <a:t>Certificats/rapports d’audit des fournisseurs internes ou externes</a:t>
            </a:r>
          </a:p>
          <a:p>
            <a:r>
              <a:rPr lang="fr-CA" noProof="0" dirty="0"/>
              <a:t>L’auditeur évaluera la question A4 pour s’assurer de l’entretien continu du programme (y compris les documents de l’année précédente).</a:t>
            </a:r>
          </a:p>
          <a:p>
            <a:r>
              <a:rPr lang="fr-CA" noProof="0" dirty="0"/>
              <a:t>L’auditeur remplira le sommaire aussi clairement que possible, et tiendra la réunion de clôture.</a:t>
            </a:r>
          </a:p>
        </p:txBody>
      </p:sp>
    </p:spTree>
    <p:extLst>
      <p:ext uri="{BB962C8B-B14F-4D97-AF65-F5344CB8AC3E}">
        <p14:creationId xmlns:p14="http://schemas.microsoft.com/office/powerpoint/2010/main" val="26706175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65BC5-E226-2EA8-9375-C7CBE67A0F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5C07D8-46A5-3EE5-95D8-28403F440FDB}"/>
              </a:ext>
            </a:extLst>
          </p:cNvPr>
          <p:cNvSpPr>
            <a:spLocks noGrp="1"/>
          </p:cNvSpPr>
          <p:nvPr>
            <p:ph type="title"/>
          </p:nvPr>
        </p:nvSpPr>
        <p:spPr/>
        <p:txBody>
          <a:bodyPr>
            <a:normAutofit fontScale="90000"/>
          </a:bodyPr>
          <a:lstStyle/>
          <a:p>
            <a:r>
              <a:rPr lang="fr-CA" noProof="0" dirty="0"/>
              <a:t>Processus POUR LES AUDITS PARTIELS À DISTANCE (5)</a:t>
            </a:r>
          </a:p>
        </p:txBody>
      </p:sp>
      <p:sp>
        <p:nvSpPr>
          <p:cNvPr id="3" name="Content Placeholder 2">
            <a:extLst>
              <a:ext uri="{FF2B5EF4-FFF2-40B4-BE49-F238E27FC236}">
                <a16:creationId xmlns:a16="http://schemas.microsoft.com/office/drawing/2014/main" id="{191FB103-1191-68D9-3A4F-061D4C98D5AA}"/>
              </a:ext>
            </a:extLst>
          </p:cNvPr>
          <p:cNvSpPr>
            <a:spLocks noGrp="1"/>
          </p:cNvSpPr>
          <p:nvPr>
            <p:ph sz="quarter" idx="13"/>
          </p:nvPr>
        </p:nvSpPr>
        <p:spPr>
          <a:xfrm>
            <a:off x="687976" y="1347994"/>
            <a:ext cx="10394707" cy="4162012"/>
          </a:xfrm>
        </p:spPr>
        <p:txBody>
          <a:bodyPr>
            <a:normAutofit fontScale="85000" lnSpcReduction="20000"/>
          </a:bodyPr>
          <a:lstStyle/>
          <a:p>
            <a:pPr marL="512763" lvl="3" indent="-342900">
              <a:buFont typeface="Arial" panose="020B0604020202020204" pitchFamily="34" charset="0"/>
              <a:buChar char="•"/>
            </a:pPr>
            <a:r>
              <a:rPr lang="fr-CA" sz="2100" noProof="0" dirty="0"/>
              <a:t>Vient ensuite le volet à distance, réalisé </a:t>
            </a:r>
            <a:r>
              <a:rPr lang="fr-CA" sz="2100" b="1" noProof="0" dirty="0"/>
              <a:t>après</a:t>
            </a:r>
            <a:r>
              <a:rPr lang="fr-CA" sz="2100" noProof="0" dirty="0"/>
              <a:t> la partie sur place.</a:t>
            </a:r>
          </a:p>
          <a:p>
            <a:pPr marL="512763" lvl="3" indent="-342900"/>
            <a:r>
              <a:rPr lang="fr-CA" sz="2100" noProof="0" dirty="0"/>
              <a:t>Ce volet doit être effectué dès que possible, préférablement au cours de la même semaine, mais au plus tard DANS UN DÉLAI DE 4 SEMAINES, ou AVANT LA FIN DE LA SAISON, </a:t>
            </a:r>
            <a:r>
              <a:rPr lang="fr-CA" sz="2100" u="sng" noProof="0" dirty="0"/>
              <a:t>soit la première de ces éventualités.</a:t>
            </a:r>
          </a:p>
          <a:p>
            <a:pPr marL="512763" lvl="3" indent="-342900">
              <a:buFont typeface="Arial" panose="020B0604020202020204" pitchFamily="34" charset="0"/>
              <a:buChar char="•"/>
            </a:pPr>
            <a:r>
              <a:rPr lang="fr-CA" sz="2100" noProof="0" dirty="0"/>
              <a:t>L’auditeur doit obtenir les registres souhaités auprès de l’exploitation auditée. Ceci pourrait inclure les éléments suivants : </a:t>
            </a:r>
          </a:p>
          <a:p>
            <a:pPr lvl="2"/>
            <a:r>
              <a:rPr lang="fr-CA" sz="1800" noProof="0" dirty="0"/>
              <a:t>Registres remplis (p. ex., trois derniers mois )</a:t>
            </a:r>
          </a:p>
          <a:p>
            <a:pPr lvl="2"/>
            <a:r>
              <a:rPr lang="fr-CA" sz="1800" noProof="0" dirty="0"/>
              <a:t>Procédures détaillées (PNA)</a:t>
            </a:r>
          </a:p>
          <a:p>
            <a:pPr lvl="2"/>
            <a:r>
              <a:rPr lang="fr-CA" sz="1800" noProof="0" dirty="0"/>
              <a:t>Programme de rappel (tableau de la section 23 et l’annexe S)</a:t>
            </a:r>
          </a:p>
          <a:p>
            <a:pPr lvl="2"/>
            <a:r>
              <a:rPr lang="fr-CA" sz="1800" noProof="0" dirty="0"/>
              <a:t>Registres d’exercice de rappel</a:t>
            </a:r>
          </a:p>
          <a:p>
            <a:pPr lvl="2"/>
            <a:r>
              <a:rPr lang="fr-CA" sz="1800" noProof="0" dirty="0"/>
              <a:t>Analyses d’eau/de glace</a:t>
            </a:r>
          </a:p>
          <a:p>
            <a:pPr lvl="2"/>
            <a:r>
              <a:rPr lang="fr-CA" sz="1800" noProof="0" dirty="0"/>
              <a:t>Attestations</a:t>
            </a:r>
          </a:p>
          <a:p>
            <a:pPr lvl="2"/>
            <a:r>
              <a:rPr lang="fr-CA" sz="1800" noProof="0" dirty="0"/>
              <a:t>Tout autre document suggéré qui n’a pas été examiné sur place (p. ex., certificats de fournisseurs).</a:t>
            </a:r>
          </a:p>
        </p:txBody>
      </p:sp>
    </p:spTree>
    <p:extLst>
      <p:ext uri="{BB962C8B-B14F-4D97-AF65-F5344CB8AC3E}">
        <p14:creationId xmlns:p14="http://schemas.microsoft.com/office/powerpoint/2010/main" val="21488778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65BC5-E226-2EA8-9375-C7CBE67A0F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5C07D8-46A5-3EE5-95D8-28403F440FDB}"/>
              </a:ext>
            </a:extLst>
          </p:cNvPr>
          <p:cNvSpPr>
            <a:spLocks noGrp="1"/>
          </p:cNvSpPr>
          <p:nvPr>
            <p:ph type="title"/>
          </p:nvPr>
        </p:nvSpPr>
        <p:spPr/>
        <p:txBody>
          <a:bodyPr>
            <a:normAutofit fontScale="90000"/>
          </a:bodyPr>
          <a:lstStyle/>
          <a:p>
            <a:r>
              <a:rPr lang="fr-CA" noProof="0" dirty="0"/>
              <a:t>Processus POUR LES AUDITS PARTIELS À DISTANCE (6)</a:t>
            </a:r>
          </a:p>
        </p:txBody>
      </p:sp>
      <p:sp>
        <p:nvSpPr>
          <p:cNvPr id="3" name="Content Placeholder 2">
            <a:extLst>
              <a:ext uri="{FF2B5EF4-FFF2-40B4-BE49-F238E27FC236}">
                <a16:creationId xmlns:a16="http://schemas.microsoft.com/office/drawing/2014/main" id="{191FB103-1191-68D9-3A4F-061D4C98D5AA}"/>
              </a:ext>
            </a:extLst>
          </p:cNvPr>
          <p:cNvSpPr>
            <a:spLocks noGrp="1"/>
          </p:cNvSpPr>
          <p:nvPr>
            <p:ph sz="quarter" idx="13"/>
          </p:nvPr>
        </p:nvSpPr>
        <p:spPr>
          <a:xfrm>
            <a:off x="685800" y="1483416"/>
            <a:ext cx="10394707" cy="3891170"/>
          </a:xfrm>
        </p:spPr>
        <p:txBody>
          <a:bodyPr>
            <a:normAutofit/>
          </a:bodyPr>
          <a:lstStyle/>
          <a:p>
            <a:pPr marL="228600" lvl="3">
              <a:buFont typeface="Arial" panose="020B0604020202020204" pitchFamily="34" charset="0"/>
              <a:buChar char="•"/>
            </a:pPr>
            <a:r>
              <a:rPr lang="fr-CA" sz="2100" noProof="0" dirty="0"/>
              <a:t>L’auditeur utilise les documents exigés pour effectuer une vérification croisée avec les observations sur place et les constatations des entretiens consignées sur la liste de vérification d’audit ou dans les notes de l’auditeur lors de la visite des lieux.</a:t>
            </a:r>
          </a:p>
          <a:p>
            <a:pPr marL="228600" lvl="3">
              <a:buFont typeface="Arial" panose="020B0604020202020204" pitchFamily="34" charset="0"/>
              <a:buChar char="•"/>
            </a:pPr>
            <a:r>
              <a:rPr lang="fr-CA" sz="2100" b="1" noProof="0" dirty="0"/>
              <a:t>Si une exploitation auditée ne fournit pas les documents exigés avant la date limite, cela entraînera une nouvelle visite sur place (aux frais du client) pour finaliser l’audit, ou la certification serait suspendue/retirée par l’organisme de certification.</a:t>
            </a:r>
          </a:p>
          <a:p>
            <a:pPr marL="228600" lvl="3"/>
            <a:r>
              <a:rPr lang="fr-CA" sz="2100" noProof="0" dirty="0"/>
              <a:t>Une liste de vérification figure à la fin de la TP-09-RM pour aider les auditeurs à distinguer les éléments à vérifier sur place de ceux à distance, ce qui s’avère aussi utile pour les exploitations auditées.</a:t>
            </a:r>
          </a:p>
          <a:p>
            <a:pPr marL="228600" lvl="3">
              <a:buFont typeface="Arial" panose="020B0604020202020204" pitchFamily="34" charset="0"/>
              <a:buChar char="•"/>
            </a:pPr>
            <a:endParaRPr lang="fr-CA" sz="2100" b="1" noProof="0" dirty="0"/>
          </a:p>
        </p:txBody>
      </p:sp>
    </p:spTree>
    <p:extLst>
      <p:ext uri="{BB962C8B-B14F-4D97-AF65-F5344CB8AC3E}">
        <p14:creationId xmlns:p14="http://schemas.microsoft.com/office/powerpoint/2010/main" val="29860841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629C0-DE86-5763-2001-B6801ABCC9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ADF116-C9ED-E178-9459-909F4EB863C6}"/>
              </a:ext>
            </a:extLst>
          </p:cNvPr>
          <p:cNvSpPr>
            <a:spLocks noGrp="1"/>
          </p:cNvSpPr>
          <p:nvPr>
            <p:ph type="title"/>
          </p:nvPr>
        </p:nvSpPr>
        <p:spPr/>
        <p:txBody>
          <a:bodyPr>
            <a:normAutofit fontScale="90000"/>
          </a:bodyPr>
          <a:lstStyle/>
          <a:p>
            <a:r>
              <a:rPr lang="fr-CA" noProof="0" dirty="0"/>
              <a:t>Processus pour LES audits partiels À distance (7)</a:t>
            </a:r>
          </a:p>
        </p:txBody>
      </p:sp>
      <p:sp>
        <p:nvSpPr>
          <p:cNvPr id="3" name="Content Placeholder 2">
            <a:extLst>
              <a:ext uri="{FF2B5EF4-FFF2-40B4-BE49-F238E27FC236}">
                <a16:creationId xmlns:a16="http://schemas.microsoft.com/office/drawing/2014/main" id="{29002DF5-5FE6-F0D7-841B-795749E7929D}"/>
              </a:ext>
            </a:extLst>
          </p:cNvPr>
          <p:cNvSpPr>
            <a:spLocks noGrp="1"/>
          </p:cNvSpPr>
          <p:nvPr>
            <p:ph sz="quarter" idx="13"/>
          </p:nvPr>
        </p:nvSpPr>
        <p:spPr>
          <a:xfrm>
            <a:off x="404038" y="1329070"/>
            <a:ext cx="10676470" cy="4422372"/>
          </a:xfrm>
        </p:spPr>
        <p:txBody>
          <a:bodyPr>
            <a:normAutofit/>
          </a:bodyPr>
          <a:lstStyle/>
          <a:p>
            <a:pPr marL="455613" lvl="3" indent="-285750">
              <a:buFont typeface="Arial" panose="020B0604020202020204" pitchFamily="34" charset="0"/>
              <a:buChar char="•"/>
            </a:pPr>
            <a:r>
              <a:rPr lang="fr-CA" sz="1800" noProof="0" dirty="0"/>
              <a:t>Un suivi pourra être nécessaire après la visite sur place, par téléphone, Zoom, etc.  </a:t>
            </a:r>
          </a:p>
          <a:p>
            <a:pPr marL="912813" lvl="4" indent="-285750"/>
            <a:r>
              <a:rPr lang="fr-CA" sz="1700" noProof="0" dirty="0"/>
              <a:t>Dans certains cas, cela pourrait inclure une visite des installations par l’auditeur (avec ou sans l’exploitation auditée), ou la présentation de preuves photographiques.</a:t>
            </a:r>
          </a:p>
          <a:p>
            <a:pPr marL="455613" lvl="3" indent="-285750">
              <a:buFont typeface="Arial" panose="020B0604020202020204" pitchFamily="34" charset="0"/>
              <a:buChar char="•"/>
            </a:pPr>
            <a:r>
              <a:rPr lang="fr-CA" sz="1800" noProof="0" dirty="0"/>
              <a:t>L’auditeur devra documenter minutieusement toutes les étapes :</a:t>
            </a:r>
          </a:p>
          <a:p>
            <a:pPr marL="912813" lvl="4" indent="-285750">
              <a:spcBef>
                <a:spcPts val="400"/>
              </a:spcBef>
            </a:pPr>
            <a:r>
              <a:rPr lang="fr-CA" sz="1700" noProof="0" dirty="0"/>
              <a:t>Tous les suivis nécessaires seront consignés dans la section « commentaires supplémentaires » de la liste de contrôle d’audit.</a:t>
            </a:r>
          </a:p>
          <a:p>
            <a:pPr marL="912813" lvl="4" indent="-285750">
              <a:spcBef>
                <a:spcPts val="400"/>
              </a:spcBef>
            </a:pPr>
            <a:r>
              <a:rPr lang="fr-CA" sz="1700" noProof="0" dirty="0"/>
              <a:t>Une confirmation que les trois étapes de vérification sont toujours appliquées (observation, entretien, documentation).</a:t>
            </a:r>
          </a:p>
          <a:p>
            <a:pPr marL="912813" lvl="4" indent="-285750">
              <a:spcBef>
                <a:spcPts val="400"/>
              </a:spcBef>
            </a:pPr>
            <a:r>
              <a:rPr lang="fr-CA" sz="1700" noProof="0" dirty="0"/>
              <a:t>Confirmation de l’utilisation des TIC</a:t>
            </a:r>
          </a:p>
          <a:p>
            <a:pPr marL="912813" lvl="4" indent="-285750">
              <a:spcBef>
                <a:spcPts val="400"/>
              </a:spcBef>
            </a:pPr>
            <a:r>
              <a:rPr lang="fr-CA" sz="1700" noProof="0" dirty="0"/>
              <a:t>Démarches administratives supplémentaires (nombre de fois sur place par rapport à l’examen à distance, collecte d’informations de suivi auprès de l’exploitation auditée)</a:t>
            </a:r>
          </a:p>
          <a:p>
            <a:pPr marL="455613" lvl="3" indent="-285750">
              <a:spcBef>
                <a:spcPts val="400"/>
              </a:spcBef>
              <a:buFont typeface="Arial" panose="020B0604020202020204" pitchFamily="34" charset="0"/>
              <a:buChar char="•"/>
            </a:pPr>
            <a:r>
              <a:rPr lang="fr-CA" sz="1800" noProof="0" dirty="0"/>
              <a:t>Le sommaire devra être mis à jour.</a:t>
            </a:r>
          </a:p>
        </p:txBody>
      </p:sp>
    </p:spTree>
    <p:extLst>
      <p:ext uri="{BB962C8B-B14F-4D97-AF65-F5344CB8AC3E}">
        <p14:creationId xmlns:p14="http://schemas.microsoft.com/office/powerpoint/2010/main" val="6879085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fr-CA" sz="4900" noProof="0" dirty="0"/>
              <a:t>À VOUS DE JOUER</a:t>
            </a:r>
          </a:p>
        </p:txBody>
      </p:sp>
      <p:sp>
        <p:nvSpPr>
          <p:cNvPr id="108547" name="Content Placeholder 2"/>
          <p:cNvSpPr>
            <a:spLocks noGrp="1"/>
          </p:cNvSpPr>
          <p:nvPr>
            <p:ph sz="quarter" idx="13"/>
          </p:nvPr>
        </p:nvSpPr>
        <p:spPr/>
        <p:txBody>
          <a:bodyPr>
            <a:normAutofit/>
          </a:bodyPr>
          <a:lstStyle/>
          <a:p>
            <a:pPr marL="0" indent="0" algn="ctr">
              <a:buNone/>
            </a:pPr>
            <a:r>
              <a:rPr lang="fr-CA" sz="3800" b="1" noProof="0" dirty="0">
                <a:solidFill>
                  <a:srgbClr val="CC3300"/>
                </a:solidFill>
                <a:ea typeface="Adobe Gothic Std B"/>
                <a:cs typeface="Calibri" panose="020F0502020204030204" pitchFamily="34" charset="0"/>
              </a:rPr>
              <a:t>QUESTIONS? </a:t>
            </a:r>
          </a:p>
          <a:p>
            <a:r>
              <a:rPr lang="fr-CA" sz="2600" noProof="0" dirty="0">
                <a:cs typeface="Calibri" panose="020F0502020204030204" pitchFamily="34" charset="0"/>
              </a:rPr>
              <a:t>Avez-vous des questions ou des commentaires spécifiques? </a:t>
            </a:r>
            <a:br>
              <a:rPr lang="fr-CA" sz="2600" noProof="0" dirty="0">
                <a:cs typeface="Calibri" panose="020F0502020204030204" pitchFamily="34" charset="0"/>
              </a:rPr>
            </a:br>
            <a:br>
              <a:rPr lang="fr-CA" sz="2600" noProof="0" dirty="0">
                <a:cs typeface="Calibri" panose="020F0502020204030204" pitchFamily="34" charset="0"/>
              </a:rPr>
            </a:br>
            <a:endParaRPr lang="fr-CA" sz="2600" b="1" noProof="0" dirty="0">
              <a:solidFill>
                <a:srgbClr val="FF0000"/>
              </a:solidFill>
              <a:latin typeface="Calibri" panose="020F0502020204030204" pitchFamily="34" charset="0"/>
              <a:cs typeface="Calibri" panose="020F0502020204030204" pitchFamily="34" charset="0"/>
            </a:endParaRPr>
          </a:p>
        </p:txBody>
      </p:sp>
      <p:pic>
        <p:nvPicPr>
          <p:cNvPr id="6" name="Graphic 5" descr="Question mark">
            <a:extLst>
              <a:ext uri="{FF2B5EF4-FFF2-40B4-BE49-F238E27FC236}">
                <a16:creationId xmlns:a16="http://schemas.microsoft.com/office/drawing/2014/main" id="{AE762F2D-F87C-490E-892C-591A94C5C4F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96598" y="621402"/>
            <a:ext cx="1724025" cy="1724025"/>
          </a:xfrm>
          <a:prstGeom prst="rect">
            <a:avLst/>
          </a:prstGeom>
        </p:spPr>
      </p:pic>
    </p:spTree>
    <p:extLst>
      <p:ext uri="{BB962C8B-B14F-4D97-AF65-F5344CB8AC3E}">
        <p14:creationId xmlns:p14="http://schemas.microsoft.com/office/powerpoint/2010/main" val="26106165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fr-CA" sz="4900" noProof="0" dirty="0"/>
              <a:t>PROCHAINES ÉTAPES</a:t>
            </a:r>
          </a:p>
        </p:txBody>
      </p:sp>
      <p:sp>
        <p:nvSpPr>
          <p:cNvPr id="108547" name="Content Placeholder 2"/>
          <p:cNvSpPr>
            <a:spLocks noGrp="1"/>
          </p:cNvSpPr>
          <p:nvPr>
            <p:ph sz="quarter" idx="13"/>
          </p:nvPr>
        </p:nvSpPr>
        <p:spPr>
          <a:xfrm>
            <a:off x="685800" y="1483416"/>
            <a:ext cx="10394707" cy="3891170"/>
          </a:xfrm>
        </p:spPr>
        <p:txBody>
          <a:bodyPr>
            <a:normAutofit fontScale="77500" lnSpcReduction="20000"/>
          </a:bodyPr>
          <a:lstStyle/>
          <a:p>
            <a:r>
              <a:rPr lang="fr-CA" sz="2800" noProof="0" dirty="0">
                <a:solidFill>
                  <a:schemeClr val="tx1"/>
                </a:solidFill>
                <a:cs typeface="Calibri" panose="020F0502020204030204" pitchFamily="34" charset="0"/>
              </a:rPr>
              <a:t>Merci d’avoir participé!</a:t>
            </a:r>
          </a:p>
          <a:p>
            <a:r>
              <a:rPr lang="fr-CA" sz="2800" noProof="0" dirty="0">
                <a:solidFill>
                  <a:schemeClr val="tx1"/>
                </a:solidFill>
                <a:cs typeface="Calibri" panose="020F0502020204030204" pitchFamily="34" charset="0"/>
              </a:rPr>
              <a:t>Si l’option d’un audit partiel à distance vous intéresse</a:t>
            </a:r>
            <a:r>
              <a:rPr lang="fr-CA" sz="2800" noProof="0" dirty="0">
                <a:cs typeface="Calibri" panose="020F0502020204030204" pitchFamily="34" charset="0"/>
              </a:rPr>
              <a:t>,</a:t>
            </a:r>
            <a:r>
              <a:rPr lang="fr-CA" sz="2800" noProof="0" dirty="0">
                <a:solidFill>
                  <a:schemeClr val="tx1"/>
                </a:solidFill>
                <a:cs typeface="Calibri" panose="020F0502020204030204" pitchFamily="34" charset="0"/>
              </a:rPr>
              <a:t> et que vous répondez aux </a:t>
            </a:r>
            <a:r>
              <a:rPr lang="fr-CA" sz="2800" noProof="0" dirty="0">
                <a:cs typeface="Calibri" panose="020F0502020204030204" pitchFamily="34" charset="0"/>
              </a:rPr>
              <a:t>critères présentés aujourd’hui</a:t>
            </a:r>
            <a:r>
              <a:rPr lang="fr-CA" sz="2800" noProof="0" dirty="0">
                <a:solidFill>
                  <a:schemeClr val="tx1"/>
                </a:solidFill>
                <a:cs typeface="Calibri" panose="020F0502020204030204" pitchFamily="34" charset="0"/>
              </a:rPr>
              <a:t>, </a:t>
            </a:r>
            <a:r>
              <a:rPr lang="fr-CA" sz="2800" noProof="0" dirty="0">
                <a:cs typeface="Calibri" panose="020F0502020204030204" pitchFamily="34" charset="0"/>
              </a:rPr>
              <a:t>communiquez avec votre OC </a:t>
            </a:r>
            <a:r>
              <a:rPr lang="fr-CA" sz="2800" b="1" noProof="0" dirty="0">
                <a:cs typeface="Calibri" panose="020F0502020204030204" pitchFamily="34" charset="0"/>
              </a:rPr>
              <a:t>dès que </a:t>
            </a:r>
            <a:r>
              <a:rPr lang="fr-CA" sz="2800" b="1" noProof="0" dirty="0">
                <a:solidFill>
                  <a:schemeClr val="tx1"/>
                </a:solidFill>
                <a:cs typeface="Calibri" panose="020F0502020204030204" pitchFamily="34" charset="0"/>
              </a:rPr>
              <a:t>possible.</a:t>
            </a:r>
            <a:endParaRPr lang="fr-CA" sz="2800" noProof="0" dirty="0">
              <a:solidFill>
                <a:schemeClr val="tx1"/>
              </a:solidFill>
              <a:cs typeface="Calibri" panose="020F0502020204030204" pitchFamily="34" charset="0"/>
            </a:endParaRPr>
          </a:p>
          <a:p>
            <a:r>
              <a:rPr lang="fr-CA" sz="2800" noProof="0" dirty="0">
                <a:solidFill>
                  <a:schemeClr val="tx1"/>
                </a:solidFill>
                <a:cs typeface="Calibri" panose="020F0502020204030204" pitchFamily="34" charset="0"/>
              </a:rPr>
              <a:t>Une copie de ces diapositives sera disponible sur le site Web après la réunion</a:t>
            </a:r>
            <a:r>
              <a:rPr lang="fr-CA" sz="2800" noProof="0" dirty="0">
                <a:cs typeface="Calibri" panose="020F0502020204030204" pitchFamily="34" charset="0"/>
              </a:rPr>
              <a:t> (dans les deux langues).</a:t>
            </a:r>
            <a:endParaRPr lang="fr-CA" sz="2800" noProof="0" dirty="0">
              <a:solidFill>
                <a:schemeClr val="tx1"/>
              </a:solidFill>
              <a:cs typeface="Calibri" panose="020F0502020204030204" pitchFamily="34" charset="0"/>
            </a:endParaRPr>
          </a:p>
          <a:p>
            <a:r>
              <a:rPr lang="fr-CA" sz="2800" noProof="0" dirty="0">
                <a:solidFill>
                  <a:schemeClr val="tx1"/>
                </a:solidFill>
                <a:cs typeface="Calibri" panose="020F0502020204030204" pitchFamily="34" charset="0"/>
              </a:rPr>
              <a:t>Si vous avez d’autres questions, communiquez avec le bureau CanadaGAP (voir prochaine diapositive).</a:t>
            </a:r>
          </a:p>
          <a:p>
            <a:r>
              <a:rPr lang="fr-CA" sz="2800" noProof="0" dirty="0">
                <a:solidFill>
                  <a:schemeClr val="tx1"/>
                </a:solidFill>
                <a:cs typeface="Calibri" panose="020F0502020204030204" pitchFamily="34" charset="0"/>
              </a:rPr>
              <a:t>Le dîner sera servi à 11h30 et nous avons hâte de poursuivre le dialogue avec vous!</a:t>
            </a:r>
          </a:p>
        </p:txBody>
      </p:sp>
    </p:spTree>
    <p:extLst>
      <p:ext uri="{BB962C8B-B14F-4D97-AF65-F5344CB8AC3E}">
        <p14:creationId xmlns:p14="http://schemas.microsoft.com/office/powerpoint/2010/main" val="35076095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Title 1"/>
          <p:cNvSpPr>
            <a:spLocks noGrp="1"/>
          </p:cNvSpPr>
          <p:nvPr>
            <p:ph type="title"/>
          </p:nvPr>
        </p:nvSpPr>
        <p:spPr/>
        <p:txBody>
          <a:bodyPr>
            <a:normAutofit/>
          </a:bodyPr>
          <a:lstStyle/>
          <a:p>
            <a:pPr eaLnBrk="1" hangingPunct="1"/>
            <a:r>
              <a:rPr lang="fr-CA" sz="4900" noProof="0" dirty="0"/>
              <a:t>Coordonnées</a:t>
            </a:r>
          </a:p>
        </p:txBody>
      </p:sp>
      <p:sp>
        <p:nvSpPr>
          <p:cNvPr id="167939" name="Content Placeholder 2"/>
          <p:cNvSpPr>
            <a:spLocks noGrp="1"/>
          </p:cNvSpPr>
          <p:nvPr>
            <p:ph sz="quarter" idx="13"/>
          </p:nvPr>
        </p:nvSpPr>
        <p:spPr/>
        <p:txBody>
          <a:bodyPr>
            <a:normAutofit fontScale="92500" lnSpcReduction="10000"/>
          </a:bodyPr>
          <a:lstStyle/>
          <a:p>
            <a:pPr marL="0" indent="0">
              <a:lnSpc>
                <a:spcPct val="80000"/>
              </a:lnSpc>
              <a:buNone/>
            </a:pPr>
            <a:r>
              <a:rPr lang="fr-CA" sz="2400" b="1" noProof="0" dirty="0">
                <a:cs typeface="Calibri" panose="020F0502020204030204" pitchFamily="34" charset="0"/>
              </a:rPr>
              <a:t>Programme CanadaGAP</a:t>
            </a:r>
          </a:p>
          <a:p>
            <a:pPr marL="0" indent="0">
              <a:lnSpc>
                <a:spcPct val="80000"/>
              </a:lnSpc>
              <a:buNone/>
            </a:pPr>
            <a:r>
              <a:rPr lang="fr-CA" sz="2400" noProof="0" dirty="0">
                <a:cs typeface="Calibri" panose="020F0502020204030204" pitchFamily="34" charset="0"/>
              </a:rPr>
              <a:t>245, Menten Place, bureau 312</a:t>
            </a:r>
          </a:p>
          <a:p>
            <a:pPr marL="0" indent="0">
              <a:lnSpc>
                <a:spcPct val="80000"/>
              </a:lnSpc>
              <a:buNone/>
            </a:pPr>
            <a:r>
              <a:rPr lang="fr-CA" sz="2400" noProof="0" dirty="0">
                <a:cs typeface="Calibri" panose="020F0502020204030204" pitchFamily="34" charset="0"/>
              </a:rPr>
              <a:t>Ottawa (Ontario) Canada</a:t>
            </a:r>
          </a:p>
          <a:p>
            <a:pPr marL="0" indent="0">
              <a:lnSpc>
                <a:spcPct val="80000"/>
              </a:lnSpc>
              <a:buNone/>
            </a:pPr>
            <a:r>
              <a:rPr lang="fr-CA" sz="2400" noProof="0" dirty="0">
                <a:cs typeface="Calibri" panose="020F0502020204030204" pitchFamily="34" charset="0"/>
              </a:rPr>
              <a:t>K2H 9E8</a:t>
            </a:r>
          </a:p>
          <a:p>
            <a:pPr marL="0" indent="0">
              <a:lnSpc>
                <a:spcPct val="80000"/>
              </a:lnSpc>
              <a:buNone/>
            </a:pPr>
            <a:endParaRPr lang="fr-CA" sz="2400" noProof="0" dirty="0">
              <a:cs typeface="Calibri" panose="020F0502020204030204" pitchFamily="34" charset="0"/>
            </a:endParaRPr>
          </a:p>
          <a:p>
            <a:pPr marL="0" indent="0">
              <a:lnSpc>
                <a:spcPct val="80000"/>
              </a:lnSpc>
              <a:buNone/>
            </a:pPr>
            <a:r>
              <a:rPr lang="fr-CA" sz="2400" noProof="0" dirty="0">
                <a:cs typeface="Calibri" panose="020F0502020204030204" pitchFamily="34" charset="0"/>
              </a:rPr>
              <a:t>Téléphone : 613-829-4711</a:t>
            </a:r>
          </a:p>
          <a:p>
            <a:pPr marL="0" indent="0">
              <a:lnSpc>
                <a:spcPct val="80000"/>
              </a:lnSpc>
              <a:buNone/>
            </a:pPr>
            <a:r>
              <a:rPr lang="fr-CA" sz="2400" noProof="0" dirty="0">
                <a:cs typeface="Calibri" panose="020F0502020204030204" pitchFamily="34" charset="0"/>
              </a:rPr>
              <a:t>Télécopieur : 613-829-9379</a:t>
            </a:r>
          </a:p>
          <a:p>
            <a:pPr marL="0" indent="0">
              <a:lnSpc>
                <a:spcPct val="80000"/>
              </a:lnSpc>
              <a:buNone/>
            </a:pPr>
            <a:r>
              <a:rPr lang="fr-CA" sz="2400" noProof="0" dirty="0">
                <a:cs typeface="Calibri" panose="020F0502020204030204" pitchFamily="34" charset="0"/>
              </a:rPr>
              <a:t>Courriel : </a:t>
            </a:r>
            <a:r>
              <a:rPr lang="fr-CA" sz="2400" noProof="0" dirty="0">
                <a:cs typeface="Calibri" panose="020F0502020204030204" pitchFamily="34" charset="0"/>
                <a:hlinkClick r:id="rId3"/>
              </a:rPr>
              <a:t>info@canadagap.ca</a:t>
            </a:r>
            <a:endParaRPr lang="fr-CA" sz="2400" noProof="0" dirty="0">
              <a:cs typeface="Calibri" panose="020F0502020204030204" pitchFamily="34" charset="0"/>
            </a:endParaRPr>
          </a:p>
          <a:p>
            <a:pPr marL="0" indent="0">
              <a:lnSpc>
                <a:spcPct val="80000"/>
              </a:lnSpc>
              <a:buNone/>
            </a:pPr>
            <a:r>
              <a:rPr lang="fr-CA" sz="2400" noProof="0" dirty="0">
                <a:cs typeface="Calibri" panose="020F0502020204030204" pitchFamily="34" charset="0"/>
              </a:rPr>
              <a:t>Web : </a:t>
            </a:r>
            <a:r>
              <a:rPr lang="fr-CA" sz="2400" noProof="0" dirty="0">
                <a:cs typeface="Calibri" panose="020F0502020204030204" pitchFamily="34" charset="0"/>
                <a:hlinkClick r:id="rId4"/>
              </a:rPr>
              <a:t>www.canadagap.ca</a:t>
            </a:r>
            <a:r>
              <a:rPr lang="fr-CA" sz="2400" noProof="0" dirty="0">
                <a:cs typeface="Calibri" panose="020F0502020204030204" pitchFamily="34" charset="0"/>
              </a:rPr>
              <a:t> </a:t>
            </a:r>
          </a:p>
        </p:txBody>
      </p:sp>
      <p:pic>
        <p:nvPicPr>
          <p:cNvPr id="4" name="Content Placeholder 3">
            <a:extLst>
              <a:ext uri="{FF2B5EF4-FFF2-40B4-BE49-F238E27FC236}">
                <a16:creationId xmlns:a16="http://schemas.microsoft.com/office/drawing/2014/main" id="{FB1BA1B8-6ED6-EB04-0398-0D6ECFF2F584}"/>
              </a:ext>
            </a:extLst>
          </p:cNvPr>
          <p:cNvPicPr>
            <a:picLocks noGrp="1" noChangeAspect="1"/>
          </p:cNvPicPr>
          <p:nvPr>
            <p:ph sz="quarter" idx="14"/>
          </p:nvPr>
        </p:nvPicPr>
        <p:blipFill>
          <a:blip r:embed="rId5" cstate="print">
            <a:extLst>
              <a:ext uri="{28A0092B-C50C-407E-A947-70E740481C1C}">
                <a14:useLocalDpi xmlns:a14="http://schemas.microsoft.com/office/drawing/2010/main" val="0"/>
              </a:ext>
            </a:extLst>
          </a:blip>
          <a:stretch>
            <a:fillRect/>
          </a:stretch>
        </p:blipFill>
        <p:spPr>
          <a:xfrm>
            <a:off x="6023269" y="2063750"/>
            <a:ext cx="5028612" cy="3311525"/>
          </a:xfrm>
          <a:prstGeom prst="rect">
            <a:avLst/>
          </a:prstGeom>
        </p:spPr>
      </p:pic>
    </p:spTree>
    <p:extLst>
      <p:ext uri="{BB962C8B-B14F-4D97-AF65-F5344CB8AC3E}">
        <p14:creationId xmlns:p14="http://schemas.microsoft.com/office/powerpoint/2010/main" val="3919217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fr-CA" sz="4900" noProof="0" dirty="0"/>
              <a:t>À L’ÉCOUTE DES PRODUCTEURS</a:t>
            </a:r>
          </a:p>
        </p:txBody>
      </p:sp>
      <p:sp>
        <p:nvSpPr>
          <p:cNvPr id="108547" name="Content Placeholder 2"/>
          <p:cNvSpPr>
            <a:spLocks noGrp="1"/>
          </p:cNvSpPr>
          <p:nvPr>
            <p:ph sz="quarter" idx="13"/>
          </p:nvPr>
        </p:nvSpPr>
        <p:spPr>
          <a:xfrm>
            <a:off x="685800" y="1663148"/>
            <a:ext cx="10394707" cy="3711437"/>
          </a:xfrm>
        </p:spPr>
        <p:txBody>
          <a:bodyPr>
            <a:normAutofit fontScale="77500" lnSpcReduction="20000"/>
          </a:bodyPr>
          <a:lstStyle/>
          <a:p>
            <a:r>
              <a:rPr lang="fr-CA" sz="2600" noProof="0" dirty="0">
                <a:cs typeface="Calibri" panose="020F0502020204030204" pitchFamily="34" charset="0"/>
              </a:rPr>
              <a:t>Le mandat initial du programme a été confié à CanadaGAP par les producteurs.</a:t>
            </a:r>
          </a:p>
          <a:p>
            <a:r>
              <a:rPr lang="fr-CA" sz="2600" noProof="0" dirty="0">
                <a:cs typeface="Calibri" panose="020F0502020204030204" pitchFamily="34" charset="0"/>
              </a:rPr>
              <a:t>CanadaGAP a commencé en 2000 sous le nom de Programme de salubrité des aliments à la ferme (SAF), élaboré par le Conseil canadien de l’horticulture (CCH), devenu aujourd’hui Les Producteurs de fruits et légumes du Canada (PFLC).</a:t>
            </a:r>
          </a:p>
          <a:p>
            <a:r>
              <a:rPr lang="fr-CA" sz="2600" noProof="0" dirty="0">
                <a:cs typeface="Calibri" panose="020F0502020204030204" pitchFamily="34" charset="0"/>
              </a:rPr>
              <a:t>Les membres ont voté sur l’orientation et le mandat actuels de CanadaGAP.</a:t>
            </a:r>
          </a:p>
          <a:p>
            <a:r>
              <a:rPr lang="fr-CA" sz="2600" noProof="0" dirty="0">
                <a:cs typeface="Calibri" panose="020F0502020204030204" pitchFamily="34" charset="0"/>
              </a:rPr>
              <a:t>CanadaGAP est désormais indépendant de PFLC, mais nous continuons à travailler tous les jours pour concrétiser l’orientation établie par l’industrie.</a:t>
            </a:r>
          </a:p>
          <a:p>
            <a:pPr lvl="1"/>
            <a:r>
              <a:rPr lang="fr-CA" sz="2400" noProof="0" dirty="0">
                <a:cs typeface="Calibri" panose="020F0502020204030204" pitchFamily="34" charset="0"/>
              </a:rPr>
              <a:t>Notre structure entière, plan d’affaires, budget et allocation de ressources sont basées sur le mandat initial.</a:t>
            </a:r>
          </a:p>
          <a:p>
            <a:r>
              <a:rPr lang="fr-CA" sz="2600" noProof="0" dirty="0">
                <a:cs typeface="Calibri" panose="020F0502020204030204" pitchFamily="34" charset="0"/>
              </a:rPr>
              <a:t>Portée du programme : l’horticulture au Canada, tous les types de fournisseurs</a:t>
            </a:r>
          </a:p>
        </p:txBody>
      </p:sp>
    </p:spTree>
    <p:extLst>
      <p:ext uri="{BB962C8B-B14F-4D97-AF65-F5344CB8AC3E}">
        <p14:creationId xmlns:p14="http://schemas.microsoft.com/office/powerpoint/2010/main" val="2972346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fr-CA" sz="4900" noProof="0" dirty="0"/>
              <a:t>Mandat DE CANADAGAP</a:t>
            </a:r>
          </a:p>
        </p:txBody>
      </p:sp>
      <p:sp>
        <p:nvSpPr>
          <p:cNvPr id="108547" name="Content Placeholder 2"/>
          <p:cNvSpPr>
            <a:spLocks noGrp="1"/>
          </p:cNvSpPr>
          <p:nvPr>
            <p:ph sz="quarter" idx="13"/>
          </p:nvPr>
        </p:nvSpPr>
        <p:spPr>
          <a:xfrm>
            <a:off x="685800" y="1621899"/>
            <a:ext cx="10394707" cy="3311189"/>
          </a:xfrm>
        </p:spPr>
        <p:txBody>
          <a:bodyPr>
            <a:normAutofit fontScale="92500" lnSpcReduction="10000"/>
          </a:bodyPr>
          <a:lstStyle/>
          <a:p>
            <a:pPr eaLnBrk="1" hangingPunct="1"/>
            <a:endParaRPr lang="fr-CA" sz="1200" noProof="0" dirty="0"/>
          </a:p>
          <a:p>
            <a:pPr marL="514350" indent="-514350">
              <a:buFont typeface="+mj-lt"/>
              <a:buAutoNum type="arabicPeriod"/>
            </a:pPr>
            <a:r>
              <a:rPr lang="fr-CA" sz="2600" noProof="0" dirty="0">
                <a:cs typeface="Calibri" panose="020F0502020204030204" pitchFamily="34" charset="0"/>
              </a:rPr>
              <a:t>Basé sur la norme HACCP</a:t>
            </a:r>
          </a:p>
          <a:p>
            <a:pPr marL="514350" indent="-514350">
              <a:buFont typeface="+mj-lt"/>
              <a:buAutoNum type="arabicPeriod"/>
            </a:pPr>
            <a:r>
              <a:rPr lang="fr-CA" sz="2600" noProof="0" dirty="0">
                <a:cs typeface="Calibri" panose="020F0502020204030204" pitchFamily="34" charset="0"/>
              </a:rPr>
              <a:t>Exigences techniques examinées par le gouvernement (fédéral et provincial) et confirmation de sa validité technique</a:t>
            </a:r>
          </a:p>
          <a:p>
            <a:pPr marL="514350" indent="-514350">
              <a:buFont typeface="+mj-lt"/>
              <a:buAutoNum type="arabicPeriod"/>
            </a:pPr>
            <a:r>
              <a:rPr lang="fr-CA" sz="2600" noProof="0" dirty="0">
                <a:cs typeface="Calibri" panose="020F0502020204030204" pitchFamily="34" charset="0"/>
              </a:rPr>
              <a:t>Reconnu par le gouvernement et conforme à la réglementation</a:t>
            </a:r>
          </a:p>
          <a:p>
            <a:pPr marL="514350" indent="-514350">
              <a:buFont typeface="+mj-lt"/>
              <a:buAutoNum type="arabicPeriod"/>
            </a:pPr>
            <a:r>
              <a:rPr lang="fr-CA" sz="2600" noProof="0" dirty="0">
                <a:cs typeface="Calibri" panose="020F0502020204030204" pitchFamily="34" charset="0"/>
              </a:rPr>
              <a:t>Accepté par les clients</a:t>
            </a:r>
          </a:p>
          <a:p>
            <a:pPr marL="514350" indent="-514350">
              <a:buFont typeface="+mj-lt"/>
              <a:buAutoNum type="arabicPeriod"/>
            </a:pPr>
            <a:r>
              <a:rPr lang="fr-CA" sz="2600" noProof="0" dirty="0">
                <a:cs typeface="Calibri" panose="020F0502020204030204" pitchFamily="34" charset="0"/>
              </a:rPr>
              <a:t>Offert aux producteurs au coût le plus bas possible</a:t>
            </a:r>
          </a:p>
        </p:txBody>
      </p:sp>
      <p:pic>
        <p:nvPicPr>
          <p:cNvPr id="6" name="Picture 5" descr="A bowl of fruit&#10;&#10;Description automatically generated">
            <a:extLst>
              <a:ext uri="{FF2B5EF4-FFF2-40B4-BE49-F238E27FC236}">
                <a16:creationId xmlns:a16="http://schemas.microsoft.com/office/drawing/2014/main" id="{679E11C4-D9C0-4D12-A6D2-4C95755454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97296" y="426002"/>
            <a:ext cx="1283211" cy="1271019"/>
          </a:xfrm>
          <a:prstGeom prst="rect">
            <a:avLst/>
          </a:prstGeom>
        </p:spPr>
      </p:pic>
    </p:spTree>
    <p:extLst>
      <p:ext uri="{BB962C8B-B14F-4D97-AF65-F5344CB8AC3E}">
        <p14:creationId xmlns:p14="http://schemas.microsoft.com/office/powerpoint/2010/main" val="2827217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fr-CA" sz="4900" noProof="0" dirty="0"/>
              <a:t>BASÉ SUR HACCP et validité technique</a:t>
            </a:r>
          </a:p>
        </p:txBody>
      </p:sp>
      <p:sp>
        <p:nvSpPr>
          <p:cNvPr id="108547" name="Content Placeholder 2"/>
          <p:cNvSpPr>
            <a:spLocks noGrp="1"/>
          </p:cNvSpPr>
          <p:nvPr>
            <p:ph sz="quarter" idx="13"/>
          </p:nvPr>
        </p:nvSpPr>
        <p:spPr>
          <a:xfrm>
            <a:off x="341644" y="1607736"/>
            <a:ext cx="10741039" cy="3999244"/>
          </a:xfrm>
        </p:spPr>
        <p:txBody>
          <a:bodyPr>
            <a:noAutofit/>
          </a:bodyPr>
          <a:lstStyle/>
          <a:p>
            <a:r>
              <a:rPr lang="fr-CA" noProof="0" dirty="0">
                <a:cs typeface="Calibri" panose="020F0502020204030204" pitchFamily="34" charset="0"/>
              </a:rPr>
              <a:t>CanadaGAP a effectué des analyses distinctes et spécifiques sur les risques pour tous les groupes de productions, y compris les pommes de terre.</a:t>
            </a:r>
          </a:p>
          <a:p>
            <a:r>
              <a:rPr lang="fr-CA" noProof="0" dirty="0">
                <a:cs typeface="Calibri" panose="020F0502020204030204" pitchFamily="34" charset="0"/>
              </a:rPr>
              <a:t>Les pratiques dans les guides qui s’appliquent aux producteurs de pommes de terre correspondent aux risques identifiés dans le modèle de pommes de terre HACCP.</a:t>
            </a:r>
          </a:p>
          <a:p>
            <a:r>
              <a:rPr lang="fr-CA" noProof="0" dirty="0">
                <a:cs typeface="Calibri" panose="020F0502020204030204" pitchFamily="34" charset="0"/>
              </a:rPr>
              <a:t>Le modèle HACCP a été examiné plusieurs fois au fil des années et </a:t>
            </a:r>
            <a:r>
              <a:rPr lang="fr-CA" dirty="0">
                <a:cs typeface="Calibri" panose="020F0502020204030204" pitchFamily="34" charset="0"/>
              </a:rPr>
              <a:t>confirmer en ce qui concerne l</a:t>
            </a:r>
            <a:r>
              <a:rPr lang="fr-CA" noProof="0" dirty="0">
                <a:cs typeface="Calibri" panose="020F0502020204030204" pitchFamily="34" charset="0"/>
              </a:rPr>
              <a:t>a validité technique par les représentants des gouvernements fédéral et provinciaux.</a:t>
            </a:r>
          </a:p>
          <a:p>
            <a:pPr lvl="1">
              <a:buFont typeface="Courier New" panose="02070309020205020404" pitchFamily="49" charset="0"/>
              <a:buChar char="o"/>
            </a:pPr>
            <a:r>
              <a:rPr lang="fr-CA" noProof="0" dirty="0">
                <a:cs typeface="Calibri" panose="020F0502020204030204" pitchFamily="34" charset="0"/>
              </a:rPr>
              <a:t>Cela signifie que les experts consentent que tout risque identifié constitue un risque potentiel pour les pommes de terre et nécessite une mesure de contrôle correspondante.</a:t>
            </a:r>
          </a:p>
          <a:p>
            <a:pPr lvl="1">
              <a:buFont typeface="Courier New" panose="02070309020205020404" pitchFamily="49" charset="0"/>
              <a:buChar char="o"/>
            </a:pPr>
            <a:r>
              <a:rPr lang="fr-CA" noProof="0" dirty="0">
                <a:cs typeface="Calibri" panose="020F0502020204030204" pitchFamily="34" charset="0"/>
              </a:rPr>
              <a:t>Les procédures du guide proviennent de ce modèle : ce sont des mesures convenues qui contrôlent chaque risque.</a:t>
            </a:r>
          </a:p>
          <a:p>
            <a:pPr lvl="1">
              <a:buFont typeface="Courier New" panose="02070309020205020404" pitchFamily="49" charset="0"/>
              <a:buChar char="o"/>
            </a:pPr>
            <a:r>
              <a:rPr lang="fr-CA" noProof="0" dirty="0">
                <a:cs typeface="Calibri" panose="020F0502020204030204" pitchFamily="34" charset="0"/>
              </a:rPr>
              <a:t>Repose sur des principes scientifiques de la salubrité des aliments</a:t>
            </a:r>
          </a:p>
          <a:p>
            <a:pPr lvl="1"/>
            <a:endParaRPr lang="fr-CA" sz="2100" noProof="0" dirty="0">
              <a:latin typeface="Calibri" panose="020F0502020204030204" pitchFamily="34" charset="0"/>
              <a:cs typeface="Calibri" panose="020F0502020204030204" pitchFamily="34" charset="0"/>
            </a:endParaRPr>
          </a:p>
        </p:txBody>
      </p:sp>
      <p:sp>
        <p:nvSpPr>
          <p:cNvPr id="9" name="Content Placeholder 2">
            <a:extLst>
              <a:ext uri="{FF2B5EF4-FFF2-40B4-BE49-F238E27FC236}">
                <a16:creationId xmlns:a16="http://schemas.microsoft.com/office/drawing/2014/main" id="{D914A556-CF65-4959-A297-4BD97E8C320C}"/>
              </a:ext>
            </a:extLst>
          </p:cNvPr>
          <p:cNvSpPr txBox="1">
            <a:spLocks/>
          </p:cNvSpPr>
          <p:nvPr/>
        </p:nvSpPr>
        <p:spPr>
          <a:xfrm>
            <a:off x="1804410" y="3848100"/>
            <a:ext cx="5958465" cy="3009900"/>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endParaRPr lang="fr-CA" sz="2300" noProof="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59978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r>
              <a:rPr lang="fr-CA" sz="4900" noProof="0" dirty="0"/>
              <a:t>basé sur HACCP et validité technique</a:t>
            </a:r>
          </a:p>
        </p:txBody>
      </p:sp>
      <p:sp>
        <p:nvSpPr>
          <p:cNvPr id="108547" name="Content Placeholder 2"/>
          <p:cNvSpPr>
            <a:spLocks noGrp="1"/>
          </p:cNvSpPr>
          <p:nvPr>
            <p:ph sz="quarter" idx="13"/>
          </p:nvPr>
        </p:nvSpPr>
        <p:spPr>
          <a:xfrm>
            <a:off x="685800" y="1259868"/>
            <a:ext cx="10394707" cy="4114717"/>
          </a:xfrm>
        </p:spPr>
        <p:txBody>
          <a:bodyPr>
            <a:normAutofit fontScale="70000" lnSpcReduction="20000"/>
          </a:bodyPr>
          <a:lstStyle/>
          <a:p>
            <a:r>
              <a:rPr lang="fr-CA" sz="2600" noProof="0" dirty="0">
                <a:cs typeface="Calibri" panose="020F0502020204030204" pitchFamily="34" charset="0"/>
              </a:rPr>
              <a:t>CanadaGAP doit veiller à ce que les modèles HACCP spécifiques aux productions et les guides de salubrité des aliments CanadaGAP soient examinés et approuvés par le gouvernement.</a:t>
            </a:r>
            <a:endParaRPr lang="fr-CA" sz="1200" noProof="0" dirty="0"/>
          </a:p>
          <a:p>
            <a:r>
              <a:rPr lang="fr-CA" sz="2600" noProof="0" dirty="0">
                <a:cs typeface="Calibri" panose="020F0502020204030204" pitchFamily="34" charset="0"/>
              </a:rPr>
              <a:t>Pour les pommes de terre, les évaluateurs comprenaient des représentants de l’ACIA, d’autres ministères fédéraux (Santé Canada, PRD [anciennement ARLA], AAC) ainsi que des représentants des gouvernements provinciaux de l’Î.-P.-É., du N.-B., de l’Ontario, du Québec, du Manitoba, de l’Alberta et de la C.-B. </a:t>
            </a:r>
          </a:p>
          <a:p>
            <a:r>
              <a:rPr lang="fr-CA" sz="2800" noProof="0" dirty="0">
                <a:cs typeface="Calibri" panose="020F0502020204030204" pitchFamily="34" charset="0"/>
              </a:rPr>
              <a:t>Les guides constituent un modèle complet de toutes les procédures et les registres potentiels qu’une entreprise devrait inclure dans sa documentation pour gérer un programme complet de salubrité des aliments.</a:t>
            </a:r>
          </a:p>
          <a:p>
            <a:r>
              <a:rPr lang="fr-CA" sz="2800" noProof="0" dirty="0">
                <a:cs typeface="Calibri" panose="020F0502020204030204" pitchFamily="34" charset="0"/>
              </a:rPr>
              <a:t>Il est possible que tous les éléments du guide ne s’appliquent pas à un utilisateur donné du programme CanadaGAP (p. ex., non seulement des cultures différentes mais aussi des activités différentes).</a:t>
            </a:r>
          </a:p>
        </p:txBody>
      </p:sp>
    </p:spTree>
    <p:extLst>
      <p:ext uri="{BB962C8B-B14F-4D97-AF65-F5344CB8AC3E}">
        <p14:creationId xmlns:p14="http://schemas.microsoft.com/office/powerpoint/2010/main" val="2512735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oAutofit/>
          </a:bodyPr>
          <a:lstStyle/>
          <a:p>
            <a:pPr eaLnBrk="1" hangingPunct="1"/>
            <a:r>
              <a:rPr lang="fr-CA" sz="4900" noProof="0" dirty="0"/>
              <a:t>EXIGENCES DU PROGRAMME DE</a:t>
            </a:r>
            <a:br>
              <a:rPr lang="fr-CA" sz="4900" noProof="0" dirty="0"/>
            </a:br>
            <a:r>
              <a:rPr lang="fr-CA" sz="4900" noProof="0" dirty="0"/>
              <a:t>POMMES DE TERRE</a:t>
            </a:r>
          </a:p>
        </p:txBody>
      </p:sp>
      <p:sp>
        <p:nvSpPr>
          <p:cNvPr id="108547" name="Content Placeholder 2"/>
          <p:cNvSpPr>
            <a:spLocks noGrp="1"/>
          </p:cNvSpPr>
          <p:nvPr>
            <p:ph sz="quarter" idx="13"/>
          </p:nvPr>
        </p:nvSpPr>
        <p:spPr/>
        <p:txBody>
          <a:bodyPr>
            <a:normAutofit fontScale="77500" lnSpcReduction="20000"/>
          </a:bodyPr>
          <a:lstStyle/>
          <a:p>
            <a:pPr eaLnBrk="1" hangingPunct="1"/>
            <a:r>
              <a:rPr lang="fr-CA" sz="2600" noProof="0" dirty="0">
                <a:cs typeface="Calibri" panose="020F0502020204030204" pitchFamily="34" charset="0"/>
              </a:rPr>
              <a:t>CanadaGAP n’exige PAS que les producteurs de pommes de terre aient les mêmes pratiques de salubrité alimentaire que les producteurs de légumes-feuilles (ou autres cultures à risque élevé).</a:t>
            </a:r>
          </a:p>
          <a:p>
            <a:r>
              <a:rPr lang="fr-CA" sz="2600" noProof="0" dirty="0">
                <a:cs typeface="Calibri" panose="020F0502020204030204" pitchFamily="34" charset="0"/>
              </a:rPr>
              <a:t>Il existe des différences dans les guides de salubrité des aliments de CanadaGAP quant aux procédures que doivent suivre les producteurs de pommes de terre par rapport à celles que doivent les producteurs de légumes-feuilles ou autres cultures avec un profil de risque différent.</a:t>
            </a:r>
          </a:p>
          <a:p>
            <a:r>
              <a:rPr lang="fr-CA" sz="2600" noProof="0" dirty="0">
                <a:cs typeface="Calibri" panose="020F0502020204030204" pitchFamily="34" charset="0"/>
              </a:rPr>
              <a:t>Les pommes de terre bénéficient de nombreuses exemptions dans le guide qui ne s’appliquent pas à d’autres cultures (voir fiche d’information d’une page pour des exemples).</a:t>
            </a:r>
          </a:p>
        </p:txBody>
      </p:sp>
      <p:pic>
        <p:nvPicPr>
          <p:cNvPr id="6" name="Picture 5" descr="A pile of fruit&#10;&#10;Description automatically generated">
            <a:extLst>
              <a:ext uri="{FF2B5EF4-FFF2-40B4-BE49-F238E27FC236}">
                <a16:creationId xmlns:a16="http://schemas.microsoft.com/office/drawing/2014/main" id="{40002651-9D98-4DDC-8A34-BE03A79C40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9053567" y="40192"/>
            <a:ext cx="1877403" cy="1877403"/>
          </a:xfrm>
          <a:prstGeom prst="rect">
            <a:avLst/>
          </a:prstGeom>
        </p:spPr>
      </p:pic>
    </p:spTree>
    <p:extLst>
      <p:ext uri="{BB962C8B-B14F-4D97-AF65-F5344CB8AC3E}">
        <p14:creationId xmlns:p14="http://schemas.microsoft.com/office/powerpoint/2010/main" val="1733968158"/>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ain Event">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2485</TotalTime>
  <Words>6045</Words>
  <Application>Microsoft Office PowerPoint</Application>
  <PresentationFormat>Widescreen</PresentationFormat>
  <Paragraphs>345</Paragraphs>
  <Slides>47</Slides>
  <Notes>39</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47</vt:i4>
      </vt:variant>
    </vt:vector>
  </HeadingPairs>
  <TitlesOfParts>
    <vt:vector size="58" baseType="lpstr">
      <vt:lpstr>Adobe Gothic Std B</vt:lpstr>
      <vt:lpstr>Amasis MT Pro Light</vt:lpstr>
      <vt:lpstr>Aptos</vt:lpstr>
      <vt:lpstr>Aptos Display</vt:lpstr>
      <vt:lpstr>Arial</vt:lpstr>
      <vt:lpstr>Calibri</vt:lpstr>
      <vt:lpstr>Courier New</vt:lpstr>
      <vt:lpstr>Gill Sans MT</vt:lpstr>
      <vt:lpstr>Impact</vt:lpstr>
      <vt:lpstr>Custom Design</vt:lpstr>
      <vt:lpstr>Main Event</vt:lpstr>
      <vt:lpstr>séance interactive 2026</vt:lpstr>
      <vt:lpstr>SURVOL DE LA SÉANCE</vt:lpstr>
      <vt:lpstr>ACCUEIL</vt:lpstr>
      <vt:lpstr>HISTORIQUE, MANDAT ET Rôle DE CANADAGAP</vt:lpstr>
      <vt:lpstr>À L’ÉCOUTE DES PRODUCTEURS</vt:lpstr>
      <vt:lpstr>Mandat DE CANADAGAP</vt:lpstr>
      <vt:lpstr>BASÉ SUR HACCP et validité technique</vt:lpstr>
      <vt:lpstr>basé sur HACCP et validité technique</vt:lpstr>
      <vt:lpstr>EXIGENCES DU PROGRAMME DE POMMES DE TERRE</vt:lpstr>
      <vt:lpstr>Le rôle DE LA RECONNAISSANCE</vt:lpstr>
      <vt:lpstr>RECONNAISSANCE DU GOUVERNEMENT</vt:lpstr>
      <vt:lpstr>COMFORMITÉ À la RÉGLEMENTATION</vt:lpstr>
      <vt:lpstr>LA RECONNAISSANCE GOUVERNEMENTALE DE CanadaGAP est avantageuse aux producteurs</vt:lpstr>
      <vt:lpstr>ACCEPTÉ PAR LES CLIENTS</vt:lpstr>
      <vt:lpstr>ATTENTES DES CLIENTS</vt:lpstr>
      <vt:lpstr>INITIATIVE MONDIALE POUR L’INNOCUITÉ alimentaire</vt:lpstr>
      <vt:lpstr>DEMANDES ET ATTENTES  CROISSANTES</vt:lpstr>
      <vt:lpstr>AVANTAGES DE LA RECONNAISSANCE GFSI</vt:lpstr>
      <vt:lpstr>UN ÉQUILIBRE DÉLICAT</vt:lpstr>
      <vt:lpstr>PowerPoint Presentation</vt:lpstr>
      <vt:lpstr>CanadaGAP se distingue des autres  PROGRAMMES</vt:lpstr>
      <vt:lpstr>Différences avec les autres programmes</vt:lpstr>
      <vt:lpstr>MANDAT DE CanadaGAP</vt:lpstr>
      <vt:lpstr>Audits FRACTIONNÉS</vt:lpstr>
      <vt:lpstr>CANADAGAP N’AUTORISE PAS LES AUDITS fractionnés</vt:lpstr>
      <vt:lpstr>RAISONS POUR NE PAS FRACTIONNER LES  AUDITS</vt:lpstr>
      <vt:lpstr>RAISONS POUR NE PAS FRACTIONNER LES audits (SUITE)</vt:lpstr>
      <vt:lpstr>RAISONS POUR NE PAS FRACTIONNER LES audits (SUITE)</vt:lpstr>
      <vt:lpstr> audits NON FRACTIONNÉS – exemples :</vt:lpstr>
      <vt:lpstr>Nouveau : audits partiels À distance</vt:lpstr>
      <vt:lpstr>TP-09-RM – UTILISATION DE MÉTHODES D’AUDITS à DISTANCE</vt:lpstr>
      <vt:lpstr>AUDITS PARTIELS À DISTANCE</vt:lpstr>
      <vt:lpstr>Principes DIRECTEURS</vt:lpstr>
      <vt:lpstr>Quelles exploitations de pommes de terre sont admissibles?</vt:lpstr>
      <vt:lpstr>Restrictions</vt:lpstr>
      <vt:lpstr>INCIDENCES SUR LES Coûts</vt:lpstr>
      <vt:lpstr>INCIDENCES SUR LES Coûts (CanadaGAP)</vt:lpstr>
      <vt:lpstr>Processus POUR LES AUDITS PARTIELS À DISTANCE (1)</vt:lpstr>
      <vt:lpstr>VOLET SUR PLACE (2)</vt:lpstr>
      <vt:lpstr>VOLET SUR PLACE (3)</vt:lpstr>
      <vt:lpstr>VOLET SUR PLACE (4)</vt:lpstr>
      <vt:lpstr>Processus POUR LES AUDITS PARTIELS À DISTANCE (5)</vt:lpstr>
      <vt:lpstr>Processus POUR LES AUDITS PARTIELS À DISTANCE (6)</vt:lpstr>
      <vt:lpstr>Processus pour LES audits partiels À distance (7)</vt:lpstr>
      <vt:lpstr>À VOUS DE JOUER</vt:lpstr>
      <vt:lpstr>PROCHAINES ÉTAPES</vt:lpstr>
      <vt:lpstr>Coordonnées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Town Hall 2019</dc:title>
  <dc:creator>Heather Gale</dc:creator>
  <cp:lastModifiedBy>Amelia Balsillie</cp:lastModifiedBy>
  <cp:revision>28</cp:revision>
  <dcterms:created xsi:type="dcterms:W3CDTF">2019-11-28T12:12:37Z</dcterms:created>
  <dcterms:modified xsi:type="dcterms:W3CDTF">2026-09-02T19:26:25Z</dcterms:modified>
</cp:coreProperties>
</file>