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292" r:id="rId16"/>
    <p:sldId id="293" r:id="rId17"/>
    <p:sldId id="299" r:id="rId18"/>
    <p:sldId id="295" r:id="rId19"/>
    <p:sldId id="288" r:id="rId20"/>
    <p:sldId id="282" r:id="rId21"/>
    <p:sldId id="277" r:id="rId22"/>
    <p:sldId id="259" r:id="rId23"/>
    <p:sldId id="283" r:id="rId24"/>
    <p:sldId id="285" r:id="rId25"/>
    <p:sldId id="316" r:id="rId26"/>
    <p:sldId id="317" r:id="rId27"/>
    <p:sldId id="318" r:id="rId28"/>
    <p:sldId id="269" r:id="rId29"/>
    <p:sldId id="270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3mXUY/bSvVd6esHc+fYxwA==" hashData="Eo/Afq3NPRNQYgQUJQSCF2rQ/2hYdoF3VHsMfw4wCfu+lf5IA4NWNkfNaqQ47xFDVkCtTrHsGdAVVOtwk/HND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elia Balsillie" initials="AB" lastIdx="6" clrIdx="0"/>
  <p:cmAuthor id="2" name="Heather Gale" initials="HG" lastIdx="7" clrIdx="1"/>
  <p:cmAuthor id="3" name="CHANTAL" initials="C" lastIdx="4" clrIdx="2"/>
  <p:cmAuthor id="4" name="Francine Morel" initials="FM" lastIdx="5" clrIdx="3"/>
  <p:cmAuthor id="5" name="Amelia Balsillie" initials="ACB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578"/>
    <a:srgbClr val="437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86535" autoAdjust="0"/>
  </p:normalViewPr>
  <p:slideViewPr>
    <p:cSldViewPr snapToGrid="0">
      <p:cViewPr varScale="1">
        <p:scale>
          <a:sx n="64" d="100"/>
          <a:sy n="64" d="100"/>
        </p:scale>
        <p:origin x="150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738" y="-12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8DDCF-13F0-48E6-A66E-A0EFC830A350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C1024-1C5F-4339-95BD-D04364F51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42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4227A8-5488-4C9F-9C81-616F051A9E7F}" type="datetimeFigureOut">
              <a:rPr lang="en-CA" smtClean="0"/>
              <a:t>2020-04-07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8F3F72-6F0F-4D7F-B801-1CCA510E94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9229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F3F72-6F0F-4D7F-B801-1CCA510E9425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4673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F3F72-6F0F-4D7F-B801-1CCA510E9425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7569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F3F72-6F0F-4D7F-B801-1CCA510E9425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9669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F3F72-6F0F-4D7F-B801-1CCA510E9425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7970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F3F72-6F0F-4D7F-B801-1CCA510E9425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8330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dirty="0" err="1" smtClean="0"/>
              <a:t>D’autres</a:t>
            </a:r>
            <a:r>
              <a:rPr lang="en-CA" sz="1200" dirty="0" smtClean="0"/>
              <a:t> programmes de</a:t>
            </a:r>
            <a:r>
              <a:rPr lang="en-CA" sz="1200" baseline="0" dirty="0" smtClean="0"/>
              <a:t> </a:t>
            </a:r>
            <a:r>
              <a:rPr lang="en-CA" sz="1200" baseline="0" dirty="0" err="1" smtClean="0"/>
              <a:t>salubrité</a:t>
            </a:r>
            <a:r>
              <a:rPr lang="en-CA" sz="1200" baseline="0" dirty="0" smtClean="0"/>
              <a:t> </a:t>
            </a:r>
            <a:r>
              <a:rPr lang="en-CA" sz="1200" baseline="0" dirty="0" err="1" smtClean="0"/>
              <a:t>alimentaire</a:t>
            </a:r>
            <a:r>
              <a:rPr lang="en-CA" sz="1200" baseline="0" dirty="0" smtClean="0"/>
              <a:t> </a:t>
            </a:r>
            <a:r>
              <a:rPr lang="en-CA" sz="1200" baseline="0" dirty="0" err="1" smtClean="0"/>
              <a:t>couramment</a:t>
            </a:r>
            <a:r>
              <a:rPr lang="en-CA" sz="1200" baseline="0" dirty="0" smtClean="0"/>
              <a:t> </a:t>
            </a:r>
            <a:r>
              <a:rPr lang="en-CA" sz="1200" baseline="0" dirty="0" err="1" smtClean="0"/>
              <a:t>utilisés</a:t>
            </a:r>
            <a:r>
              <a:rPr lang="en-CA" sz="1200" baseline="0" dirty="0" smtClean="0"/>
              <a:t> </a:t>
            </a:r>
            <a:r>
              <a:rPr lang="en-CA" sz="1200" baseline="0" dirty="0" err="1" smtClean="0"/>
              <a:t>incluent</a:t>
            </a:r>
            <a:r>
              <a:rPr lang="en-CA" sz="1200" baseline="0" dirty="0" smtClean="0"/>
              <a:t> </a:t>
            </a:r>
            <a:r>
              <a:rPr lang="en-CA" sz="1200" dirty="0" smtClean="0"/>
              <a:t>BRC, SQF, PrimusGFS, GLOBALG.A.P., etc.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dirty="0" err="1" smtClean="0"/>
              <a:t>Cette</a:t>
            </a:r>
            <a:r>
              <a:rPr lang="en-CA" sz="1200" baseline="0" dirty="0" smtClean="0"/>
              <a:t> initiative de </a:t>
            </a:r>
            <a:r>
              <a:rPr lang="en-CA" sz="1200" baseline="0" dirty="0" err="1" smtClean="0"/>
              <a:t>l’ACIA</a:t>
            </a:r>
            <a:r>
              <a:rPr lang="en-CA" sz="1200" baseline="0" dirty="0" smtClean="0"/>
              <a:t> </a:t>
            </a:r>
            <a:r>
              <a:rPr lang="en-CA" sz="1200" baseline="0" dirty="0" err="1" smtClean="0"/>
              <a:t>est</a:t>
            </a:r>
            <a:r>
              <a:rPr lang="en-CA" sz="1200" baseline="0" dirty="0" smtClean="0"/>
              <a:t> </a:t>
            </a:r>
            <a:r>
              <a:rPr lang="en-CA" sz="1200" baseline="0" dirty="0" err="1" smtClean="0"/>
              <a:t>distincte</a:t>
            </a:r>
            <a:r>
              <a:rPr lang="en-CA" sz="1200" baseline="0" dirty="0" smtClean="0"/>
              <a:t> du Programme de </a:t>
            </a:r>
            <a:r>
              <a:rPr lang="en-CA" sz="1200" baseline="0" dirty="0" err="1" smtClean="0"/>
              <a:t>salubrité</a:t>
            </a:r>
            <a:r>
              <a:rPr lang="en-CA" sz="1200" baseline="0" dirty="0" smtClean="0"/>
              <a:t> des aliments du </a:t>
            </a:r>
            <a:r>
              <a:rPr lang="en-CA" sz="1200" baseline="0" dirty="0" err="1" smtClean="0"/>
              <a:t>gouvernement</a:t>
            </a:r>
            <a:r>
              <a:rPr lang="en-CA" sz="1200" baseline="0" dirty="0" smtClean="0"/>
              <a:t> </a:t>
            </a:r>
            <a:r>
              <a:rPr lang="en-CA" sz="1200" baseline="0" dirty="0" err="1" smtClean="0"/>
              <a:t>canadien</a:t>
            </a:r>
            <a:r>
              <a:rPr lang="en-CA" sz="1200" dirty="0" smtClean="0"/>
              <a:t>. Le</a:t>
            </a:r>
            <a:r>
              <a:rPr lang="en-CA" sz="1200" baseline="0" dirty="0" smtClean="0"/>
              <a:t> programme de reconnaissance </a:t>
            </a:r>
            <a:r>
              <a:rPr lang="en-CA" sz="1200" baseline="0" dirty="0" err="1" smtClean="0"/>
              <a:t>est</a:t>
            </a:r>
            <a:r>
              <a:rPr lang="en-CA" sz="1200" baseline="0" dirty="0" smtClean="0"/>
              <a:t> </a:t>
            </a:r>
            <a:r>
              <a:rPr lang="en-CA" sz="1200" baseline="0" dirty="0" err="1" smtClean="0"/>
              <a:t>uniquement</a:t>
            </a:r>
            <a:r>
              <a:rPr lang="en-CA" sz="1200" baseline="0" dirty="0" smtClean="0"/>
              <a:t> </a:t>
            </a:r>
            <a:r>
              <a:rPr lang="en-CA" sz="1200" baseline="0" dirty="0" err="1" smtClean="0"/>
              <a:t>ouvert</a:t>
            </a:r>
            <a:r>
              <a:rPr lang="en-CA" sz="1200" baseline="0" dirty="0" smtClean="0"/>
              <a:t> aux programmes </a:t>
            </a:r>
            <a:r>
              <a:rPr lang="en-CA" sz="1200" baseline="0" dirty="0" err="1" smtClean="0"/>
              <a:t>canadiens</a:t>
            </a:r>
            <a:r>
              <a:rPr lang="en-CA" sz="1200" baseline="0" dirty="0" smtClean="0"/>
              <a:t> de </a:t>
            </a:r>
            <a:r>
              <a:rPr lang="en-CA" sz="1200" baseline="0" dirty="0" err="1" smtClean="0"/>
              <a:t>salubrité</a:t>
            </a:r>
            <a:r>
              <a:rPr lang="en-CA" sz="1200" baseline="0" dirty="0" smtClean="0"/>
              <a:t> des aliments</a:t>
            </a:r>
            <a:r>
              <a:rPr lang="en-CA" sz="1200" dirty="0" smtClean="0"/>
              <a:t>. La </a:t>
            </a:r>
            <a:r>
              <a:rPr lang="en-CA" sz="1200" dirty="0" err="1" smtClean="0"/>
              <a:t>politique</a:t>
            </a:r>
            <a:r>
              <a:rPr lang="en-CA" sz="1200" dirty="0" smtClean="0"/>
              <a:t> de certification </a:t>
            </a:r>
            <a:r>
              <a:rPr lang="en-CA" sz="1200" dirty="0" err="1" smtClean="0"/>
              <a:t>privée</a:t>
            </a:r>
            <a:r>
              <a:rPr lang="en-CA" sz="1200" baseline="0" dirty="0" smtClean="0"/>
              <a:t> </a:t>
            </a:r>
            <a:r>
              <a:rPr lang="en-CA" sz="1200" baseline="0" dirty="0" err="1" smtClean="0"/>
              <a:t>s’applique</a:t>
            </a:r>
            <a:r>
              <a:rPr lang="en-CA" sz="1200" baseline="0" dirty="0" smtClean="0"/>
              <a:t> aux programmes </a:t>
            </a:r>
            <a:r>
              <a:rPr lang="en-CA" sz="1200" baseline="0" dirty="0" err="1" smtClean="0"/>
              <a:t>internationaux</a:t>
            </a:r>
            <a:r>
              <a:rPr lang="en-CA" sz="1200" dirty="0" smtClean="0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dirty="0" smtClean="0"/>
              <a:t>CanadaGAP </a:t>
            </a:r>
            <a:r>
              <a:rPr lang="en-CA" sz="1200" dirty="0" err="1" smtClean="0"/>
              <a:t>participe</a:t>
            </a:r>
            <a:r>
              <a:rPr lang="en-CA" sz="1200" baseline="0" dirty="0" smtClean="0"/>
              <a:t> </a:t>
            </a:r>
            <a:r>
              <a:rPr lang="en-CA" sz="1200" baseline="0" dirty="0" err="1" smtClean="0"/>
              <a:t>dans</a:t>
            </a:r>
            <a:r>
              <a:rPr lang="en-CA" sz="1200" baseline="0" dirty="0" smtClean="0"/>
              <a:t> </a:t>
            </a:r>
            <a:r>
              <a:rPr lang="en-CA" sz="1200" baseline="0" dirty="0" err="1" smtClean="0"/>
              <a:t>ces</a:t>
            </a:r>
            <a:r>
              <a:rPr lang="en-CA" sz="1200" baseline="0" dirty="0" smtClean="0"/>
              <a:t> </a:t>
            </a:r>
            <a:r>
              <a:rPr lang="en-CA" sz="1200" baseline="0" dirty="0" err="1" smtClean="0"/>
              <a:t>deux</a:t>
            </a:r>
            <a:r>
              <a:rPr lang="en-CA" sz="1200" baseline="0" dirty="0" smtClean="0"/>
              <a:t> initiatives </a:t>
            </a:r>
            <a:r>
              <a:rPr lang="en-CA" sz="1200" baseline="0" dirty="0" err="1" smtClean="0"/>
              <a:t>menées</a:t>
            </a:r>
            <a:r>
              <a:rPr lang="en-CA" sz="1200" baseline="0" dirty="0" smtClean="0"/>
              <a:t> par </a:t>
            </a:r>
            <a:r>
              <a:rPr lang="en-CA" sz="1200" baseline="0" dirty="0" err="1" smtClean="0"/>
              <a:t>l’ACIA</a:t>
            </a:r>
            <a:r>
              <a:rPr lang="en-CA" sz="1200" baseline="0" dirty="0" smtClean="0"/>
              <a:t> </a:t>
            </a:r>
            <a:r>
              <a:rPr lang="en-CA" sz="1200" baseline="0" dirty="0" err="1" smtClean="0"/>
              <a:t>conçues</a:t>
            </a:r>
            <a:r>
              <a:rPr lang="en-CA" sz="1200" baseline="0" dirty="0" smtClean="0"/>
              <a:t> pour examiner les programmes de </a:t>
            </a:r>
            <a:r>
              <a:rPr lang="en-CA" sz="1200" baseline="0" dirty="0" err="1" smtClean="0"/>
              <a:t>salubrité</a:t>
            </a:r>
            <a:r>
              <a:rPr lang="en-CA" sz="1200" baseline="0" dirty="0" smtClean="0"/>
              <a:t> des aliments </a:t>
            </a:r>
            <a:r>
              <a:rPr lang="en-CA" sz="1200" baseline="0" dirty="0" err="1" smtClean="0"/>
              <a:t>développés</a:t>
            </a:r>
            <a:r>
              <a:rPr lang="en-CA" sz="1200" baseline="0" dirty="0" smtClean="0"/>
              <a:t> par </a:t>
            </a:r>
            <a:r>
              <a:rPr lang="en-CA" sz="1200" baseline="0" dirty="0" err="1" smtClean="0"/>
              <a:t>l’industrie</a:t>
            </a:r>
            <a:r>
              <a:rPr lang="en-CA" sz="1200" dirty="0" smtClean="0"/>
              <a:t>.</a:t>
            </a:r>
          </a:p>
          <a:p>
            <a:endParaRPr lang="en-CA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sz="1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F3F72-6F0F-4D7F-B801-1CCA510E9425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8682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F3F72-6F0F-4D7F-B801-1CCA510E9425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5421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F3F72-6F0F-4D7F-B801-1CCA510E9425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1324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F3F72-6F0F-4D7F-B801-1CCA510E9425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1210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Ce </a:t>
            </a:r>
            <a:r>
              <a:rPr lang="en-CA" dirty="0" err="1" smtClean="0"/>
              <a:t>dernier</a:t>
            </a:r>
            <a:r>
              <a:rPr lang="en-CA" dirty="0" smtClean="0"/>
              <a:t> point sera </a:t>
            </a:r>
            <a:r>
              <a:rPr lang="en-CA" dirty="0" err="1" smtClean="0"/>
              <a:t>expliqué</a:t>
            </a:r>
            <a:r>
              <a:rPr lang="en-CA" dirty="0" smtClean="0"/>
              <a:t> </a:t>
            </a:r>
            <a:r>
              <a:rPr lang="en-CA" dirty="0" err="1" smtClean="0"/>
              <a:t>dans</a:t>
            </a:r>
            <a:r>
              <a:rPr lang="en-CA" dirty="0" smtClean="0"/>
              <a:t> les </a:t>
            </a:r>
            <a:r>
              <a:rPr lang="en-CA" dirty="0" err="1" smtClean="0"/>
              <a:t>prochaines</a:t>
            </a:r>
            <a:r>
              <a:rPr lang="en-CA" dirty="0" smtClean="0"/>
              <a:t> </a:t>
            </a:r>
            <a:r>
              <a:rPr lang="en-CA" dirty="0" err="1" smtClean="0"/>
              <a:t>diapositives</a:t>
            </a:r>
            <a:r>
              <a:rPr lang="en-CA" dirty="0" smtClean="0"/>
              <a:t>…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F3F72-6F0F-4D7F-B801-1CCA510E9425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2599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F3F72-6F0F-4D7F-B801-1CCA510E9425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042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F3F72-6F0F-4D7F-B801-1CCA510E9425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99579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Ceci</a:t>
            </a:r>
            <a:r>
              <a:rPr lang="en-CA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</a:t>
            </a:r>
            <a:r>
              <a:rPr lang="en-CA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CA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extrait</a:t>
            </a:r>
            <a:r>
              <a:rPr lang="en-CA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 </a:t>
            </a:r>
            <a:r>
              <a:rPr lang="en-CA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diagramme</a:t>
            </a:r>
            <a:r>
              <a:rPr lang="en-CA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CA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processus</a:t>
            </a:r>
            <a:r>
              <a:rPr lang="en-CA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production </a:t>
            </a:r>
            <a:r>
              <a:rPr lang="en-CA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d’un des </a:t>
            </a:r>
            <a:r>
              <a:rPr lang="en-CA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modèles</a:t>
            </a:r>
            <a:r>
              <a:rPr lang="en-CA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génériques</a:t>
            </a:r>
            <a:r>
              <a:rPr lang="en-CA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CA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HACCP </a:t>
            </a:r>
            <a:r>
              <a:rPr lang="en-CA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développés</a:t>
            </a:r>
            <a:r>
              <a:rPr lang="en-CA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en-CA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maintenus</a:t>
            </a:r>
            <a:r>
              <a:rPr lang="en-CA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 CanadaGAP.</a:t>
            </a:r>
            <a:endParaRPr lang="en-CA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</a:t>
            </a:r>
            <a:r>
              <a:rPr lang="en-CA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nom </a:t>
            </a:r>
            <a:r>
              <a:rPr lang="en-CA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en-CA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l’industrie</a:t>
            </a:r>
            <a:r>
              <a:rPr lang="en-CA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CanadaGAP</a:t>
            </a:r>
            <a:r>
              <a:rPr lang="en-CA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CA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complété</a:t>
            </a:r>
            <a:r>
              <a:rPr lang="en-CA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</a:t>
            </a:r>
            <a:r>
              <a:rPr lang="en-CA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analyse </a:t>
            </a:r>
            <a:r>
              <a:rPr lang="en-CA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systématique</a:t>
            </a:r>
            <a:r>
              <a:rPr lang="en-CA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CA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risque</a:t>
            </a:r>
            <a:r>
              <a:rPr lang="en-CA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</a:t>
            </a:r>
            <a:r>
              <a:rPr lang="en-CA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risques</a:t>
            </a:r>
            <a:r>
              <a:rPr lang="en-CA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potentiels</a:t>
            </a:r>
            <a:r>
              <a:rPr lang="en-CA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</a:t>
            </a:r>
            <a:r>
              <a:rPr lang="en-CA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production</a:t>
            </a: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, </a:t>
            </a:r>
            <a:r>
              <a:rPr lang="en-US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l’entreposage</a:t>
            </a:r>
            <a:r>
              <a:rPr lang="en-US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 et </a:t>
            </a:r>
            <a:r>
              <a:rPr lang="en-US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l’emballage</a:t>
            </a:r>
            <a:r>
              <a:rPr lang="en-US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 des fruits et </a:t>
            </a:r>
            <a:r>
              <a:rPr lang="en-US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légumes</a:t>
            </a:r>
            <a:r>
              <a:rPr lang="en-US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, </a:t>
            </a:r>
            <a:r>
              <a:rPr lang="en-US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en</a:t>
            </a:r>
            <a:r>
              <a:rPr lang="en-US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 </a:t>
            </a:r>
            <a:r>
              <a:rPr lang="en-US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utilisant</a:t>
            </a:r>
            <a:r>
              <a:rPr lang="en-US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 </a:t>
            </a:r>
            <a:r>
              <a:rPr lang="en-US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l’approche</a:t>
            </a:r>
            <a:r>
              <a:rPr lang="en-US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 </a:t>
            </a:r>
            <a:r>
              <a:rPr lang="en-US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HACCP.  (</a:t>
            </a:r>
            <a:r>
              <a:rPr lang="en-US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Système</a:t>
            </a:r>
            <a:r>
              <a:rPr lang="en-US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 </a:t>
            </a:r>
            <a:r>
              <a:rPr lang="en-US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d’analyse</a:t>
            </a:r>
            <a:r>
              <a:rPr lang="en-US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 des </a:t>
            </a:r>
            <a:r>
              <a:rPr lang="en-US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risques</a:t>
            </a:r>
            <a:r>
              <a:rPr lang="en-US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 et </a:t>
            </a:r>
            <a:r>
              <a:rPr lang="en-US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maîtrise</a:t>
            </a:r>
            <a:r>
              <a:rPr lang="en-US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 des points critiques</a:t>
            </a:r>
            <a:r>
              <a:rPr lang="en-US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)</a:t>
            </a:r>
            <a:endParaRPr lang="en-US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</a:t>
            </a:r>
            <a:r>
              <a:rPr lang="en-CA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diagramme</a:t>
            </a:r>
            <a:r>
              <a:rPr lang="en-CA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CA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processus</a:t>
            </a:r>
            <a:r>
              <a:rPr lang="en-CA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CA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production </a:t>
            </a:r>
            <a:r>
              <a:rPr lang="en-CA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CA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été</a:t>
            </a:r>
            <a:r>
              <a:rPr lang="en-CA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créé</a:t>
            </a:r>
            <a:r>
              <a:rPr lang="en-CA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 identifier</a:t>
            </a:r>
            <a:r>
              <a:rPr lang="en-CA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tous</a:t>
            </a:r>
            <a:r>
              <a:rPr lang="en-CA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</a:t>
            </a:r>
            <a:r>
              <a:rPr lang="en-CA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intrants</a:t>
            </a:r>
            <a:r>
              <a:rPr lang="en-CA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les </a:t>
            </a:r>
            <a:r>
              <a:rPr lang="en-CA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étapes</a:t>
            </a:r>
            <a:r>
              <a:rPr lang="en-CA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production.</a:t>
            </a:r>
            <a:endParaRPr lang="en-CA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</a:t>
            </a:r>
            <a:r>
              <a:rPr lang="en-CA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risques</a:t>
            </a:r>
            <a:r>
              <a:rPr lang="en-CA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d’ordre</a:t>
            </a:r>
            <a:r>
              <a:rPr lang="en-CA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biologiques</a:t>
            </a:r>
            <a:r>
              <a:rPr lang="en-CA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chimiqueset</a:t>
            </a:r>
            <a:r>
              <a:rPr lang="en-CA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physique </a:t>
            </a:r>
            <a:r>
              <a:rPr lang="en-CA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ont</a:t>
            </a:r>
            <a:r>
              <a:rPr lang="en-CA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été</a:t>
            </a:r>
            <a:r>
              <a:rPr lang="en-CA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considérés</a:t>
            </a:r>
            <a:r>
              <a:rPr lang="en-CA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pour </a:t>
            </a:r>
            <a:r>
              <a:rPr lang="en-CA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tous</a:t>
            </a:r>
            <a:r>
              <a:rPr lang="en-CA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</a:t>
            </a:r>
            <a:r>
              <a:rPr lang="en-CA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intrants</a:t>
            </a:r>
            <a:r>
              <a:rPr lang="en-CA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</a:t>
            </a:r>
            <a:r>
              <a:rPr lang="en-CA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chaque</a:t>
            </a:r>
            <a:r>
              <a:rPr lang="en-CA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étape</a:t>
            </a:r>
            <a:r>
              <a:rPr lang="en-CA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</a:t>
            </a:r>
            <a:r>
              <a:rPr lang="en-CA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</a:t>
            </a:r>
            <a:r>
              <a:rPr lang="en-CA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processus</a:t>
            </a:r>
            <a:r>
              <a:rPr lang="en-CA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production.</a:t>
            </a:r>
            <a:endParaRPr lang="en-CA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</a:t>
            </a:r>
            <a:r>
              <a:rPr lang="en-CA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mesures</a:t>
            </a:r>
            <a:r>
              <a:rPr lang="en-CA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CA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contrôle</a:t>
            </a:r>
            <a:r>
              <a:rPr lang="en-CA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appropriées</a:t>
            </a:r>
            <a:r>
              <a:rPr lang="en-CA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ont</a:t>
            </a:r>
            <a:r>
              <a:rPr lang="en-CA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été</a:t>
            </a:r>
            <a:r>
              <a:rPr lang="en-CA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déterminées</a:t>
            </a:r>
            <a:r>
              <a:rPr lang="en-CA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pour </a:t>
            </a:r>
            <a:r>
              <a:rPr lang="en-CA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chaque</a:t>
            </a:r>
            <a:r>
              <a:rPr lang="en-CA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risque</a:t>
            </a:r>
            <a:r>
              <a:rPr lang="en-CA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CA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Les </a:t>
            </a:r>
            <a:r>
              <a:rPr lang="en-US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mesures</a:t>
            </a:r>
            <a:r>
              <a:rPr lang="en-US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 de </a:t>
            </a:r>
            <a:r>
              <a:rPr lang="en-US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contrôle</a:t>
            </a:r>
            <a:r>
              <a:rPr lang="en-US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 </a:t>
            </a:r>
            <a:r>
              <a:rPr lang="en-US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sont</a:t>
            </a:r>
            <a:r>
              <a:rPr lang="en-US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 </a:t>
            </a:r>
            <a:r>
              <a:rPr lang="en-US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transférées</a:t>
            </a:r>
            <a:r>
              <a:rPr lang="en-US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 </a:t>
            </a:r>
            <a:r>
              <a:rPr lang="en-US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dans</a:t>
            </a:r>
            <a:r>
              <a:rPr lang="en-US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 les Guides </a:t>
            </a:r>
            <a:r>
              <a:rPr lang="en-US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CanadaGAP </a:t>
            </a:r>
            <a:r>
              <a:rPr lang="en-US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en</a:t>
            </a:r>
            <a:r>
              <a:rPr lang="en-US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 </a:t>
            </a:r>
            <a:r>
              <a:rPr lang="en-US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tant</a:t>
            </a:r>
            <a:r>
              <a:rPr lang="en-US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 </a:t>
            </a:r>
            <a:r>
              <a:rPr lang="en-US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qu’exigences</a:t>
            </a:r>
            <a:r>
              <a:rPr lang="en-US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 et </a:t>
            </a:r>
            <a:r>
              <a:rPr lang="en-US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procédures</a:t>
            </a:r>
            <a:r>
              <a:rPr lang="en-US" alt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.</a:t>
            </a:r>
            <a:endParaRPr lang="en-US" altLang="en-US" sz="1200" i="1" kern="1200" dirty="0">
              <a:solidFill>
                <a:schemeClr val="tx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Les guides </a:t>
            </a:r>
            <a:r>
              <a:rPr lang="en-US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traduisent</a:t>
            </a:r>
            <a:r>
              <a:rPr lang="en-US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 le language</a:t>
            </a:r>
            <a:r>
              <a:rPr lang="en-US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 technique</a:t>
            </a:r>
            <a:r>
              <a:rPr lang="en-US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 (</a:t>
            </a:r>
            <a:r>
              <a:rPr lang="en-US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risques</a:t>
            </a:r>
            <a:r>
              <a:rPr lang="en-US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 et </a:t>
            </a:r>
            <a:r>
              <a:rPr lang="en-US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mesures</a:t>
            </a:r>
            <a:r>
              <a:rPr lang="en-US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 de </a:t>
            </a:r>
            <a:r>
              <a:rPr lang="en-US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contrôle</a:t>
            </a:r>
            <a:r>
              <a:rPr lang="en-US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) </a:t>
            </a:r>
            <a:r>
              <a:rPr lang="en-US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en</a:t>
            </a:r>
            <a:r>
              <a:rPr lang="en-US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 </a:t>
            </a:r>
            <a:r>
              <a:rPr lang="en-US" alt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procédures</a:t>
            </a:r>
            <a:r>
              <a:rPr lang="en-US" alt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 </a:t>
            </a:r>
            <a:r>
              <a:rPr lang="en-US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spécifiques</a:t>
            </a:r>
            <a:r>
              <a:rPr lang="en-US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 </a:t>
            </a:r>
            <a:r>
              <a:rPr lang="en-US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afin</a:t>
            </a:r>
            <a:r>
              <a:rPr lang="en-US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 que les </a:t>
            </a:r>
            <a:r>
              <a:rPr lang="en-US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entreprises</a:t>
            </a:r>
            <a:r>
              <a:rPr lang="en-US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 </a:t>
            </a:r>
            <a:r>
              <a:rPr lang="en-US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puissent</a:t>
            </a:r>
            <a:r>
              <a:rPr lang="en-US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 les </a:t>
            </a:r>
            <a:r>
              <a:rPr lang="en-US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suivre</a:t>
            </a:r>
            <a:r>
              <a:rPr lang="en-US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.</a:t>
            </a:r>
            <a:endParaRPr lang="en-US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</a:t>
            </a:r>
            <a:r>
              <a:rPr lang="en-CA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analyse</a:t>
            </a:r>
            <a:r>
              <a:rPr lang="en-CA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complète</a:t>
            </a:r>
            <a:r>
              <a:rPr lang="en-CA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CA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tous</a:t>
            </a:r>
            <a:r>
              <a:rPr lang="en-CA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</a:t>
            </a:r>
            <a:r>
              <a:rPr lang="en-CA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risques</a:t>
            </a:r>
            <a:r>
              <a:rPr lang="en-CA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potentiels</a:t>
            </a:r>
            <a:r>
              <a:rPr lang="en-CA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CA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été</a:t>
            </a:r>
            <a:r>
              <a:rPr lang="en-CA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complétée</a:t>
            </a:r>
            <a:r>
              <a:rPr lang="en-CA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pour </a:t>
            </a:r>
            <a:r>
              <a:rPr lang="en-CA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chaque</a:t>
            </a:r>
            <a:r>
              <a:rPr lang="en-CA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groupe</a:t>
            </a:r>
            <a:r>
              <a:rPr lang="en-CA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culture</a:t>
            </a:r>
            <a:r>
              <a:rPr lang="en-US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.</a:t>
            </a:r>
            <a:endParaRPr lang="en-US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29818-3AF5-41A1-B9BB-814F92E1B7A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12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dirty="0"/>
              <a:t>Clarification </a:t>
            </a:r>
            <a:r>
              <a:rPr lang="en-CA" sz="1200" dirty="0" smtClean="0"/>
              <a:t>du</a:t>
            </a:r>
            <a:r>
              <a:rPr lang="en-CA" sz="1200" baseline="0" dirty="0" smtClean="0"/>
              <a:t> premier sous-point </a:t>
            </a:r>
            <a:r>
              <a:rPr lang="en-CA" sz="1200" dirty="0" smtClean="0"/>
              <a:t>: pour les cultures et les </a:t>
            </a:r>
            <a:r>
              <a:rPr lang="en-CA" sz="1200" dirty="0" err="1" smtClean="0"/>
              <a:t>activités</a:t>
            </a:r>
            <a:r>
              <a:rPr lang="en-CA" sz="1200" dirty="0" smtClean="0"/>
              <a:t> qui </a:t>
            </a:r>
            <a:r>
              <a:rPr lang="en-CA" sz="1200" dirty="0" err="1" smtClean="0"/>
              <a:t>sont</a:t>
            </a:r>
            <a:r>
              <a:rPr lang="en-CA" sz="1200" dirty="0" smtClean="0"/>
              <a:t> </a:t>
            </a:r>
            <a:r>
              <a:rPr lang="en-CA" sz="1200" dirty="0" err="1" smtClean="0"/>
              <a:t>spécifiquement</a:t>
            </a:r>
            <a:r>
              <a:rPr lang="en-CA" sz="1200" dirty="0" smtClean="0"/>
              <a:t> </a:t>
            </a:r>
            <a:r>
              <a:rPr lang="en-CA" sz="1200" dirty="0" err="1" smtClean="0"/>
              <a:t>couvertes</a:t>
            </a:r>
            <a:r>
              <a:rPr lang="en-CA" sz="1200" dirty="0" smtClean="0"/>
              <a:t> </a:t>
            </a:r>
            <a:r>
              <a:rPr lang="en-CA" sz="1200" dirty="0" smtClean="0"/>
              <a:t>par le programme CanadaGAP </a:t>
            </a:r>
            <a:r>
              <a:rPr lang="en-CA" sz="1200" dirty="0"/>
              <a:t>– </a:t>
            </a:r>
            <a:r>
              <a:rPr lang="en-CA" sz="1200" dirty="0" smtClean="0"/>
              <a:t>par</a:t>
            </a:r>
            <a:r>
              <a:rPr lang="en-CA" sz="1200" baseline="0" dirty="0" smtClean="0"/>
              <a:t> ex</a:t>
            </a:r>
            <a:r>
              <a:rPr lang="en-CA" sz="1200" dirty="0" smtClean="0"/>
              <a:t>., la production</a:t>
            </a:r>
            <a:r>
              <a:rPr lang="en-CA" sz="1200" baseline="0" dirty="0" smtClean="0"/>
              <a:t> de </a:t>
            </a:r>
            <a:r>
              <a:rPr lang="en-CA" sz="1200" baseline="0" dirty="0" err="1" smtClean="0"/>
              <a:t>bleuets</a:t>
            </a:r>
            <a:endParaRPr lang="en-CA" sz="1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F3F72-6F0F-4D7F-B801-1CCA510E9425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16451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F3F72-6F0F-4D7F-B801-1CCA510E9425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71328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000" dirty="0" smtClean="0"/>
              <a:t>Les </a:t>
            </a:r>
            <a:r>
              <a:rPr lang="en-CA" sz="1000" dirty="0" err="1" smtClean="0"/>
              <a:t>entreprises</a:t>
            </a:r>
            <a:r>
              <a:rPr lang="en-CA" sz="1000" baseline="0" dirty="0" smtClean="0"/>
              <a:t> de </a:t>
            </a:r>
            <a:r>
              <a:rPr lang="en-CA" sz="1000" baseline="0" dirty="0" err="1" smtClean="0"/>
              <a:t>remballage</a:t>
            </a:r>
            <a:r>
              <a:rPr lang="en-CA" sz="1000" baseline="0" dirty="0" smtClean="0"/>
              <a:t> et de commerce </a:t>
            </a:r>
            <a:r>
              <a:rPr lang="en-CA" sz="1000" baseline="0" dirty="0" err="1" smtClean="0"/>
              <a:t>en</a:t>
            </a:r>
            <a:r>
              <a:rPr lang="en-CA" sz="1000" baseline="0" dirty="0" smtClean="0"/>
              <a:t> </a:t>
            </a:r>
            <a:r>
              <a:rPr lang="en-CA" sz="1000" baseline="0" dirty="0" err="1" smtClean="0"/>
              <a:t>gros</a:t>
            </a:r>
            <a:r>
              <a:rPr lang="en-CA" sz="1000" baseline="0" dirty="0" smtClean="0"/>
              <a:t> </a:t>
            </a:r>
            <a:r>
              <a:rPr lang="en-CA" sz="1000" baseline="0" dirty="0" err="1" smtClean="0"/>
              <a:t>manipulent</a:t>
            </a:r>
            <a:r>
              <a:rPr lang="en-CA" sz="1000" baseline="0" dirty="0" smtClean="0"/>
              <a:t> </a:t>
            </a:r>
            <a:r>
              <a:rPr lang="en-CA" sz="1000" baseline="0" dirty="0" err="1" smtClean="0"/>
              <a:t>souvent</a:t>
            </a:r>
            <a:r>
              <a:rPr lang="en-CA" sz="1000" baseline="0" dirty="0" smtClean="0"/>
              <a:t> </a:t>
            </a:r>
            <a:r>
              <a:rPr lang="en-CA" sz="1000" baseline="0" dirty="0" err="1" smtClean="0"/>
              <a:t>une</a:t>
            </a:r>
            <a:r>
              <a:rPr lang="en-CA" sz="1000" baseline="0" dirty="0" smtClean="0"/>
              <a:t> </a:t>
            </a:r>
            <a:r>
              <a:rPr lang="en-CA" sz="1000" baseline="0" dirty="0" err="1" smtClean="0"/>
              <a:t>vaste</a:t>
            </a:r>
            <a:r>
              <a:rPr lang="en-CA" sz="1000" baseline="0" dirty="0" smtClean="0"/>
              <a:t> </a:t>
            </a:r>
            <a:r>
              <a:rPr lang="en-CA" sz="1000" baseline="0" dirty="0" err="1" smtClean="0"/>
              <a:t>variété</a:t>
            </a:r>
            <a:r>
              <a:rPr lang="en-CA" sz="1000" baseline="0" dirty="0" smtClean="0"/>
              <a:t> de </a:t>
            </a:r>
            <a:r>
              <a:rPr lang="en-CA" sz="1000" baseline="0" dirty="0" err="1" smtClean="0"/>
              <a:t>denrées</a:t>
            </a:r>
            <a:r>
              <a:rPr lang="en-CA" sz="1000" baseline="0" dirty="0" smtClean="0"/>
              <a:t> </a:t>
            </a:r>
            <a:r>
              <a:rPr lang="en-CA" sz="1000" baseline="0" dirty="0" smtClean="0"/>
              <a:t>et </a:t>
            </a:r>
            <a:r>
              <a:rPr lang="en-CA" sz="1000" baseline="0" dirty="0" err="1" smtClean="0"/>
              <a:t>oeuvrent</a:t>
            </a:r>
            <a:r>
              <a:rPr lang="en-CA" sz="1000" baseline="0" dirty="0" smtClean="0"/>
              <a:t> </a:t>
            </a:r>
            <a:r>
              <a:rPr lang="en-CA" sz="1000" baseline="0" dirty="0" err="1" smtClean="0"/>
              <a:t>dans</a:t>
            </a:r>
            <a:r>
              <a:rPr lang="en-CA" sz="1000" baseline="0" dirty="0" smtClean="0"/>
              <a:t> </a:t>
            </a:r>
            <a:r>
              <a:rPr lang="en-CA" sz="1000" baseline="0" dirty="0" err="1" smtClean="0"/>
              <a:t>une</a:t>
            </a:r>
            <a:r>
              <a:rPr lang="en-CA" sz="1000" baseline="0" dirty="0" smtClean="0"/>
              <a:t> </a:t>
            </a:r>
            <a:r>
              <a:rPr lang="en-CA" sz="1000" baseline="0" dirty="0" err="1" smtClean="0"/>
              <a:t>vaste</a:t>
            </a:r>
            <a:r>
              <a:rPr lang="en-CA" sz="1000" baseline="0" dirty="0" smtClean="0"/>
              <a:t> </a:t>
            </a:r>
            <a:r>
              <a:rPr lang="en-CA" sz="1000" baseline="0" dirty="0" err="1" smtClean="0"/>
              <a:t>gamme</a:t>
            </a:r>
            <a:r>
              <a:rPr lang="en-CA" sz="1000" baseline="0" dirty="0" smtClean="0"/>
              <a:t> </a:t>
            </a:r>
            <a:r>
              <a:rPr lang="en-CA" sz="1000" baseline="0" dirty="0" err="1" smtClean="0"/>
              <a:t>d’activités</a:t>
            </a:r>
            <a:r>
              <a:rPr lang="en-CA" sz="1000" baseline="0" dirty="0" smtClean="0"/>
              <a:t>.</a:t>
            </a:r>
            <a:r>
              <a:rPr lang="en-CA" sz="1000" dirty="0" smtClean="0"/>
              <a:t> </a:t>
            </a:r>
            <a:endParaRPr lang="en-CA" sz="1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000" dirty="0" smtClean="0"/>
              <a:t>Les </a:t>
            </a:r>
            <a:r>
              <a:rPr lang="en-CA" sz="1000" dirty="0" err="1" smtClean="0"/>
              <a:t>risques</a:t>
            </a:r>
            <a:r>
              <a:rPr lang="en-CA" sz="1000" dirty="0" smtClean="0"/>
              <a:t> </a:t>
            </a:r>
            <a:r>
              <a:rPr lang="en-CA" sz="1000" dirty="0" err="1" smtClean="0"/>
              <a:t>associés</a:t>
            </a:r>
            <a:r>
              <a:rPr lang="en-CA" sz="1000" dirty="0" smtClean="0"/>
              <a:t> avec </a:t>
            </a:r>
            <a:r>
              <a:rPr lang="en-CA" sz="1000" dirty="0" err="1" smtClean="0"/>
              <a:t>certains</a:t>
            </a:r>
            <a:r>
              <a:rPr lang="en-CA" sz="1000" dirty="0" smtClean="0"/>
              <a:t> fruits</a:t>
            </a:r>
            <a:r>
              <a:rPr lang="en-CA" sz="1000" baseline="0" dirty="0" smtClean="0"/>
              <a:t> et </a:t>
            </a:r>
            <a:r>
              <a:rPr lang="en-CA" sz="1000" baseline="0" dirty="0" err="1" smtClean="0"/>
              <a:t>légumes</a:t>
            </a:r>
            <a:r>
              <a:rPr lang="en-CA" sz="1000" baseline="0" dirty="0" smtClean="0"/>
              <a:t> </a:t>
            </a:r>
            <a:r>
              <a:rPr lang="en-CA" sz="1000" baseline="0" dirty="0" err="1" smtClean="0"/>
              <a:t>frais</a:t>
            </a:r>
            <a:r>
              <a:rPr lang="en-CA" sz="1000" baseline="0" dirty="0" smtClean="0"/>
              <a:t> </a:t>
            </a:r>
            <a:r>
              <a:rPr lang="en-CA" sz="1000" baseline="0" dirty="0" err="1" smtClean="0"/>
              <a:t>n’ont</a:t>
            </a:r>
            <a:r>
              <a:rPr lang="en-CA" sz="1000" baseline="0" dirty="0" smtClean="0"/>
              <a:t> pas </a:t>
            </a:r>
            <a:r>
              <a:rPr lang="en-CA" sz="1000" baseline="0" dirty="0" err="1" smtClean="0"/>
              <a:t>été</a:t>
            </a:r>
            <a:r>
              <a:rPr lang="en-CA" sz="1000" baseline="0" dirty="0" smtClean="0"/>
              <a:t> </a:t>
            </a:r>
            <a:r>
              <a:rPr lang="en-CA" sz="1000" baseline="0" dirty="0" err="1" smtClean="0"/>
              <a:t>analysés</a:t>
            </a:r>
            <a:r>
              <a:rPr lang="en-CA" sz="1000" baseline="0" dirty="0" smtClean="0"/>
              <a:t> par </a:t>
            </a:r>
            <a:r>
              <a:rPr lang="en-CA" sz="1000" dirty="0" smtClean="0"/>
              <a:t>CanadaGAP </a:t>
            </a:r>
            <a:r>
              <a:rPr lang="en-CA" sz="1000" dirty="0"/>
              <a:t>– </a:t>
            </a:r>
            <a:r>
              <a:rPr lang="en-CA" sz="1000" dirty="0" smtClean="0"/>
              <a:t>par ex., les </a:t>
            </a:r>
            <a:r>
              <a:rPr lang="en-CA" sz="1000" dirty="0" err="1" smtClean="0"/>
              <a:t>produits</a:t>
            </a:r>
            <a:r>
              <a:rPr lang="en-CA" sz="1000" dirty="0" smtClean="0"/>
              <a:t> </a:t>
            </a:r>
            <a:r>
              <a:rPr lang="en-CA" sz="1000" dirty="0" err="1" smtClean="0"/>
              <a:t>d’agrumes</a:t>
            </a:r>
            <a:r>
              <a:rPr lang="en-CA" sz="1000" dirty="0" smtClean="0"/>
              <a:t>,</a:t>
            </a:r>
            <a:r>
              <a:rPr lang="en-CA" sz="1000" baseline="0" dirty="0" smtClean="0"/>
              <a:t> les </a:t>
            </a:r>
            <a:r>
              <a:rPr lang="en-CA" sz="1000" baseline="0" dirty="0" err="1" smtClean="0"/>
              <a:t>avocats</a:t>
            </a:r>
            <a:r>
              <a:rPr lang="en-CA" sz="1000" baseline="0" dirty="0" smtClean="0"/>
              <a:t>, les </a:t>
            </a:r>
            <a:r>
              <a:rPr lang="en-CA" sz="1000" baseline="0" dirty="0" err="1" smtClean="0"/>
              <a:t>mangues</a:t>
            </a:r>
            <a:r>
              <a:rPr lang="en-CA" sz="1000" baseline="0" dirty="0" smtClean="0"/>
              <a:t>, </a:t>
            </a:r>
            <a:r>
              <a:rPr lang="en-CA" sz="1000" baseline="0" dirty="0" err="1" smtClean="0"/>
              <a:t>d’autres</a:t>
            </a:r>
            <a:r>
              <a:rPr lang="en-CA" sz="1000" baseline="0" dirty="0" smtClean="0"/>
              <a:t> </a:t>
            </a:r>
            <a:r>
              <a:rPr lang="en-CA" sz="1000" baseline="0" dirty="0" err="1" smtClean="0"/>
              <a:t>produits</a:t>
            </a:r>
            <a:r>
              <a:rPr lang="en-CA" sz="1000" baseline="0" dirty="0" smtClean="0"/>
              <a:t> </a:t>
            </a:r>
            <a:r>
              <a:rPr lang="en-CA" sz="1000" baseline="0" dirty="0" err="1" smtClean="0"/>
              <a:t>tropicaux</a:t>
            </a:r>
            <a:r>
              <a:rPr lang="en-CA" sz="1000" baseline="0" dirty="0" smtClean="0"/>
              <a:t>. </a:t>
            </a:r>
            <a:endParaRPr lang="en-CA" sz="1000" dirty="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000" dirty="0" err="1" smtClean="0"/>
              <a:t>L’expertise</a:t>
            </a:r>
            <a:r>
              <a:rPr lang="en-CA" sz="1000" dirty="0" smtClean="0"/>
              <a:t> de CanadaGAP </a:t>
            </a:r>
            <a:r>
              <a:rPr lang="en-CA" sz="1000" dirty="0" err="1" smtClean="0"/>
              <a:t>est</a:t>
            </a:r>
            <a:r>
              <a:rPr lang="en-CA" sz="1000" dirty="0" smtClean="0"/>
              <a:t> </a:t>
            </a:r>
            <a:r>
              <a:rPr lang="en-CA" sz="1000" dirty="0" err="1" smtClean="0"/>
              <a:t>dans</a:t>
            </a:r>
            <a:r>
              <a:rPr lang="en-CA" sz="1000" baseline="0" dirty="0" smtClean="0"/>
              <a:t> </a:t>
            </a:r>
            <a:r>
              <a:rPr lang="en-CA" sz="1000" baseline="0" dirty="0" err="1" smtClean="0"/>
              <a:t>l’analyse</a:t>
            </a:r>
            <a:r>
              <a:rPr lang="en-CA" sz="1000" baseline="0" dirty="0" smtClean="0"/>
              <a:t> des </a:t>
            </a:r>
            <a:r>
              <a:rPr lang="en-CA" sz="1000" baseline="0" dirty="0" err="1" smtClean="0"/>
              <a:t>risques</a:t>
            </a:r>
            <a:r>
              <a:rPr lang="en-CA" sz="1000" baseline="0" dirty="0" smtClean="0"/>
              <a:t> de la </a:t>
            </a:r>
            <a:r>
              <a:rPr lang="en-CA" sz="1000" baseline="0" dirty="0" err="1" smtClean="0"/>
              <a:t>salubrité</a:t>
            </a:r>
            <a:r>
              <a:rPr lang="en-CA" sz="1000" baseline="0" dirty="0" smtClean="0"/>
              <a:t> </a:t>
            </a:r>
            <a:r>
              <a:rPr lang="en-CA" sz="1000" baseline="0" dirty="0" err="1" smtClean="0"/>
              <a:t>alimentaire</a:t>
            </a:r>
            <a:r>
              <a:rPr lang="en-CA" sz="1000" baseline="0" dirty="0" smtClean="0"/>
              <a:t> pour les </a:t>
            </a:r>
            <a:r>
              <a:rPr lang="en-CA" sz="1000" baseline="0" dirty="0" err="1" smtClean="0"/>
              <a:t>denrées</a:t>
            </a:r>
            <a:r>
              <a:rPr lang="en-CA" sz="1000" baseline="0" dirty="0" smtClean="0"/>
              <a:t> </a:t>
            </a:r>
            <a:r>
              <a:rPr lang="en-CA" sz="1000" baseline="0" dirty="0" smtClean="0"/>
              <a:t>qui </a:t>
            </a:r>
            <a:r>
              <a:rPr lang="en-CA" sz="1000" baseline="0" dirty="0" err="1" smtClean="0"/>
              <a:t>peuvent</a:t>
            </a:r>
            <a:r>
              <a:rPr lang="en-CA" sz="1000" baseline="0" dirty="0" smtClean="0"/>
              <a:t> </a:t>
            </a:r>
            <a:r>
              <a:rPr lang="en-CA" sz="1000" baseline="0" dirty="0" err="1" smtClean="0"/>
              <a:t>être</a:t>
            </a:r>
            <a:r>
              <a:rPr lang="en-CA" sz="1000" baseline="0" dirty="0" smtClean="0"/>
              <a:t> </a:t>
            </a:r>
            <a:r>
              <a:rPr lang="en-CA" sz="1000" baseline="0" dirty="0" err="1" smtClean="0"/>
              <a:t>cultivées</a:t>
            </a:r>
            <a:r>
              <a:rPr lang="en-CA" sz="1000" baseline="0" dirty="0" smtClean="0"/>
              <a:t> au </a:t>
            </a:r>
            <a:r>
              <a:rPr lang="en-CA" sz="1000" dirty="0" smtClean="0"/>
              <a:t>Canada.</a:t>
            </a:r>
            <a:endParaRPr lang="en-CA" sz="1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CA" sz="1000" dirty="0" smtClean="0">
                <a:sym typeface="Symbol" panose="05050102010706020507" pitchFamily="18" charset="2"/>
              </a:rPr>
              <a:t>Tout </a:t>
            </a:r>
            <a:r>
              <a:rPr lang="en-CA" sz="1000" b="1" dirty="0" err="1" smtClean="0">
                <a:sym typeface="Symbol" panose="05050102010706020507" pitchFamily="18" charset="2"/>
              </a:rPr>
              <a:t>risque</a:t>
            </a:r>
            <a:r>
              <a:rPr lang="en-CA" sz="1000" b="1" dirty="0" smtClean="0">
                <a:sym typeface="Symbol" panose="05050102010706020507" pitchFamily="18" charset="2"/>
              </a:rPr>
              <a:t> </a:t>
            </a:r>
            <a:r>
              <a:rPr lang="en-CA" sz="1000" b="1" dirty="0" err="1" smtClean="0">
                <a:sym typeface="Symbol" panose="05050102010706020507" pitchFamily="18" charset="2"/>
              </a:rPr>
              <a:t>additionnel</a:t>
            </a:r>
            <a:r>
              <a:rPr lang="en-CA" sz="1000" b="1" dirty="0" smtClean="0">
                <a:sym typeface="Symbol" panose="05050102010706020507" pitchFamily="18" charset="2"/>
              </a:rPr>
              <a:t> </a:t>
            </a:r>
            <a:r>
              <a:rPr lang="en-CA" sz="1000" dirty="0" err="1" smtClean="0">
                <a:sym typeface="Symbol" panose="05050102010706020507" pitchFamily="18" charset="2"/>
              </a:rPr>
              <a:t>associé</a:t>
            </a:r>
            <a:r>
              <a:rPr lang="en-CA" sz="1000" dirty="0" smtClean="0">
                <a:sym typeface="Symbol" panose="05050102010706020507" pitchFamily="18" charset="2"/>
              </a:rPr>
              <a:t> avec les </a:t>
            </a:r>
            <a:r>
              <a:rPr lang="en-CA" sz="1000" dirty="0" err="1" smtClean="0">
                <a:sym typeface="Symbol" panose="05050102010706020507" pitchFamily="18" charset="2"/>
              </a:rPr>
              <a:t>activités</a:t>
            </a:r>
            <a:r>
              <a:rPr lang="en-CA" sz="1000" dirty="0" smtClean="0">
                <a:sym typeface="Symbol" panose="05050102010706020507" pitchFamily="18" charset="2"/>
              </a:rPr>
              <a:t> de </a:t>
            </a:r>
            <a:r>
              <a:rPr lang="en-CA" sz="1000" dirty="0" err="1" smtClean="0">
                <a:sym typeface="Symbol" panose="05050102010706020507" pitchFamily="18" charset="2"/>
              </a:rPr>
              <a:t>remballage</a:t>
            </a:r>
            <a:r>
              <a:rPr lang="en-CA" sz="1000" dirty="0" smtClean="0">
                <a:sym typeface="Symbol" panose="05050102010706020507" pitchFamily="18" charset="2"/>
              </a:rPr>
              <a:t> et de commerce </a:t>
            </a:r>
            <a:r>
              <a:rPr lang="en-CA" sz="1000" dirty="0" err="1" smtClean="0">
                <a:sym typeface="Symbol" panose="05050102010706020507" pitchFamily="18" charset="2"/>
              </a:rPr>
              <a:t>en</a:t>
            </a:r>
            <a:r>
              <a:rPr lang="en-CA" sz="1000" dirty="0" smtClean="0">
                <a:sym typeface="Symbol" panose="05050102010706020507" pitchFamily="18" charset="2"/>
              </a:rPr>
              <a:t> </a:t>
            </a:r>
            <a:r>
              <a:rPr lang="en-CA" sz="1000" dirty="0" err="1" smtClean="0">
                <a:sym typeface="Symbol" panose="05050102010706020507" pitchFamily="18" charset="2"/>
              </a:rPr>
              <a:t>gros</a:t>
            </a:r>
            <a:r>
              <a:rPr lang="en-CA" sz="1000" dirty="0" smtClean="0">
                <a:sym typeface="Symbol" panose="05050102010706020507" pitchFamily="18" charset="2"/>
              </a:rPr>
              <a:t> et les </a:t>
            </a:r>
            <a:r>
              <a:rPr lang="en-CA" sz="1000" dirty="0" err="1" smtClean="0">
                <a:sym typeface="Symbol" panose="05050102010706020507" pitchFamily="18" charset="2"/>
              </a:rPr>
              <a:t>denrées</a:t>
            </a:r>
            <a:r>
              <a:rPr lang="en-CA" sz="1000" dirty="0" smtClean="0">
                <a:sym typeface="Symbol" panose="05050102010706020507" pitchFamily="18" charset="2"/>
              </a:rPr>
              <a:t> </a:t>
            </a:r>
            <a:r>
              <a:rPr lang="en-CA" sz="1000" dirty="0" err="1" smtClean="0">
                <a:sym typeface="Symbol" panose="05050102010706020507" pitchFamily="18" charset="2"/>
              </a:rPr>
              <a:t>doit</a:t>
            </a:r>
            <a:r>
              <a:rPr lang="en-CA" sz="1000" dirty="0" smtClean="0">
                <a:sym typeface="Symbol" panose="05050102010706020507" pitchFamily="18" charset="2"/>
              </a:rPr>
              <a:t> </a:t>
            </a:r>
            <a:r>
              <a:rPr lang="en-CA" sz="1000" dirty="0" err="1" smtClean="0">
                <a:sym typeface="Symbol" panose="05050102010706020507" pitchFamily="18" charset="2"/>
              </a:rPr>
              <a:t>être</a:t>
            </a:r>
            <a:r>
              <a:rPr lang="en-CA" sz="1000" dirty="0" smtClean="0">
                <a:sym typeface="Symbol" panose="05050102010706020507" pitchFamily="18" charset="2"/>
              </a:rPr>
              <a:t> </a:t>
            </a:r>
            <a:r>
              <a:rPr lang="en-CA" sz="1000" dirty="0" err="1" smtClean="0">
                <a:sym typeface="Symbol" panose="05050102010706020507" pitchFamily="18" charset="2"/>
              </a:rPr>
              <a:t>identifié</a:t>
            </a:r>
            <a:r>
              <a:rPr lang="en-CA" sz="1000" baseline="0" dirty="0" smtClean="0">
                <a:sym typeface="Symbol" panose="05050102010706020507" pitchFamily="18" charset="2"/>
              </a:rPr>
              <a:t> </a:t>
            </a:r>
            <a:r>
              <a:rPr lang="en-CA" sz="1000" baseline="0" dirty="0" smtClean="0">
                <a:sym typeface="Symbol" panose="05050102010706020507" pitchFamily="18" charset="2"/>
              </a:rPr>
              <a:t>et </a:t>
            </a:r>
            <a:r>
              <a:rPr lang="en-CA" sz="1000" baseline="0" dirty="0" err="1" smtClean="0">
                <a:sym typeface="Symbol" panose="05050102010706020507" pitchFamily="18" charset="2"/>
              </a:rPr>
              <a:t>contrôlé</a:t>
            </a:r>
            <a:r>
              <a:rPr lang="en-CA" sz="1000" baseline="0" dirty="0" smtClean="0">
                <a:sym typeface="Symbol" panose="05050102010706020507" pitchFamily="18" charset="2"/>
              </a:rPr>
              <a:t> </a:t>
            </a:r>
            <a:r>
              <a:rPr lang="en-CA" sz="1000" baseline="0" dirty="0" smtClean="0">
                <a:sym typeface="Symbol" panose="05050102010706020507" pitchFamily="18" charset="2"/>
              </a:rPr>
              <a:t>de </a:t>
            </a:r>
            <a:r>
              <a:rPr lang="en-CA" sz="1000" baseline="0" dirty="0" err="1" smtClean="0">
                <a:sym typeface="Symbol" panose="05050102010706020507" pitchFamily="18" charset="2"/>
              </a:rPr>
              <a:t>façon</a:t>
            </a:r>
            <a:r>
              <a:rPr lang="en-CA" sz="1000" baseline="0" dirty="0" smtClean="0">
                <a:sym typeface="Symbol" panose="05050102010706020507" pitchFamily="18" charset="2"/>
              </a:rPr>
              <a:t> </a:t>
            </a:r>
            <a:r>
              <a:rPr lang="en-CA" sz="1000" baseline="0" dirty="0" err="1" smtClean="0">
                <a:sym typeface="Symbol" panose="05050102010706020507" pitchFamily="18" charset="2"/>
              </a:rPr>
              <a:t>appropriée</a:t>
            </a:r>
            <a:r>
              <a:rPr lang="en-CA" sz="1000" baseline="0" dirty="0" smtClean="0">
                <a:sym typeface="Symbol" panose="05050102010706020507" pitchFamily="18" charset="2"/>
              </a:rPr>
              <a:t>.</a:t>
            </a:r>
            <a:endParaRPr lang="en-CA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F3F72-6F0F-4D7F-B801-1CCA510E9425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18317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F3F72-6F0F-4D7F-B801-1CCA510E9425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09918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F3F72-6F0F-4D7F-B801-1CCA510E9425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95882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strike="noStrike" dirty="0">
                <a:solidFill>
                  <a:srgbClr val="FF0000"/>
                </a:solidFill>
              </a:rPr>
              <a:t>Le programme CanadaGAP répond seulement aux mesures de contrôle de la </a:t>
            </a:r>
            <a:r>
              <a:rPr lang="fr-CA" sz="1200" b="1" strike="noStrike" dirty="0">
                <a:solidFill>
                  <a:srgbClr val="FF0000"/>
                </a:solidFill>
              </a:rPr>
              <a:t>salubrité alimentaire</a:t>
            </a:r>
            <a:r>
              <a:rPr lang="fr-CA" sz="1200" strike="noStrike" dirty="0">
                <a:solidFill>
                  <a:srgbClr val="FF0000"/>
                </a:solidFill>
              </a:rPr>
              <a:t>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F3F72-6F0F-4D7F-B801-1CCA510E9425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74820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F3F72-6F0F-4D7F-B801-1CCA510E9425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52345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F3F72-6F0F-4D7F-B801-1CCA510E9425}" type="slidenum">
              <a:rPr lang="fr-CA" smtClean="0"/>
              <a:t>29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55992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err="1" smtClean="0"/>
              <a:t>Cette</a:t>
            </a:r>
            <a:r>
              <a:rPr lang="en-CA" dirty="0" smtClean="0"/>
              <a:t> </a:t>
            </a:r>
            <a:r>
              <a:rPr lang="en-CA" dirty="0" err="1" smtClean="0"/>
              <a:t>présentation</a:t>
            </a:r>
            <a:r>
              <a:rPr lang="en-CA" dirty="0" smtClean="0"/>
              <a:t> </a:t>
            </a:r>
            <a:r>
              <a:rPr lang="en-CA" dirty="0" err="1" smtClean="0"/>
              <a:t>explique</a:t>
            </a:r>
            <a:r>
              <a:rPr lang="en-CA" dirty="0" smtClean="0"/>
              <a:t> comment</a:t>
            </a:r>
            <a:r>
              <a:rPr lang="en-CA" baseline="0" dirty="0" smtClean="0"/>
              <a:t> la certification </a:t>
            </a:r>
            <a:r>
              <a:rPr lang="en-CA" dirty="0" smtClean="0"/>
              <a:t>CanadaGAP cadre</a:t>
            </a:r>
            <a:r>
              <a:rPr lang="en-CA" baseline="0" dirty="0" smtClean="0"/>
              <a:t> avec le </a:t>
            </a:r>
            <a:r>
              <a:rPr lang="en-CA" i="1" baseline="0" dirty="0" err="1" smtClean="0"/>
              <a:t>Règlement</a:t>
            </a:r>
            <a:r>
              <a:rPr lang="en-CA" i="1" baseline="0" dirty="0" smtClean="0"/>
              <a:t> </a:t>
            </a:r>
            <a:r>
              <a:rPr lang="en-CA" baseline="0" dirty="0" err="1" smtClean="0"/>
              <a:t>récemment</a:t>
            </a:r>
            <a:r>
              <a:rPr lang="en-CA" baseline="0" dirty="0" smtClean="0"/>
              <a:t> </a:t>
            </a:r>
            <a:r>
              <a:rPr lang="en-CA" baseline="0" dirty="0" err="1" smtClean="0"/>
              <a:t>promulgé</a:t>
            </a:r>
            <a:r>
              <a:rPr lang="en-CA" baseline="0" dirty="0" smtClean="0"/>
              <a:t> </a:t>
            </a:r>
            <a:r>
              <a:rPr lang="en-CA" i="1" baseline="0" dirty="0" smtClean="0"/>
              <a:t>sur </a:t>
            </a:r>
            <a:r>
              <a:rPr lang="en-CA" i="1" baseline="0" dirty="0" smtClean="0"/>
              <a:t>la </a:t>
            </a:r>
            <a:r>
              <a:rPr lang="en-CA" i="1" baseline="0" dirty="0" err="1" smtClean="0"/>
              <a:t>salubrité</a:t>
            </a:r>
            <a:r>
              <a:rPr lang="en-CA" i="1" baseline="0" dirty="0" smtClean="0"/>
              <a:t> des aliments au </a:t>
            </a:r>
            <a:r>
              <a:rPr lang="en-CA" i="1" baseline="0" dirty="0" smtClean="0"/>
              <a:t>Canada.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F3F72-6F0F-4D7F-B801-1CCA510E9425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7094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F3F72-6F0F-4D7F-B801-1CCA510E9425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3381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respect des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exigences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 programme CanadaGAP (qui consistent de  «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mesures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CA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contrôle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» de </a:t>
            </a:r>
            <a:r>
              <a:rPr lang="en-CA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salubrité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aliments)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CA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CA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même</a:t>
            </a:r>
            <a:r>
              <a:rPr lang="en-CA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chose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d’avoir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contrôles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préventifs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place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la </a:t>
            </a:r>
            <a:r>
              <a:rPr lang="en-CA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salubrité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aliments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le </a:t>
            </a:r>
            <a:r>
              <a:rPr lang="en-CA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Règlement</a:t>
            </a:r>
            <a:r>
              <a:rPr lang="en-C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 la </a:t>
            </a:r>
            <a:r>
              <a:rPr lang="en-CA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salubrité</a:t>
            </a:r>
            <a:r>
              <a:rPr lang="en-CA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aliments au Canada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F3F72-6F0F-4D7F-B801-1CCA510E9425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2169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F3F72-6F0F-4D7F-B801-1CCA510E9425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9068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F3F72-6F0F-4D7F-B801-1CCA510E9425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0352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guides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CanadaGAP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fournissent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documentation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procédures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suivies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salubrité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aliments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F3F72-6F0F-4D7F-B801-1CCA510E9425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9450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F3F72-6F0F-4D7F-B801-1CCA510E9425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7062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235BFF-D51A-4AFA-A0C8-52D8CE8674CB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FB7898-AD84-4C3E-ACC8-91740D38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7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235BFF-D51A-4AFA-A0C8-52D8CE8674CB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FB7898-AD84-4C3E-ACC8-91740D38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4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235BFF-D51A-4AFA-A0C8-52D8CE8674CB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FB7898-AD84-4C3E-ACC8-91740D38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1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235BFF-D51A-4AFA-A0C8-52D8CE8674CB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FB7898-AD84-4C3E-ACC8-91740D38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8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235BFF-D51A-4AFA-A0C8-52D8CE8674CB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FB7898-AD84-4C3E-ACC8-91740D38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6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235BFF-D51A-4AFA-A0C8-52D8CE8674CB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FB7898-AD84-4C3E-ACC8-91740D38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10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235BFF-D51A-4AFA-A0C8-52D8CE8674CB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FB7898-AD84-4C3E-ACC8-91740D38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9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235BFF-D51A-4AFA-A0C8-52D8CE8674CB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FB7898-AD84-4C3E-ACC8-91740D38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49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235BFF-D51A-4AFA-A0C8-52D8CE8674CB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FB7898-AD84-4C3E-ACC8-91740D38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235BFF-D51A-4AFA-A0C8-52D8CE8674CB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FB7898-AD84-4C3E-ACC8-91740D38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16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235BFF-D51A-4AFA-A0C8-52D8CE8674CB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FB7898-AD84-4C3E-ACC8-91740D38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7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" t="1460" r="-156" b="78942"/>
          <a:stretch/>
        </p:blipFill>
        <p:spPr>
          <a:xfrm>
            <a:off x="2853587" y="6130573"/>
            <a:ext cx="6349199" cy="81716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134196"/>
            <a:ext cx="2853588" cy="723803"/>
          </a:xfrm>
          <a:prstGeom prst="rect">
            <a:avLst/>
          </a:prstGeom>
          <a:gradFill flip="none" rotWithShape="1">
            <a:gsLst>
              <a:gs pos="0">
                <a:srgbClr val="437884">
                  <a:tint val="66000"/>
                  <a:satMod val="160000"/>
                </a:srgbClr>
              </a:gs>
              <a:gs pos="79000">
                <a:srgbClr val="437884">
                  <a:tint val="44500"/>
                  <a:satMod val="160000"/>
                </a:srgbClr>
              </a:gs>
              <a:gs pos="100000">
                <a:srgbClr val="437884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2" y="6374015"/>
            <a:ext cx="2423399" cy="28693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064738"/>
            <a:ext cx="9144000" cy="112225"/>
          </a:xfrm>
          <a:prstGeom prst="rect">
            <a:avLst/>
          </a:prstGeom>
          <a:solidFill>
            <a:srgbClr val="0B4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04597" y="0"/>
            <a:ext cx="108018" cy="6858000"/>
          </a:xfrm>
          <a:prstGeom prst="rect">
            <a:avLst/>
          </a:prstGeom>
          <a:solidFill>
            <a:srgbClr val="0B4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B4578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B4578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B4578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B4578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B4578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B4578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rtcouncil.ca/fr/exigences-relatives-a-la-tracabilit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adagap.ca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cusercontent.com/975fd26019fdc960f8be4c4f2/files/221fd8db-d3a8-448d-ba66-58d3d6764016/CHC_Consumer_Protection_PCP_Checklist_FINAL_F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spection.gc.ca/aliments/exigences-et-documents-d-orientation-generales-sur/plans-de-controle-preventif/exigences-reglementaires/fra/1526502822129/1526502868878" TargetMode="External"/><Relationship Id="rId4" Type="http://schemas.openxmlformats.org/officeDocument/2006/relationships/hyperlink" Target="https://mcusercontent.com/975fd26019fdc960f8be4c4f2/files/03962721-ad7b-4001-ae25-83e45ff28966/CHC_Guidance_on_PCP_Consumer_Protection_v2_F.01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anadagap.ca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www.canadagap.c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22251"/>
            <a:ext cx="7772400" cy="2410047"/>
          </a:xfrm>
        </p:spPr>
        <p:txBody>
          <a:bodyPr>
            <a:noAutofit/>
          </a:bodyPr>
          <a:lstStyle/>
          <a:p>
            <a:r>
              <a:rPr lang="fr-CA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</a:t>
            </a:r>
            <a:r>
              <a:rPr lang="fr-CA" sz="4400" dirty="0">
                <a:cs typeface="Arial" panose="020B0604020202020204" pitchFamily="34" charset="0"/>
              </a:rPr>
              <a:t>'</a:t>
            </a:r>
            <a:r>
              <a:rPr lang="fr-CA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alignement CanadaGAP sur le </a:t>
            </a:r>
            <a:br>
              <a:rPr lang="fr-CA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fr-CA" sz="4400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Règlement sur la salubrité des aliments au Canada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048" y="4004921"/>
            <a:ext cx="6559952" cy="1587803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fr-CA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Heather Gale, directrice générale de CanadaGAP</a:t>
            </a:r>
          </a:p>
          <a:p>
            <a:pPr algn="l">
              <a:lnSpc>
                <a:spcPct val="100000"/>
              </a:lnSpc>
            </a:pPr>
            <a:r>
              <a:rPr lang="fr-CA" sz="2000" dirty="0"/>
              <a:t>Avril </a:t>
            </a:r>
            <a:r>
              <a:rPr lang="fr-CA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4FFCF5C-D3C8-4D15-AA9E-07A8C8BD5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02" y="4613456"/>
            <a:ext cx="2611184" cy="109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9864DD-6574-42DC-A146-69F5B4D6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7801"/>
            <a:ext cx="7886700" cy="1325563"/>
          </a:xfrm>
        </p:spPr>
        <p:txBody>
          <a:bodyPr/>
          <a:lstStyle/>
          <a:p>
            <a:r>
              <a:rPr lang="fr-CA" dirty="0"/>
              <a:t>Qui a fait la comparaison?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250B97-13E4-4426-B3D8-9A940B337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8380"/>
            <a:ext cx="788670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fr-CA" dirty="0"/>
              <a:t>La comparaison des exigences de CanadaGAP aux nouvelles exigences du RSAC a été effectuée par l</a:t>
            </a:r>
            <a:r>
              <a:rPr lang="fr-CA" dirty="0">
                <a:cs typeface="Arial" panose="020B0604020202020204" pitchFamily="34" charset="0"/>
              </a:rPr>
              <a:t>'</a:t>
            </a:r>
            <a:r>
              <a:rPr lang="fr-CA" b="1" dirty="0"/>
              <a:t>ACIA.</a:t>
            </a:r>
          </a:p>
          <a:p>
            <a:pPr>
              <a:lnSpc>
                <a:spcPct val="120000"/>
              </a:lnSpc>
            </a:pPr>
            <a:r>
              <a:rPr lang="fr-CA" dirty="0"/>
              <a:t>L</a:t>
            </a:r>
            <a:r>
              <a:rPr lang="fr-CA" dirty="0">
                <a:cs typeface="Arial" panose="020B0604020202020204" pitchFamily="34" charset="0"/>
              </a:rPr>
              <a:t>'</a:t>
            </a:r>
            <a:r>
              <a:rPr lang="fr-CA" dirty="0"/>
              <a:t>ACIA a adopté une « politique sur la certification privée » qui offre des ressources engagées pour évaluer les programmes privés de certification, tels que CanadaGAP, et examiner comment ils s</a:t>
            </a:r>
            <a:r>
              <a:rPr lang="fr-CA" dirty="0">
                <a:cs typeface="Arial" panose="020B0604020202020204" pitchFamily="34" charset="0"/>
              </a:rPr>
              <a:t>'</a:t>
            </a:r>
            <a:r>
              <a:rPr lang="fr-CA" dirty="0"/>
              <a:t>alignent sur le règlement.</a:t>
            </a:r>
          </a:p>
          <a:p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4214593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9864DD-6574-42DC-A146-69F5B4D6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0476"/>
            <a:ext cx="7886700" cy="1325563"/>
          </a:xfrm>
        </p:spPr>
        <p:txBody>
          <a:bodyPr>
            <a:normAutofit/>
          </a:bodyPr>
          <a:lstStyle/>
          <a:p>
            <a:r>
              <a:rPr lang="fr-CA" sz="4200" dirty="0"/>
              <a:t>Est-ce qu</a:t>
            </a:r>
            <a:r>
              <a:rPr lang="fr-CA" sz="4000" dirty="0">
                <a:cs typeface="Arial" panose="020B0604020202020204" pitchFamily="34" charset="0"/>
              </a:rPr>
              <a:t>'</a:t>
            </a:r>
            <a:r>
              <a:rPr lang="fr-CA" sz="4200" dirty="0"/>
              <a:t>il y a des différences?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250B97-13E4-4426-B3D8-9A940B337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6362"/>
            <a:ext cx="7886700" cy="477642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fr-CA" dirty="0"/>
              <a:t>Les seuls éléments du RSAC </a:t>
            </a:r>
            <a:r>
              <a:rPr lang="fr-CA" u="sng" dirty="0"/>
              <a:t>qui ne sont pas </a:t>
            </a:r>
            <a:r>
              <a:rPr lang="fr-CA" dirty="0"/>
              <a:t>répondus par CanadaGAP sont des items à l</a:t>
            </a:r>
            <a:r>
              <a:rPr lang="fr-CA" dirty="0">
                <a:cs typeface="Arial" panose="020B0604020202020204" pitchFamily="34" charset="0"/>
              </a:rPr>
              <a:t>'</a:t>
            </a:r>
            <a:r>
              <a:rPr lang="fr-CA" dirty="0"/>
              <a:t>extérieur de la portée de la salubrité alimentaire – c.-à-d., attributs du marché comme l</a:t>
            </a:r>
            <a:r>
              <a:rPr lang="fr-CA" dirty="0">
                <a:cs typeface="Arial" panose="020B0604020202020204" pitchFamily="34" charset="0"/>
              </a:rPr>
              <a:t>'</a:t>
            </a:r>
            <a:r>
              <a:rPr lang="fr-CA" dirty="0"/>
              <a:t>emballage et l</a:t>
            </a:r>
            <a:r>
              <a:rPr lang="fr-CA" dirty="0">
                <a:cs typeface="Arial" panose="020B0604020202020204" pitchFamily="34" charset="0"/>
              </a:rPr>
              <a:t>'</a:t>
            </a:r>
            <a:r>
              <a:rPr lang="fr-CA" dirty="0"/>
              <a:t>étiquetage, les exigences de normes, etc. </a:t>
            </a:r>
          </a:p>
          <a:p>
            <a:pPr>
              <a:lnSpc>
                <a:spcPct val="120000"/>
              </a:lnSpc>
            </a:pPr>
            <a:r>
              <a:rPr lang="fr-CA" dirty="0"/>
              <a:t>Pour se conformer au RSAC, les entreprises devront développer ou documenter leurs propres contrôles préventifs/plan de contrôle préventif pour démontrer comment elles répondent à ces exigences réglementaires spécifiques.</a:t>
            </a:r>
          </a:p>
          <a:p>
            <a:pPr>
              <a:lnSpc>
                <a:spcPct val="120000"/>
              </a:lnSpc>
            </a:pPr>
            <a:r>
              <a:rPr lang="fr-CA" dirty="0"/>
              <a:t>Le CCH et l</a:t>
            </a:r>
            <a:r>
              <a:rPr lang="fr-CA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’</a:t>
            </a:r>
            <a:r>
              <a:rPr lang="fr-CA" dirty="0"/>
              <a:t>ACDFL ont élaboré des lignes directrices pour l</a:t>
            </a:r>
            <a:r>
              <a:rPr lang="fr-CA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’</a:t>
            </a:r>
            <a:r>
              <a:rPr lang="fr-CA" dirty="0"/>
              <a:t>industrie, qui sont disponibles à : </a:t>
            </a:r>
            <a:r>
              <a:rPr lang="en-US" dirty="0">
                <a:hlinkClick r:id="rId3"/>
              </a:rPr>
              <a:t>https://www.hortcouncil.ca/fr/exigences-relatives-a-la-tracabilite/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72602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BFCCEC-1C47-4154-8082-15EF459FA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596"/>
            <a:ext cx="7886700" cy="1156786"/>
          </a:xfrm>
        </p:spPr>
        <p:txBody>
          <a:bodyPr>
            <a:normAutofit fontScale="90000"/>
          </a:bodyPr>
          <a:lstStyle/>
          <a:p>
            <a:r>
              <a:rPr lang="fr-CA" sz="4000" dirty="0"/>
              <a:t>Reconnaissance gouvernementale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5EAABF-3345-4D63-9C70-8E19D8EA6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205" y="1217210"/>
            <a:ext cx="8006513" cy="4972832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fr-CA" sz="2400" dirty="0"/>
              <a:t>L</a:t>
            </a:r>
            <a:r>
              <a:rPr lang="fr-CA" sz="2400" dirty="0">
                <a:cs typeface="Arial" panose="020B0604020202020204" pitchFamily="34" charset="0"/>
              </a:rPr>
              <a:t>'</a:t>
            </a:r>
            <a:r>
              <a:rPr lang="fr-CA" sz="2400" dirty="0"/>
              <a:t>ACIA a confiance dans la rigueur et dans le plan technique de CanadaGAP car le programme est </a:t>
            </a:r>
            <a:r>
              <a:rPr lang="fr-CA" sz="2400" b="1" dirty="0"/>
              <a:t>pleinement reconnu </a:t>
            </a:r>
            <a:r>
              <a:rPr lang="fr-CA" sz="2400" dirty="0"/>
              <a:t>en vertu du Programme de reconnaissance de la salubrité des aliments du gouvernement canadien. </a:t>
            </a:r>
          </a:p>
          <a:p>
            <a:pPr lvl="1">
              <a:lnSpc>
                <a:spcPct val="120000"/>
              </a:lnSpc>
            </a:pPr>
            <a:r>
              <a:rPr lang="fr-CA" sz="2100" dirty="0"/>
              <a:t>Ceci signifie que les exigences CanadaGAP ont été examinées en détail et jugées sûres sur le plan technique par les responsables gouvernementaux.</a:t>
            </a:r>
          </a:p>
          <a:p>
            <a:pPr lvl="1">
              <a:lnSpc>
                <a:spcPct val="120000"/>
              </a:lnSpc>
            </a:pPr>
            <a:r>
              <a:rPr lang="fr-CA" sz="2100" dirty="0"/>
              <a:t>Le système de gestion de CanadaGAP a aussi été évalué pour sa rigueur technique, et la livraison de la  certification et du système d</a:t>
            </a:r>
            <a:r>
              <a:rPr lang="fr-CA" sz="2000" dirty="0">
                <a:cs typeface="Arial" panose="020B0604020202020204" pitchFamily="34" charset="0"/>
              </a:rPr>
              <a:t>'</a:t>
            </a:r>
            <a:r>
              <a:rPr lang="fr-CA" sz="2100" dirty="0"/>
              <a:t>audit a été reconnue pour son efficacité.</a:t>
            </a:r>
          </a:p>
          <a:p>
            <a:pPr lvl="1">
              <a:lnSpc>
                <a:spcPct val="120000"/>
              </a:lnSpc>
            </a:pPr>
            <a:endParaRPr lang="fr-CA" sz="2100" dirty="0"/>
          </a:p>
          <a:p>
            <a:pPr lvl="1">
              <a:lnSpc>
                <a:spcPct val="120000"/>
              </a:lnSpc>
            </a:pPr>
            <a:endParaRPr lang="fr-CA" sz="2100" dirty="0"/>
          </a:p>
          <a:p>
            <a:pPr lvl="1">
              <a:lnSpc>
                <a:spcPct val="120000"/>
              </a:lnSpc>
            </a:pPr>
            <a:endParaRPr lang="fr-CA" sz="2000" dirty="0"/>
          </a:p>
          <a:p>
            <a:pPr>
              <a:lnSpc>
                <a:spcPct val="120000"/>
              </a:lnSpc>
            </a:pP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2500734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BFCCEC-1C47-4154-8082-15EF459FA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508"/>
            <a:ext cx="8130006" cy="1156786"/>
          </a:xfrm>
        </p:spPr>
        <p:txBody>
          <a:bodyPr>
            <a:normAutofit/>
          </a:bodyPr>
          <a:lstStyle/>
          <a:p>
            <a:r>
              <a:rPr lang="fr-CA" sz="3800" dirty="0"/>
              <a:t>Reconnaissance gouvernementale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5EAABF-3345-4D63-9C70-8E19D8EA6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67" y="1304256"/>
            <a:ext cx="8245089" cy="5100573"/>
          </a:xfrm>
        </p:spPr>
        <p:txBody>
          <a:bodyPr>
            <a:normAutofit/>
          </a:bodyPr>
          <a:lstStyle/>
          <a:p>
            <a:pPr marL="266700" lvl="1" indent="0">
              <a:lnSpc>
                <a:spcPct val="120000"/>
              </a:lnSpc>
              <a:buNone/>
            </a:pPr>
            <a:r>
              <a:rPr lang="fr-CA" dirty="0"/>
              <a:t>La reconnaissance signifie aussi que :</a:t>
            </a:r>
          </a:p>
          <a:p>
            <a:pPr lvl="1">
              <a:lnSpc>
                <a:spcPct val="120000"/>
              </a:lnSpc>
            </a:pPr>
            <a:r>
              <a:rPr lang="fr-CA" dirty="0"/>
              <a:t>L</a:t>
            </a:r>
            <a:r>
              <a:rPr lang="fr-CA" dirty="0">
                <a:cs typeface="Arial" panose="020B0604020202020204" pitchFamily="34" charset="0"/>
              </a:rPr>
              <a:t>'</a:t>
            </a:r>
            <a:r>
              <a:rPr lang="fr-CA" dirty="0"/>
              <a:t>ACIA a confirmé que le programme est conforme aux exigences réglementaires fédérales, provinciales et territoriales de salubrité </a:t>
            </a:r>
            <a:br>
              <a:rPr lang="fr-CA" dirty="0"/>
            </a:br>
            <a:r>
              <a:rPr lang="fr-CA" dirty="0"/>
              <a:t>des aliments. </a:t>
            </a:r>
          </a:p>
          <a:p>
            <a:pPr lvl="1">
              <a:lnSpc>
                <a:spcPct val="120000"/>
              </a:lnSpc>
            </a:pPr>
            <a:r>
              <a:rPr lang="fr-CA" dirty="0"/>
              <a:t>CanadaGAP ne peut changer les </a:t>
            </a:r>
            <a:br>
              <a:rPr lang="fr-CA" dirty="0"/>
            </a:br>
            <a:r>
              <a:rPr lang="fr-CA" dirty="0"/>
              <a:t>exigences sans l</a:t>
            </a:r>
            <a:r>
              <a:rPr lang="fr-CA" dirty="0">
                <a:cs typeface="Arial" panose="020B0604020202020204" pitchFamily="34" charset="0"/>
              </a:rPr>
              <a:t>'</a:t>
            </a:r>
            <a:r>
              <a:rPr lang="fr-CA" dirty="0"/>
              <a:t>examen et l</a:t>
            </a:r>
            <a:r>
              <a:rPr lang="fr-CA" dirty="0">
                <a:cs typeface="Arial" panose="020B0604020202020204" pitchFamily="34" charset="0"/>
              </a:rPr>
              <a:t>'</a:t>
            </a:r>
            <a:r>
              <a:rPr lang="fr-CA" dirty="0"/>
              <a:t>approbation de l</a:t>
            </a:r>
            <a:r>
              <a:rPr lang="fr-CA" dirty="0">
                <a:cs typeface="Arial" panose="020B0604020202020204" pitchFamily="34" charset="0"/>
              </a:rPr>
              <a:t>'</a:t>
            </a:r>
            <a:r>
              <a:rPr lang="fr-CA" dirty="0"/>
              <a:t>ACIA.</a:t>
            </a:r>
          </a:p>
          <a:p>
            <a:pPr lvl="1">
              <a:lnSpc>
                <a:spcPct val="120000"/>
              </a:lnSpc>
            </a:pPr>
            <a:r>
              <a:rPr lang="fr-CA" dirty="0"/>
              <a:t>À mesure que le règlement change, les exigences de CanadaGAP doivent aussi être examinées et mises à jour.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3E57C9B6-9126-41C8-9E0E-E25700BBE4A0}"/>
              </a:ext>
            </a:extLst>
          </p:cNvPr>
          <p:cNvSpPr txBox="1">
            <a:spLocks/>
          </p:cNvSpPr>
          <p:nvPr/>
        </p:nvSpPr>
        <p:spPr>
          <a:xfrm>
            <a:off x="554281" y="815159"/>
            <a:ext cx="8204375" cy="489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Sitka Subheading" panose="0200050500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n-US" sz="2500" b="1" dirty="0">
                <a:solidFill>
                  <a:srgbClr val="0B457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(suite)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A66130-C5E7-4CA3-934C-753AA82E68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79" y="2388964"/>
            <a:ext cx="1546602" cy="155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33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BFCCEC-1C47-4154-8082-15EF459FA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508"/>
            <a:ext cx="7886700" cy="1156786"/>
          </a:xfrm>
        </p:spPr>
        <p:txBody>
          <a:bodyPr>
            <a:normAutofit/>
          </a:bodyPr>
          <a:lstStyle/>
          <a:p>
            <a:r>
              <a:rPr lang="fr-CA" sz="3600" dirty="0"/>
              <a:t>Reconnaissance gouvernementale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5EAABF-3345-4D63-9C70-8E19D8EA6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67" y="1304256"/>
            <a:ext cx="8204375" cy="510057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fr-CA" sz="2300" dirty="0"/>
              <a:t>Malheureusement, la pleine reconnaissance gouvernementale du programme </a:t>
            </a:r>
            <a:r>
              <a:rPr lang="fr-CA" sz="2300" u="sng" dirty="0"/>
              <a:t>ne signifie pas</a:t>
            </a:r>
            <a:r>
              <a:rPr lang="fr-CA" sz="2300" dirty="0"/>
              <a:t> que les entreprises certifiées CanadaGAP sont exemptées de l</a:t>
            </a:r>
            <a:r>
              <a:rPr lang="fr-CA" sz="23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CA" sz="2300" dirty="0"/>
              <a:t>inspection de l</a:t>
            </a:r>
            <a:r>
              <a:rPr lang="fr-CA" sz="23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CA" sz="2300" dirty="0"/>
              <a:t>ACIA.</a:t>
            </a:r>
          </a:p>
          <a:p>
            <a:pPr lvl="1">
              <a:lnSpc>
                <a:spcPct val="120000"/>
              </a:lnSpc>
            </a:pPr>
            <a:r>
              <a:rPr lang="fr-CA" sz="2100" dirty="0"/>
              <a:t>Les entreprises certifiées sont sujettes à la surveillance du gouvernement pour vérifier la conformité réglementaire.</a:t>
            </a:r>
          </a:p>
          <a:p>
            <a:pPr>
              <a:lnSpc>
                <a:spcPct val="120000"/>
              </a:lnSpc>
            </a:pPr>
            <a:r>
              <a:rPr lang="fr-CA" sz="2300" dirty="0"/>
              <a:t>CanadaGAP s</a:t>
            </a:r>
            <a:r>
              <a:rPr lang="fr-CA" sz="23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CA" sz="2300" dirty="0"/>
              <a:t>engage à maintenir sa reconnaissance gouvernementale.  </a:t>
            </a:r>
          </a:p>
          <a:p>
            <a:pPr lvl="1">
              <a:lnSpc>
                <a:spcPct val="120000"/>
              </a:lnSpc>
            </a:pPr>
            <a:r>
              <a:rPr lang="fr-CA" sz="2100" dirty="0"/>
              <a:t>Ceci positionne favorablement les entreprises certifiées CanadaGAP pour l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CA" sz="2100" dirty="0"/>
              <a:t>inspection régulière de l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CA" sz="2100" dirty="0"/>
              <a:t>ACIA, car le programme continuera d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CA" sz="2100" dirty="0"/>
              <a:t>assurer l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CA" sz="2100" dirty="0"/>
              <a:t>alignement sur les exigences réglementaires.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3E57C9B6-9126-41C8-9E0E-E25700BBE4A0}"/>
              </a:ext>
            </a:extLst>
          </p:cNvPr>
          <p:cNvSpPr txBox="1">
            <a:spLocks/>
          </p:cNvSpPr>
          <p:nvPr/>
        </p:nvSpPr>
        <p:spPr>
          <a:xfrm>
            <a:off x="554281" y="815159"/>
            <a:ext cx="8204375" cy="489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Sitka Subheading" panose="0200050500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n-US" sz="2500" b="1" dirty="0">
                <a:solidFill>
                  <a:srgbClr val="0B457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(suite)</a:t>
            </a:r>
          </a:p>
        </p:txBody>
      </p:sp>
    </p:spTree>
    <p:extLst>
      <p:ext uri="{BB962C8B-B14F-4D97-AF65-F5344CB8AC3E}">
        <p14:creationId xmlns:p14="http://schemas.microsoft.com/office/powerpoint/2010/main" val="158433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BFCCEC-1C47-4154-8082-15EF459FA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05" y="13244"/>
            <a:ext cx="8409024" cy="1156786"/>
          </a:xfrm>
        </p:spPr>
        <p:txBody>
          <a:bodyPr>
            <a:normAutofit/>
          </a:bodyPr>
          <a:lstStyle/>
          <a:p>
            <a:r>
              <a:rPr lang="fr-CA" sz="3300" spc="-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Politique de l</a:t>
            </a:r>
            <a:r>
              <a:rPr lang="fr-CA" sz="3300" spc="-1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CA" sz="3300" spc="-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ACIA sur la certification privée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5EAABF-3345-4D63-9C70-8E19D8EA6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67" y="1069737"/>
            <a:ext cx="8222151" cy="4972832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fr-CA" sz="2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Dans le contexte de son approche fondée sur le modèle ERE (évaluation du risque) pour les inspections, l</a:t>
            </a: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CA" sz="2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ACIA tiendra </a:t>
            </a:r>
            <a:r>
              <a:rPr lang="fr-CA" sz="2400" dirty="0">
                <a:cs typeface="Arial" panose="020B0604020202020204" pitchFamily="34" charset="0"/>
              </a:rPr>
              <a:t>compte du fait qu'une entreprise est certifiée en vertu d'un programme privé comme CanadaGAP.</a:t>
            </a:r>
          </a:p>
          <a:p>
            <a:pPr lvl="1">
              <a:lnSpc>
                <a:spcPct val="120000"/>
              </a:lnSpc>
            </a:pPr>
            <a:r>
              <a:rPr lang="fr-CA" sz="2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Cela pourrait alléger le fardeau des inspections effectuées par l</a:t>
            </a: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CA" sz="2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ACIA pour une entreprise</a:t>
            </a:r>
            <a:r>
              <a:rPr lang="fr-CA" sz="2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. D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CA" sz="2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autres facteurs seront aussi pris en compte (par ex., le risque associé aux produits, les inspections précédentes, les antécédents de conformité, etc.) </a:t>
            </a:r>
          </a:p>
          <a:p>
            <a:pPr>
              <a:lnSpc>
                <a:spcPct val="120000"/>
              </a:lnSpc>
            </a:pPr>
            <a:r>
              <a:rPr lang="fr-CA" sz="2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Pour mieux évaluer le crédit à accorder à une </a:t>
            </a:r>
            <a:r>
              <a:rPr lang="fr-CA" sz="2400" dirty="0">
                <a:cs typeface="Arial" panose="020B0604020202020204" pitchFamily="34" charset="0"/>
              </a:rPr>
              <a:t>entreprise </a:t>
            </a:r>
            <a:r>
              <a:rPr lang="fr-CA" sz="2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certifiée, l</a:t>
            </a: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CA" sz="2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ACIA a instauré une politique et un mécanisme d'examen pour les programmes de certification privés les plus utilisés au Canada.</a:t>
            </a:r>
          </a:p>
        </p:txBody>
      </p:sp>
    </p:spTree>
    <p:extLst>
      <p:ext uri="{BB962C8B-B14F-4D97-AF65-F5344CB8AC3E}">
        <p14:creationId xmlns:p14="http://schemas.microsoft.com/office/powerpoint/2010/main" val="2804936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BFCCEC-1C47-4154-8082-15EF459FA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05" y="13244"/>
            <a:ext cx="8409024" cy="1156786"/>
          </a:xfrm>
        </p:spPr>
        <p:txBody>
          <a:bodyPr>
            <a:normAutofit/>
          </a:bodyPr>
          <a:lstStyle/>
          <a:p>
            <a:r>
              <a:rPr lang="fr-CA" sz="3300" spc="-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Politique de l</a:t>
            </a:r>
            <a:r>
              <a:rPr lang="fr-CA" sz="3300" spc="-1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CA" sz="3300" spc="-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ACIA sur la certification privée</a:t>
            </a:r>
            <a:endParaRPr lang="fr-CA" sz="33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5EAABF-3345-4D63-9C70-8E19D8EA6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67" y="1403409"/>
            <a:ext cx="8409024" cy="45787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CA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L</a:t>
            </a:r>
            <a:r>
              <a:rPr lang="fr-CA" sz="22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CA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ACIA évalue les programmes de certification du secteur privé pour déterminer dans quelle mesure ils s</a:t>
            </a:r>
            <a:r>
              <a:rPr lang="fr-CA" sz="22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CA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alignent sur le RSAC. </a:t>
            </a:r>
          </a:p>
          <a:p>
            <a:pPr>
              <a:lnSpc>
                <a:spcPct val="100000"/>
              </a:lnSpc>
            </a:pPr>
            <a:r>
              <a:rPr lang="fr-CA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Pendant 2017-2018, CanadaGAP était le projet pilote de cette initiative de l</a:t>
            </a:r>
            <a:r>
              <a:rPr lang="fr-CA" sz="22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CA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ACIA.</a:t>
            </a:r>
          </a:p>
          <a:p>
            <a:pPr>
              <a:lnSpc>
                <a:spcPct val="100000"/>
              </a:lnSpc>
            </a:pPr>
            <a:r>
              <a:rPr lang="fr-CA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CanadaGAP a collaboré à un outil d</a:t>
            </a:r>
            <a:r>
              <a:rPr lang="fr-CA" sz="22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CA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évaluation comparative mis au point par l</a:t>
            </a:r>
            <a:r>
              <a:rPr lang="fr-CA" sz="22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CA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ACIA et à une visite sur place : </a:t>
            </a:r>
          </a:p>
          <a:p>
            <a:pPr lvl="1">
              <a:lnSpc>
                <a:spcPct val="100000"/>
              </a:lnSpc>
            </a:pPr>
            <a:r>
              <a:rPr lang="fr-CA" sz="2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Le but </a:t>
            </a:r>
            <a:r>
              <a:rPr lang="fr-CA" sz="2000" dirty="0">
                <a:cs typeface="Arial" panose="020B0604020202020204" pitchFamily="34" charset="0"/>
              </a:rPr>
              <a:t>était</a:t>
            </a:r>
            <a:r>
              <a:rPr lang="fr-CA" sz="2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de permettre à l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CA" sz="2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ACIA d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CA" sz="2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évaluer si les exigences de CanadaGAP cadraient avec le </a:t>
            </a:r>
            <a:r>
              <a:rPr lang="fr-CA" sz="2000" u="sng" dirty="0">
                <a:cs typeface="Arial" panose="020B0604020202020204" pitchFamily="34" charset="0"/>
              </a:rPr>
              <a:t>règlement provisoire.</a:t>
            </a:r>
          </a:p>
          <a:p>
            <a:pPr>
              <a:lnSpc>
                <a:spcPct val="100000"/>
              </a:lnSpc>
            </a:pPr>
            <a:r>
              <a:rPr lang="fr-CA" sz="2200" dirty="0">
                <a:cs typeface="Arial" panose="020B0604020202020204" pitchFamily="34" charset="0"/>
              </a:rPr>
              <a:t>L'ACIA a évalué les deux Guides de salubrité des aliments de CanadaGAP (fruits et légumes frais et produits de serre).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1F9344BB-CC1A-433B-A493-D2238E1AF72A}"/>
              </a:ext>
            </a:extLst>
          </p:cNvPr>
          <p:cNvSpPr txBox="1">
            <a:spLocks/>
          </p:cNvSpPr>
          <p:nvPr/>
        </p:nvSpPr>
        <p:spPr>
          <a:xfrm>
            <a:off x="554281" y="837193"/>
            <a:ext cx="8204375" cy="489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Sitka Subheading" panose="0200050500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n-US" sz="2500" b="1" dirty="0">
                <a:solidFill>
                  <a:srgbClr val="0B457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en-US" sz="2500" b="1" i="1" dirty="0">
                <a:solidFill>
                  <a:srgbClr val="0B457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suite</a:t>
            </a:r>
            <a:r>
              <a:rPr lang="en-US" sz="2500" b="1" dirty="0">
                <a:solidFill>
                  <a:srgbClr val="0B457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59814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BFCCEC-1C47-4154-8082-15EF459FA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05" y="77036"/>
            <a:ext cx="8409024" cy="1156786"/>
          </a:xfrm>
        </p:spPr>
        <p:txBody>
          <a:bodyPr>
            <a:normAutofit fontScale="90000"/>
          </a:bodyPr>
          <a:lstStyle/>
          <a:p>
            <a:r>
              <a:rPr lang="fr-CA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Résultats de l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CA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évaluation de l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CA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ACIA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5EAABF-3345-4D63-9C70-8E19D8EA6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67" y="1101687"/>
            <a:ext cx="8409024" cy="55093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CA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L</a:t>
            </a:r>
            <a:r>
              <a:rPr lang="fr-CA" sz="22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CA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ACIA a évalué les exigences de CanadaGAP du point de vue:</a:t>
            </a:r>
          </a:p>
          <a:p>
            <a:pPr lvl="1">
              <a:lnSpc>
                <a:spcPct val="100000"/>
              </a:lnSpc>
            </a:pPr>
            <a:r>
              <a:rPr lang="fr-CA" sz="2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de la rigueur du programme</a:t>
            </a:r>
          </a:p>
          <a:p>
            <a:pPr lvl="1">
              <a:lnSpc>
                <a:spcPct val="100000"/>
              </a:lnSpc>
            </a:pPr>
            <a:r>
              <a:rPr lang="fr-CA" sz="2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de l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CA" sz="2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alignement sur la partie 4 - Mesures de contrôle préventif - du </a:t>
            </a:r>
            <a:r>
              <a:rPr lang="fr-CA" sz="2000" b="1" i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Règlement sur la salubrité des aliments au Canada</a:t>
            </a:r>
            <a:r>
              <a:rPr lang="fr-CA" sz="2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fr-CA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L</a:t>
            </a:r>
            <a:r>
              <a:rPr lang="fr-CA" sz="22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CA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ACIA a déterminé que CanadaGAP s</a:t>
            </a:r>
            <a:r>
              <a:rPr lang="fr-CA" sz="22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CA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est aligné à </a:t>
            </a:r>
            <a:r>
              <a:rPr lang="fr-CA" sz="2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100 % </a:t>
            </a:r>
            <a:r>
              <a:rPr lang="fr-CA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aux exigences du </a:t>
            </a:r>
            <a:r>
              <a:rPr lang="fr-CA" sz="2200" u="sng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RSAC</a:t>
            </a:r>
            <a:r>
              <a:rPr lang="fr-CA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en matière de salubrité alimentaire.</a:t>
            </a:r>
          </a:p>
        </p:txBody>
      </p:sp>
      <p:pic>
        <p:nvPicPr>
          <p:cNvPr id="4" name="Picture 3" descr="A piece of broccoli on a cutting board&#10;&#10;Description automatically generated">
            <a:extLst>
              <a:ext uri="{FF2B5EF4-FFF2-40B4-BE49-F238E27FC236}">
                <a16:creationId xmlns:a16="http://schemas.microsoft.com/office/drawing/2014/main" xmlns="" id="{758BEBD1-1CC5-4C7C-81AE-0F151728B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867" y="3964022"/>
            <a:ext cx="1990717" cy="1429840"/>
          </a:xfrm>
          <a:prstGeom prst="rect">
            <a:avLst/>
          </a:prstGeom>
        </p:spPr>
      </p:pic>
      <p:pic>
        <p:nvPicPr>
          <p:cNvPr id="5" name="Picture 4" descr="A picture containing garlic, white, table, food&#10;&#10;Description automatically generated">
            <a:extLst>
              <a:ext uri="{FF2B5EF4-FFF2-40B4-BE49-F238E27FC236}">
                <a16:creationId xmlns:a16="http://schemas.microsoft.com/office/drawing/2014/main" xmlns="" id="{D0F99DDF-69B8-4C97-A6A6-C05E18EEF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35" y="4665042"/>
            <a:ext cx="1519348" cy="879910"/>
          </a:xfrm>
          <a:prstGeom prst="rect">
            <a:avLst/>
          </a:prstGeom>
        </p:spPr>
      </p:pic>
      <p:pic>
        <p:nvPicPr>
          <p:cNvPr id="6" name="Picture 5" descr="A picture containing indoor, table, cake, sitting&#10;&#10;Description automatically generated">
            <a:extLst>
              <a:ext uri="{FF2B5EF4-FFF2-40B4-BE49-F238E27FC236}">
                <a16:creationId xmlns:a16="http://schemas.microsoft.com/office/drawing/2014/main" xmlns="" id="{ECF4225D-615E-4C54-8BB4-DA34BBCA6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236" y="4488004"/>
            <a:ext cx="2427066" cy="105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37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7ECDC4-4E6B-417B-8F35-3080E8766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1334"/>
            <a:ext cx="7886700" cy="1325563"/>
          </a:xfrm>
        </p:spPr>
        <p:txBody>
          <a:bodyPr>
            <a:normAutofit/>
          </a:bodyPr>
          <a:lstStyle/>
          <a:p>
            <a:r>
              <a:rPr lang="fr-CA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Comment CanadaGAP cadre avec le RSAC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065D0F-C961-41E1-B8AC-977454D8A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63" y="1754745"/>
            <a:ext cx="8343013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CA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Par exemple :</a:t>
            </a:r>
          </a:p>
          <a:p>
            <a:pPr lvl="1">
              <a:lnSpc>
                <a:spcPct val="100000"/>
              </a:lnSpc>
            </a:pPr>
            <a:r>
              <a:rPr lang="fr-CA" sz="2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Plan de contrôle préventif (exigence du RSAC)</a:t>
            </a:r>
          </a:p>
          <a:p>
            <a:pPr lvl="1">
              <a:lnSpc>
                <a:spcPct val="100000"/>
              </a:lnSpc>
            </a:pPr>
            <a:r>
              <a:rPr lang="fr-CA" sz="2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Modèles génériques HACCP de CanadaGAP</a:t>
            </a:r>
          </a:p>
          <a:p>
            <a:pPr lvl="1">
              <a:lnSpc>
                <a:spcPct val="100000"/>
              </a:lnSpc>
            </a:pPr>
            <a:endParaRPr lang="fr-CA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Picture 4" descr="lettuce.jpg">
            <a:extLst>
              <a:ext uri="{FF2B5EF4-FFF2-40B4-BE49-F238E27FC236}">
                <a16:creationId xmlns:a16="http://schemas.microsoft.com/office/drawing/2014/main" xmlns="" id="{9C808D37-67AA-4D55-96B0-6963B9815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035" y="3536365"/>
            <a:ext cx="2924890" cy="220458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2694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C3E620-48CF-4AC4-90BD-9C7C0F78F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019" y="-68618"/>
            <a:ext cx="7886700" cy="1612717"/>
          </a:xfrm>
        </p:spPr>
        <p:txBody>
          <a:bodyPr>
            <a:normAutofit/>
          </a:bodyPr>
          <a:lstStyle/>
          <a:p>
            <a:r>
              <a:rPr lang="fr-CA" sz="3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Plan de contrôle préventif comparé aux modèles HACCP de CanadaGAP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D456C6-CBF7-4CC8-91D2-1A76E576E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44099"/>
            <a:ext cx="8182197" cy="45761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CA" sz="2200" dirty="0">
                <a:cs typeface="Arial" panose="020B0604020202020204" pitchFamily="34" charset="0"/>
              </a:rPr>
              <a:t>L</a:t>
            </a: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CA" sz="2200" dirty="0">
                <a:cs typeface="Arial" panose="020B0604020202020204" pitchFamily="34" charset="0"/>
              </a:rPr>
              <a:t>ACIA exige les entreprises à avoir un plan de contrôle préventif (PCP).</a:t>
            </a:r>
            <a:endParaRPr lang="fr-CA" sz="220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fr-CA" sz="2200" dirty="0">
                <a:cs typeface="Arial" panose="020B0604020202020204" pitchFamily="34" charset="0"/>
              </a:rPr>
              <a:t>Suivre les procédures des guides CanadaGAP </a:t>
            </a:r>
            <a:r>
              <a:rPr lang="fr-CA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équivaut à avoir en place un </a:t>
            </a:r>
            <a:r>
              <a:rPr lang="fr-CA" sz="2200" b="1" i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plan de contrôle préventif  </a:t>
            </a:r>
            <a:r>
              <a:rPr lang="fr-CA" sz="2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pour la salubrité alimentaire</a:t>
            </a:r>
            <a:r>
              <a:rPr lang="fr-CA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fr-CA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L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CA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approche des « modèles </a:t>
            </a:r>
            <a:r>
              <a:rPr lang="fr-CA" sz="2200" dirty="0">
                <a:cs typeface="Arial" panose="020B0604020202020204" pitchFamily="34" charset="0"/>
              </a:rPr>
              <a:t>génériques HACCP » de CanadaGAP assure </a:t>
            </a:r>
            <a:r>
              <a:rPr lang="fr-CA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que les mesures de contrôle dans les guides gèreront (</a:t>
            </a:r>
            <a:r>
              <a:rPr lang="fr-CA" sz="2200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c.-à.-d</a:t>
            </a:r>
            <a:r>
              <a:rPr lang="fr-CA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. prévenir, éliminer, ou réduire à un niveau acceptable) les risques de salubrité alimentaire associés avec les activités spécifiques et les produits couverts par l</a:t>
            </a: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CA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analyse des risques effectuée par CanadaGAP.</a:t>
            </a:r>
          </a:p>
        </p:txBody>
      </p:sp>
    </p:spTree>
    <p:extLst>
      <p:ext uri="{BB962C8B-B14F-4D97-AF65-F5344CB8AC3E}">
        <p14:creationId xmlns:p14="http://schemas.microsoft.com/office/powerpoint/2010/main" val="2541821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5737"/>
          </a:xfrm>
        </p:spPr>
        <p:txBody>
          <a:bodyPr/>
          <a:lstStyle/>
          <a:p>
            <a:r>
              <a:rPr lang="fr-CA" dirty="0"/>
              <a:t>Avis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15454"/>
            <a:ext cx="7886700" cy="4861510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fr-CA" sz="3300" b="1" i="1" dirty="0">
                <a:latin typeface="Myriad Pro"/>
                <a:cs typeface="Arial" charset="0"/>
              </a:rPr>
              <a:t>Important : 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fr-CA" sz="3500" i="1" dirty="0">
                <a:latin typeface="Myriad Pro"/>
                <a:cs typeface="Arial" charset="0"/>
              </a:rPr>
              <a:t>Veuillez noter que cette présentation a récemment été mise à jour en avril 2020 au moyen de la plus récente information.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fr-CA" sz="3100" dirty="0">
                <a:latin typeface="Myriad Pro"/>
                <a:cs typeface="Arial" charset="0"/>
              </a:rPr>
              <a:t>Si vous consultez ou utilisez la présentation à une date ultérieure, CanadaGAP ne peut garantir que l’information sera à jour.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fr-CA" sz="3100" dirty="0">
                <a:latin typeface="Myriad Pro"/>
                <a:cs typeface="Arial" charset="0"/>
              </a:rPr>
              <a:t>Visitez </a:t>
            </a:r>
            <a:r>
              <a:rPr lang="fr-CA" sz="3100" u="sng" dirty="0">
                <a:solidFill>
                  <a:schemeClr val="bg1">
                    <a:lumMod val="50000"/>
                  </a:schemeClr>
                </a:solidFill>
                <a:latin typeface="Myriad Pro"/>
                <a:cs typeface="Arial" charset="0"/>
              </a:rPr>
              <a:t>www.canadagap.ca</a:t>
            </a:r>
            <a:r>
              <a:rPr lang="fr-CA" sz="3100" dirty="0">
                <a:latin typeface="Myriad Pro"/>
                <a:cs typeface="Arial" charset="0"/>
              </a:rPr>
              <a:t> pour les dernières nouvelles, ou </a:t>
            </a:r>
            <a:br>
              <a:rPr lang="fr-CA" sz="3100" dirty="0">
                <a:latin typeface="Myriad Pro"/>
                <a:cs typeface="Arial" charset="0"/>
              </a:rPr>
            </a:br>
            <a:r>
              <a:rPr lang="fr-CA" sz="3100" dirty="0">
                <a:latin typeface="Myriad Pro"/>
                <a:cs typeface="Arial" charset="0"/>
              </a:rPr>
              <a:t>contactez-nous à </a:t>
            </a:r>
            <a:r>
              <a:rPr lang="fr-CA" sz="3100" u="sng" dirty="0">
                <a:solidFill>
                  <a:schemeClr val="bg1">
                    <a:lumMod val="50000"/>
                  </a:schemeClr>
                </a:solidFill>
                <a:latin typeface="Myriad Pro"/>
                <a:cs typeface="Arial" charset="0"/>
              </a:rPr>
              <a:t>info@canadagap.ca</a:t>
            </a:r>
            <a:r>
              <a:rPr lang="fr-CA" sz="3100" dirty="0">
                <a:latin typeface="Myriad Pro"/>
                <a:cs typeface="Arial" charset="0"/>
              </a:rPr>
              <a:t> ou au 613-829-4711 pour confirmer que cette information est courante.</a:t>
            </a:r>
          </a:p>
          <a:p>
            <a:pPr marL="0" indent="0">
              <a:lnSpc>
                <a:spcPct val="120000"/>
              </a:lnSpc>
              <a:spcBef>
                <a:spcPct val="50000"/>
              </a:spcBef>
              <a:buNone/>
              <a:defRPr/>
            </a:pPr>
            <a:endParaRPr lang="fr-CA" sz="1400" i="1" dirty="0"/>
          </a:p>
          <a:p>
            <a:pPr marL="0" indent="0">
              <a:lnSpc>
                <a:spcPct val="120000"/>
              </a:lnSpc>
              <a:spcBef>
                <a:spcPct val="50000"/>
              </a:spcBef>
              <a:buNone/>
              <a:defRPr/>
            </a:pPr>
            <a:r>
              <a:rPr lang="fr-CA" sz="2400" i="1" dirty="0"/>
              <a:t>CanadaGAP</a:t>
            </a:r>
            <a:r>
              <a:rPr lang="fr-CA" sz="2400" i="1" baseline="30000" dirty="0"/>
              <a:t>®</a:t>
            </a:r>
            <a:r>
              <a:rPr lang="fr-CA" sz="2400" i="1" dirty="0"/>
              <a:t> est un programme qui a été  élaboré au Canada en vue de promouvoir les bonnes pratiques agricoles (BPA ou « </a:t>
            </a:r>
            <a:r>
              <a:rPr lang="fr-CA" sz="2400" i="1" dirty="0" err="1"/>
              <a:t>GAPs</a:t>
            </a:r>
            <a:r>
              <a:rPr lang="fr-CA" sz="2400" i="1" dirty="0"/>
              <a:t> ») parmi les fournisseurs de fruits et de légumes.</a:t>
            </a:r>
          </a:p>
        </p:txBody>
      </p:sp>
    </p:spTree>
    <p:extLst>
      <p:ext uri="{BB962C8B-B14F-4D97-AF65-F5344CB8AC3E}">
        <p14:creationId xmlns:p14="http://schemas.microsoft.com/office/powerpoint/2010/main" val="272174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83BB8C-C9CE-4D27-934B-FA224449A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7250"/>
            <a:ext cx="7886700" cy="1091458"/>
          </a:xfrm>
        </p:spPr>
        <p:txBody>
          <a:bodyPr>
            <a:normAutofit/>
          </a:bodyPr>
          <a:lstStyle/>
          <a:p>
            <a:r>
              <a:rPr lang="fr-CA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Modèles génériques HACCP </a:t>
            </a:r>
            <a:endParaRPr lang="fr-CA" sz="2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0A06BE-3263-4366-9DD5-5870F043F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20730"/>
            <a:ext cx="8345229" cy="496895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fr-CA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La norme CanadaGAP repose sur les </a:t>
            </a:r>
            <a:r>
              <a:rPr lang="fr-CA" sz="2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modèles génériques HACCP </a:t>
            </a:r>
            <a:r>
              <a:rPr lang="fr-CA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élaborés pour l</a:t>
            </a:r>
            <a:r>
              <a:rPr lang="fr-CA" sz="22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CA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industrie des fruits et légumes frais. </a:t>
            </a:r>
          </a:p>
          <a:p>
            <a:pPr>
              <a:lnSpc>
                <a:spcPct val="120000"/>
              </a:lnSpc>
            </a:pPr>
            <a:r>
              <a:rPr lang="fr-CA" sz="2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Les modèles génériques HACCP </a:t>
            </a:r>
            <a:r>
              <a:rPr lang="fr-CA" sz="21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propres aux denrées </a:t>
            </a:r>
            <a:r>
              <a:rPr lang="fr-CA" sz="2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touchent six groupes de culture :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fr-CA" sz="18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Produits de serre		</a:t>
            </a:r>
            <a:r>
              <a:rPr lang="fr-CA" sz="18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Symbol" panose="05050102010706020507" pitchFamily="18" charset="2"/>
              </a:rPr>
              <a:t>  Légumes combinés</a:t>
            </a:r>
            <a:endParaRPr lang="fr-CA" sz="180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fr-CA" sz="18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Petits fruits		</a:t>
            </a:r>
            <a:r>
              <a:rPr lang="fr-CA" sz="18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Symbol" panose="05050102010706020507" pitchFamily="18" charset="2"/>
              </a:rPr>
              <a:t>  </a:t>
            </a:r>
            <a:r>
              <a:rPr lang="fr-CA" sz="18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Légumes-feuilles et crucifères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fr-CA" sz="18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Symbol" panose="05050102010706020507" pitchFamily="18" charset="2"/>
              </a:rPr>
              <a:t>Pommes de terre		  Fruits de verger et de vigne</a:t>
            </a:r>
          </a:p>
          <a:p>
            <a:pPr>
              <a:lnSpc>
                <a:spcPct val="100000"/>
              </a:lnSpc>
            </a:pPr>
            <a:r>
              <a:rPr lang="fr-CA" sz="2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Dans chacun de ces groupes, les activités suivantes ont fait l</a:t>
            </a:r>
            <a:r>
              <a:rPr lang="fr-CA" sz="21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CA" sz="2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objet d</a:t>
            </a:r>
            <a:r>
              <a:rPr lang="fr-CA" sz="21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CA" sz="2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une analyse complète des risques :</a:t>
            </a:r>
          </a:p>
          <a:p>
            <a:pPr lvl="1">
              <a:lnSpc>
                <a:spcPct val="130000"/>
              </a:lnSpc>
            </a:pPr>
            <a:r>
              <a:rPr lang="fr-CA" sz="19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Production	</a:t>
            </a:r>
            <a:r>
              <a:rPr lang="fr-CA" sz="19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Symbol" panose="05050102010706020507" pitchFamily="18" charset="2"/>
              </a:rPr>
              <a:t>  Entreposage		  Emballage</a:t>
            </a:r>
            <a:r>
              <a:rPr lang="fr-CA" sz="19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  </a:t>
            </a:r>
            <a:r>
              <a:rPr lang="fr-CA" sz="18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	</a:t>
            </a:r>
            <a:endParaRPr lang="fr-CA" sz="180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</a:pPr>
            <a:r>
              <a:rPr lang="fr-CA" sz="2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Symbol" panose="05050102010706020507" pitchFamily="18" charset="2"/>
              </a:rPr>
              <a:t>Un modèle HACCP distinct a été créé pour les activités de remballage et de commerce en gros (non spécifique aux denrées).</a:t>
            </a:r>
            <a:endParaRPr lang="fr-CA" sz="240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57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0"/>
            <a:ext cx="9288379" cy="694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9" y="-36624"/>
            <a:ext cx="7141028" cy="698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29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83BB8C-C9CE-4D27-934B-FA224449A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1042"/>
            <a:ext cx="7886700" cy="1091458"/>
          </a:xfrm>
        </p:spPr>
        <p:txBody>
          <a:bodyPr>
            <a:normAutofit/>
          </a:bodyPr>
          <a:lstStyle/>
          <a:p>
            <a:r>
              <a:rPr lang="fr-CA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Modèles génériques HACCP </a:t>
            </a:r>
            <a:r>
              <a:rPr lang="fr-CA" sz="2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0A06BE-3263-4366-9DD5-5870F043F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003" y="1315908"/>
            <a:ext cx="8204374" cy="464540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fr-CA" sz="2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Avantages des modèles génériques HACCP :</a:t>
            </a:r>
          </a:p>
          <a:p>
            <a:pPr lvl="1">
              <a:lnSpc>
                <a:spcPct val="120000"/>
              </a:lnSpc>
            </a:pPr>
            <a:r>
              <a:rPr lang="fr-CA" sz="2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Tous les risques potentiels associés aux produits et aux processus sont déterminés.</a:t>
            </a:r>
          </a:p>
          <a:p>
            <a:pPr lvl="1">
              <a:lnSpc>
                <a:spcPct val="120000"/>
              </a:lnSpc>
            </a:pPr>
            <a:r>
              <a:rPr lang="fr-CA" sz="2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Les mesures de contrôle nécessaires pour gérer tous ces risques sont établies.</a:t>
            </a:r>
          </a:p>
          <a:p>
            <a:pPr lvl="1">
              <a:lnSpc>
                <a:spcPct val="120000"/>
              </a:lnSpc>
            </a:pPr>
            <a:r>
              <a:rPr lang="fr-CA" sz="2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Les mesures de contrôle et les limites acceptables sont validées.</a:t>
            </a:r>
          </a:p>
          <a:p>
            <a:pPr lvl="1">
              <a:lnSpc>
                <a:spcPct val="120000"/>
              </a:lnSpc>
            </a:pPr>
            <a:r>
              <a:rPr lang="fr-CA" sz="2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Des procédures de surveillance (par ex. fréquences, limites acceptables) sont mises en place.</a:t>
            </a:r>
          </a:p>
          <a:p>
            <a:pPr lvl="1">
              <a:lnSpc>
                <a:spcPct val="120000"/>
              </a:lnSpc>
            </a:pPr>
            <a:r>
              <a:rPr lang="fr-CA" sz="2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Des procédures de vérification (au besoin)</a:t>
            </a:r>
          </a:p>
          <a:p>
            <a:pPr marL="457200" lvl="1" indent="257175">
              <a:lnSpc>
                <a:spcPct val="120000"/>
              </a:lnSpc>
              <a:spcBef>
                <a:spcPts val="0"/>
              </a:spcBef>
              <a:buNone/>
              <a:tabLst>
                <a:tab pos="542925" algn="l"/>
              </a:tabLst>
            </a:pPr>
            <a:r>
              <a:rPr lang="fr-CA" sz="2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et de déviation sont prédéterminées.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6A85EC-4DD7-444C-A8F1-6B97391E8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00" y="4442417"/>
            <a:ext cx="2748812" cy="163683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FD919946-EA82-4856-9146-502FB0357389}"/>
              </a:ext>
            </a:extLst>
          </p:cNvPr>
          <p:cNvSpPr txBox="1">
            <a:spLocks/>
          </p:cNvSpPr>
          <p:nvPr/>
        </p:nvSpPr>
        <p:spPr>
          <a:xfrm>
            <a:off x="554281" y="815159"/>
            <a:ext cx="8204375" cy="489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Sitka Subheading" panose="0200050500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n-US" sz="2500" b="1" dirty="0">
                <a:solidFill>
                  <a:srgbClr val="0B457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en-US" sz="2500" b="1" i="1" dirty="0">
                <a:solidFill>
                  <a:srgbClr val="0B457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suite</a:t>
            </a:r>
            <a:r>
              <a:rPr lang="en-US" sz="2500" b="1" dirty="0">
                <a:solidFill>
                  <a:srgbClr val="0B457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7833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83BB8C-C9CE-4D27-934B-FA224449A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866"/>
            <a:ext cx="7886700" cy="1091458"/>
          </a:xfrm>
        </p:spPr>
        <p:txBody>
          <a:bodyPr>
            <a:normAutofit/>
          </a:bodyPr>
          <a:lstStyle/>
          <a:p>
            <a:r>
              <a:rPr lang="fr-CA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Modèles génériques HACCP</a:t>
            </a:r>
            <a:r>
              <a:rPr lang="fr-CA" sz="2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0A06BE-3263-4366-9DD5-5870F043F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25521"/>
            <a:ext cx="8082959" cy="461453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30000"/>
              </a:lnSpc>
            </a:pPr>
            <a:r>
              <a:rPr lang="fr-CA" sz="2600" dirty="0">
                <a:cs typeface="Arial" panose="020B0604020202020204" pitchFamily="34" charset="0"/>
              </a:rPr>
              <a:t>Toute l</a:t>
            </a: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CA" sz="2600" dirty="0">
                <a:cs typeface="Arial" panose="020B0604020202020204" pitchFamily="34" charset="0"/>
              </a:rPr>
              <a:t>information relative aux modèles HACCP est reflétée dans les guides :</a:t>
            </a:r>
          </a:p>
          <a:p>
            <a:pPr lvl="1">
              <a:lnSpc>
                <a:spcPct val="130000"/>
              </a:lnSpc>
            </a:pPr>
            <a:r>
              <a:rPr lang="fr-CA" sz="18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Guide de salubrité des aliments pour les produits de serre de CanadaGAP</a:t>
            </a:r>
          </a:p>
          <a:p>
            <a:pPr lvl="1">
              <a:lnSpc>
                <a:spcPct val="130000"/>
              </a:lnSpc>
            </a:pPr>
            <a:r>
              <a:rPr lang="fr-CA" sz="18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Guide de salubrité des aliments pour les fruits et légumes frais de CanadaGAP</a:t>
            </a:r>
            <a:endParaRPr lang="fr-CA" sz="180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130000"/>
              </a:lnSpc>
            </a:pPr>
            <a:r>
              <a:rPr lang="fr-CA" sz="2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Symbol" panose="05050102010706020507" pitchFamily="18" charset="2"/>
              </a:rPr>
              <a:t>Les mesures de contrôle déterminées par l</a:t>
            </a: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’</a:t>
            </a:r>
            <a:r>
              <a:rPr lang="fr-CA" sz="2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Symbol" panose="05050102010706020507" pitchFamily="18" charset="2"/>
              </a:rPr>
              <a:t>analyse des risques deviennent des « procédures » dans les guides.</a:t>
            </a:r>
          </a:p>
          <a:p>
            <a:pPr>
              <a:lnSpc>
                <a:spcPct val="130000"/>
              </a:lnSpc>
            </a:pPr>
            <a:r>
              <a:rPr lang="fr-CA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Symbol" panose="05050102010706020507" pitchFamily="18" charset="2"/>
              </a:rPr>
              <a:t>Les utilisateurs peuvent mettre en œuvre les exigences des guides sachant qu</a:t>
            </a:r>
            <a:r>
              <a:rPr lang="fr-CA" sz="26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’</a:t>
            </a:r>
            <a:r>
              <a:rPr lang="fr-CA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Symbol" panose="05050102010706020507" pitchFamily="18" charset="2"/>
              </a:rPr>
              <a:t>en suivant les procédures établies, ils assurent une maîtrise appropriée des risques.</a:t>
            </a:r>
          </a:p>
          <a:p>
            <a:pPr>
              <a:lnSpc>
                <a:spcPct val="130000"/>
              </a:lnSpc>
            </a:pPr>
            <a:endParaRPr lang="fr-CA" sz="2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BF8B03C-4C7E-4D73-89CB-528BAF3C491B}"/>
              </a:ext>
            </a:extLst>
          </p:cNvPr>
          <p:cNvSpPr txBox="1">
            <a:spLocks/>
          </p:cNvSpPr>
          <p:nvPr/>
        </p:nvSpPr>
        <p:spPr>
          <a:xfrm>
            <a:off x="554281" y="793895"/>
            <a:ext cx="8204375" cy="489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Sitka Subheading" panose="0200050500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n-US" sz="2500" b="1" dirty="0">
                <a:solidFill>
                  <a:srgbClr val="0B457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en-US" sz="2500" b="1" i="1" dirty="0">
                <a:solidFill>
                  <a:srgbClr val="0B457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suite</a:t>
            </a:r>
            <a:r>
              <a:rPr lang="en-US" sz="2500" b="1" dirty="0">
                <a:solidFill>
                  <a:srgbClr val="0B457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137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83BB8C-C9CE-4D27-934B-FA224449A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1042"/>
            <a:ext cx="7886700" cy="1091458"/>
          </a:xfrm>
        </p:spPr>
        <p:txBody>
          <a:bodyPr>
            <a:normAutofit/>
          </a:bodyPr>
          <a:lstStyle/>
          <a:p>
            <a:r>
              <a:rPr lang="fr-CA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fr-CA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Plans HACCP adaptés au site</a:t>
            </a:r>
            <a:endParaRPr lang="fr-CA" sz="260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0A06BE-3263-4366-9DD5-5870F043F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21" y="1119963"/>
            <a:ext cx="8082959" cy="492641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CA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Les entreprises de remballage et de commerce en gros doivent élaborer un plan HACCP propre à leur exploitation. </a:t>
            </a:r>
          </a:p>
          <a:p>
            <a:pPr lvl="1">
              <a:lnSpc>
                <a:spcPct val="110000"/>
              </a:lnSpc>
            </a:pPr>
            <a:r>
              <a:rPr lang="fr-CA" sz="2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Le but est d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CA" sz="2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assurer la maîtrise des risques pour toutes les denrées qu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CA" sz="2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elles sont susceptibles de manipuler.</a:t>
            </a:r>
          </a:p>
          <a:p>
            <a:pPr>
              <a:lnSpc>
                <a:spcPct val="110000"/>
              </a:lnSpc>
            </a:pPr>
            <a:r>
              <a:rPr lang="fr-CA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Comme point de départ, les entreprises peuvent utiliser le modèle générique HACCP de CanadaGAP pour le remballage et le commerce en gros, et l</a:t>
            </a:r>
            <a:r>
              <a:rPr lang="fr-CA" sz="22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CA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adapter à leur propre exploitation.</a:t>
            </a:r>
          </a:p>
          <a:p>
            <a:pPr marL="273050" indent="-273050">
              <a:lnSpc>
                <a:spcPct val="110000"/>
              </a:lnSpc>
            </a:pPr>
            <a:r>
              <a:rPr lang="fr-CA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Les plans HACCP adaptés au site sont requis pour les </a:t>
            </a:r>
            <a:br>
              <a:rPr lang="fr-CA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</a:br>
            <a:r>
              <a:rPr lang="fr-CA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exploitations de remballage et de commerce en gros à cause </a:t>
            </a:r>
            <a:r>
              <a:rPr lang="fr-CA" sz="2200" dirty="0">
                <a:cs typeface="Arial" panose="020B0604020202020204" pitchFamily="34" charset="0"/>
              </a:rPr>
              <a:t>d</a:t>
            </a:r>
            <a:r>
              <a:rPr lang="fr-CA" sz="22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CA" sz="2200" dirty="0">
                <a:cs typeface="Arial" panose="020B0604020202020204" pitchFamily="34" charset="0"/>
              </a:rPr>
              <a:t>une grande variété de denrées.</a:t>
            </a:r>
          </a:p>
          <a:p>
            <a:pPr marL="0" indent="0">
              <a:lnSpc>
                <a:spcPct val="130000"/>
              </a:lnSpc>
              <a:buNone/>
            </a:pPr>
            <a:endParaRPr lang="fr-CA" sz="2400" dirty="0">
              <a:latin typeface="Microsoft JhengHei" panose="020B0604030504040204" pitchFamily="34" charset="-120"/>
              <a:ea typeface="Microsoft JhengHei" panose="020B0604030504040204" pitchFamily="34" charset="-12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66200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C3E620-48CF-4AC4-90BD-9C7C0F78F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019" y="-68618"/>
            <a:ext cx="7886700" cy="1612717"/>
          </a:xfrm>
        </p:spPr>
        <p:txBody>
          <a:bodyPr>
            <a:normAutofit/>
          </a:bodyPr>
          <a:lstStyle/>
          <a:p>
            <a:r>
              <a:rPr lang="fr-CA" sz="3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Plan de contrôle préventif comparé aux modèles HACCP de CanadaGAP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D456C6-CBF7-4CC8-91D2-1A76E576E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89861"/>
            <a:ext cx="8182197" cy="457616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fr-CA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Les exploitations de remballage et de commerce en gros ont un plan HACCP adapté à leur site, ce qui équivaut à avoir un </a:t>
            </a:r>
            <a:r>
              <a:rPr lang="fr-CA" sz="2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plan de contrôle préventif pour la salubrité alimentaire</a:t>
            </a:r>
            <a:r>
              <a:rPr lang="fr-CA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fr-CA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D'autres entreprises certifiées CanadaGAP utilisant les guides pourraient devoir expliquer à l</a:t>
            </a:r>
            <a:r>
              <a:rPr lang="fr-CA" sz="2000" dirty="0">
                <a:cs typeface="Arial" panose="020B0604020202020204" pitchFamily="34" charset="0"/>
              </a:rPr>
              <a:t>'</a:t>
            </a:r>
            <a:r>
              <a:rPr lang="fr-CA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ACIA que leur programme de salubrité alimentaire est fondé sur un ou des </a:t>
            </a:r>
            <a:r>
              <a:rPr lang="fr-CA" sz="2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modèles génériques HACCP</a:t>
            </a:r>
            <a:r>
              <a:rPr lang="fr-CA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élaborés et tenus à jour par CanadaGAP.</a:t>
            </a:r>
          </a:p>
          <a:p>
            <a:pPr>
              <a:lnSpc>
                <a:spcPct val="100000"/>
              </a:lnSpc>
            </a:pPr>
            <a:r>
              <a:rPr lang="fr-CA" sz="2200" dirty="0">
                <a:cs typeface="Arial" panose="020B0604020202020204" pitchFamily="34" charset="0"/>
              </a:rPr>
              <a:t>L</a:t>
            </a:r>
            <a:r>
              <a:rPr lang="fr-CA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es exploitations </a:t>
            </a:r>
            <a:r>
              <a:rPr lang="fr-CA" sz="2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devront peut-être garder une copie </a:t>
            </a:r>
            <a:r>
              <a:rPr lang="fr-CA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du modèle générique HACCP dans leurs dossiers en prévision d</a:t>
            </a:r>
            <a:r>
              <a:rPr lang="fr-CA" sz="22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CA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une inspection de l</a:t>
            </a:r>
            <a:r>
              <a:rPr lang="fr-CA" sz="22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CA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ACIA.</a:t>
            </a:r>
          </a:p>
          <a:p>
            <a:pPr>
              <a:lnSpc>
                <a:spcPct val="100000"/>
              </a:lnSpc>
            </a:pPr>
            <a:r>
              <a:rPr lang="fr-CA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Les modèles génériques HACCP sont gratuits sur le site Web de CanadaGAP (</a:t>
            </a:r>
            <a:r>
              <a:rPr lang="fr-CA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hlinkClick r:id="rId3"/>
              </a:rPr>
              <a:t>www.canadagap.ca</a:t>
            </a:r>
            <a:r>
              <a:rPr lang="fr-CA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– sous l</a:t>
            </a:r>
            <a:r>
              <a:rPr lang="fr-CA" sz="22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CA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onglet « Outils »; ouverture de session requise).</a:t>
            </a:r>
          </a:p>
        </p:txBody>
      </p:sp>
    </p:spTree>
    <p:extLst>
      <p:ext uri="{BB962C8B-B14F-4D97-AF65-F5344CB8AC3E}">
        <p14:creationId xmlns:p14="http://schemas.microsoft.com/office/powerpoint/2010/main" val="3156182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83BB8C-C9CE-4D27-934B-FA224449A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3397"/>
            <a:ext cx="7886700" cy="1227551"/>
          </a:xfrm>
        </p:spPr>
        <p:txBody>
          <a:bodyPr>
            <a:normAutofit fontScale="90000"/>
          </a:bodyPr>
          <a:lstStyle/>
          <a:p>
            <a:r>
              <a:rPr lang="fr-CA" dirty="0"/>
              <a:t>Contrôles préventifs non liés à la salubrité alimentaire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0A06BE-3263-4366-9DD5-5870F043F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65144"/>
            <a:ext cx="8358402" cy="540737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r-CA" sz="2400" dirty="0"/>
              <a:t>Sous le RSAC, le plan de contrôle préventif doit répondre à </a:t>
            </a:r>
            <a:r>
              <a:rPr lang="fr-CA" sz="2400" b="1" dirty="0"/>
              <a:t>toutes</a:t>
            </a:r>
            <a:r>
              <a:rPr lang="fr-CA" sz="2400" dirty="0"/>
              <a:t> les exigences réglementaires, et non seulement aux éléments de salubrité alimentaire.</a:t>
            </a:r>
          </a:p>
          <a:p>
            <a:pPr>
              <a:lnSpc>
                <a:spcPct val="120000"/>
              </a:lnSpc>
            </a:pPr>
            <a:r>
              <a:rPr lang="fr-CA" sz="2400" dirty="0"/>
              <a:t>Le PCP doit aussi inclure les provisions pour </a:t>
            </a:r>
            <a:br>
              <a:rPr lang="fr-CA" sz="2400" dirty="0"/>
            </a:br>
            <a:r>
              <a:rPr lang="fr-CA" sz="2400" dirty="0"/>
              <a:t>répondre aux attributs applicables du marché,</a:t>
            </a:r>
            <a:br>
              <a:rPr lang="fr-CA" sz="2400" dirty="0"/>
            </a:br>
            <a:r>
              <a:rPr lang="fr-CA" sz="2400" dirty="0"/>
              <a:t>tels que :</a:t>
            </a:r>
          </a:p>
          <a:p>
            <a:pPr lvl="1">
              <a:lnSpc>
                <a:spcPct val="120000"/>
              </a:lnSpc>
            </a:pPr>
            <a:r>
              <a:rPr lang="fr-CA" sz="2000" dirty="0"/>
              <a:t>les normes de classement</a:t>
            </a:r>
          </a:p>
          <a:p>
            <a:pPr lvl="1">
              <a:lnSpc>
                <a:spcPct val="120000"/>
              </a:lnSpc>
            </a:pPr>
            <a:r>
              <a:rPr lang="fr-CA" sz="2000" dirty="0"/>
              <a:t>les exigences d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CA" sz="2000" dirty="0"/>
              <a:t>emballage et d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CA" sz="2000" dirty="0"/>
              <a:t>étiquetage</a:t>
            </a:r>
          </a:p>
          <a:p>
            <a:pPr lvl="1">
              <a:lnSpc>
                <a:spcPct val="120000"/>
              </a:lnSpc>
            </a:pPr>
            <a:r>
              <a:rPr lang="fr-CA" sz="2000" dirty="0"/>
              <a:t>etc.</a:t>
            </a:r>
          </a:p>
          <a:p>
            <a:pPr>
              <a:lnSpc>
                <a:spcPct val="130000"/>
              </a:lnSpc>
            </a:pPr>
            <a:endParaRPr lang="fr-CA" sz="2400" dirty="0"/>
          </a:p>
          <a:p>
            <a:pPr>
              <a:lnSpc>
                <a:spcPct val="120000"/>
              </a:lnSpc>
            </a:pPr>
            <a:endParaRPr lang="fr-CA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A7FB3AC-9311-4435-B2AA-8A1C4AC30A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31" y="3966002"/>
            <a:ext cx="1964267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01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83BB8C-C9CE-4D27-934B-FA224449A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4612"/>
            <a:ext cx="7886700" cy="1227551"/>
          </a:xfrm>
        </p:spPr>
        <p:txBody>
          <a:bodyPr>
            <a:normAutofit fontScale="90000"/>
          </a:bodyPr>
          <a:lstStyle/>
          <a:p>
            <a:r>
              <a:rPr lang="fr-CA" dirty="0"/>
              <a:t>Contrôles préventifs non liés à la salubrité alimentaire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0A06BE-3263-4366-9DD5-5870F043F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03090"/>
            <a:ext cx="8358402" cy="446841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fr-CA" sz="2200" dirty="0"/>
              <a:t>Les entreprises certifiées CanadaGAP ont besoin d</a:t>
            </a:r>
            <a:r>
              <a:rPr lang="fr-CA" sz="2200" dirty="0">
                <a:cs typeface="Arial" panose="020B0604020202020204" pitchFamily="34" charset="0"/>
              </a:rPr>
              <a:t>'</a:t>
            </a:r>
            <a:r>
              <a:rPr lang="fr-CA" sz="2200" dirty="0"/>
              <a:t>un plan distinct pour répondre aux éléments du RSAC non liés à la salubrité alimentaire.</a:t>
            </a:r>
          </a:p>
          <a:p>
            <a:pPr>
              <a:lnSpc>
                <a:spcPct val="120000"/>
              </a:lnSpc>
            </a:pPr>
            <a:r>
              <a:rPr lang="fr-CA" sz="2200" dirty="0"/>
              <a:t>Pour plus d</a:t>
            </a:r>
            <a:r>
              <a:rPr lang="fr-CA" sz="2200" dirty="0">
                <a:cs typeface="Arial" panose="020B0604020202020204" pitchFamily="34" charset="0"/>
              </a:rPr>
              <a:t>'</a:t>
            </a:r>
            <a:r>
              <a:rPr lang="fr-CA" sz="2200" dirty="0"/>
              <a:t>information au sujet des éléments non liés à la salubrité alimentaire du RSAC, voir : </a:t>
            </a:r>
          </a:p>
          <a:p>
            <a:pPr>
              <a:lnSpc>
                <a:spcPct val="120000"/>
              </a:lnSpc>
            </a:pPr>
            <a:r>
              <a:rPr lang="fr-CA" sz="2200" dirty="0"/>
              <a:t>CCH/ ACDFL</a:t>
            </a:r>
            <a:r>
              <a:rPr lang="fr-CA" sz="2200" dirty="0">
                <a:solidFill>
                  <a:schemeClr val="tx1"/>
                </a:solidFill>
              </a:rPr>
              <a:t>:</a:t>
            </a:r>
          </a:p>
          <a:p>
            <a:pPr lvl="1">
              <a:lnSpc>
                <a:spcPct val="120000"/>
              </a:lnSpc>
            </a:pPr>
            <a:r>
              <a:rPr lang="fr-CA" sz="2200" u="sng" dirty="0">
                <a:hlinkClick r:id="rId3"/>
              </a:rPr>
              <a:t>Liste de vérification du PCP pour la protection des consommateurs</a:t>
            </a:r>
            <a:endParaRPr lang="fr-CA" sz="2200" u="sng" dirty="0"/>
          </a:p>
          <a:p>
            <a:pPr lvl="1">
              <a:lnSpc>
                <a:spcPct val="120000"/>
              </a:lnSpc>
            </a:pPr>
            <a:r>
              <a:rPr lang="fr-CA" sz="2200" u="sng" dirty="0">
                <a:hlinkClick r:id="rId4"/>
              </a:rPr>
              <a:t>Exigences du PCP en matière de protection des consommateurs</a:t>
            </a:r>
            <a:endParaRPr lang="fr-CA" sz="2200" u="sng" dirty="0"/>
          </a:p>
          <a:p>
            <a:pPr>
              <a:lnSpc>
                <a:spcPct val="120000"/>
              </a:lnSpc>
            </a:pPr>
            <a:r>
              <a:rPr lang="fr-CA" sz="2200" dirty="0"/>
              <a:t>ACIA : </a:t>
            </a:r>
            <a:r>
              <a:rPr lang="fr-CA" sz="2200" u="sng" dirty="0">
                <a:solidFill>
                  <a:schemeClr val="tx1"/>
                </a:solidFill>
                <a:hlinkClick r:id="rId5"/>
              </a:rPr>
              <a:t>http://inspection.gc.ca/aliments/exigences-et-documents-d-orientation-generales-sur/plans-de-controle-preventif/exigences-reglementaires/fra/1526502822129/1526502868878</a:t>
            </a:r>
            <a:endParaRPr lang="fr-CA" sz="2200" u="sng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fr-CA" sz="1800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endParaRPr lang="fr-CA" sz="2400" dirty="0"/>
          </a:p>
          <a:p>
            <a:pPr>
              <a:lnSpc>
                <a:spcPct val="120000"/>
              </a:lnSpc>
            </a:pPr>
            <a:endParaRPr lang="fr-CA" sz="24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CD727248-6F46-4569-ACFF-E43923B032FF}"/>
              </a:ext>
            </a:extLst>
          </p:cNvPr>
          <p:cNvSpPr txBox="1">
            <a:spLocks/>
          </p:cNvSpPr>
          <p:nvPr/>
        </p:nvSpPr>
        <p:spPr>
          <a:xfrm>
            <a:off x="554281" y="886495"/>
            <a:ext cx="8204375" cy="489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Sitka Subheading" panose="0200050500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n-US" sz="2500" b="1" dirty="0">
                <a:solidFill>
                  <a:srgbClr val="0B457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(suite)</a:t>
            </a:r>
          </a:p>
        </p:txBody>
      </p:sp>
    </p:spTree>
    <p:extLst>
      <p:ext uri="{BB962C8B-B14F-4D97-AF65-F5344CB8AC3E}">
        <p14:creationId xmlns:p14="http://schemas.microsoft.com/office/powerpoint/2010/main" val="2175079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28650" y="599038"/>
            <a:ext cx="7886700" cy="146167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CA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Des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141913"/>
            <a:ext cx="7886700" cy="527050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fr-CA" sz="3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Merci!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C8EED0-607D-412A-98AD-6942133C8F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715" y="393478"/>
            <a:ext cx="1627012" cy="17354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805DC26-9F94-4CEE-941F-E39C344227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759" y="2219458"/>
            <a:ext cx="3926956" cy="252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175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CA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Coordonnées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1958"/>
            <a:ext cx="567154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fr-CA" sz="2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Programme CanadaGAP</a:t>
            </a:r>
            <a:endParaRPr lang="fr-CA" sz="2400" noProof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fr-CA" sz="2400" noProof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245, place </a:t>
            </a:r>
            <a:r>
              <a:rPr lang="fr-CA" sz="2400" noProof="0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Menten</a:t>
            </a:r>
            <a:r>
              <a:rPr lang="fr-CA" sz="2400" noProof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, bureau 312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fr-CA" sz="2400" noProof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Ottawa (Ontario) K2H </a:t>
            </a:r>
            <a:r>
              <a:rPr lang="fr-CA" sz="2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9E8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fr-CA" sz="2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Canada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fr-CA" sz="2400" noProof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fr-CA" sz="2400" noProof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Tél. : 613-829-4711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fr-CA" sz="2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Téléc. </a:t>
            </a:r>
            <a:r>
              <a:rPr lang="fr-CA" sz="2400" noProof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: 613-829-9379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fr-CA" sz="2400" noProof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Courriel : </a:t>
            </a:r>
            <a:r>
              <a:rPr lang="fr-CA" sz="2400" noProof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hlinkClick r:id="rId3"/>
              </a:rPr>
              <a:t>info@canadagap.ca</a:t>
            </a:r>
            <a:endParaRPr lang="fr-CA" sz="2400" noProof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fr-CA" sz="2400" noProof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Site Web : </a:t>
            </a:r>
            <a:r>
              <a:rPr lang="fr-CA" sz="2400" noProof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hlinkClick r:id="rId4"/>
              </a:rPr>
              <a:t>www.canadagap.ca</a:t>
            </a:r>
            <a:r>
              <a:rPr lang="fr-CA" sz="2400" noProof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 descr="Empire Appl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15955" y="2474280"/>
            <a:ext cx="3461587" cy="259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9040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A6567E-15F1-42D2-A641-80FAB2E8D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887"/>
            <a:ext cx="7886700" cy="1325563"/>
          </a:xfrm>
        </p:spPr>
        <p:txBody>
          <a:bodyPr/>
          <a:lstStyle/>
          <a:p>
            <a:r>
              <a:rPr lang="fr-CA" dirty="0"/>
              <a:t>Aperçu de la présentation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7B79F5-C7F0-4806-BBBD-E24C35BFF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0076"/>
            <a:ext cx="7886700" cy="4858530"/>
          </a:xfrm>
        </p:spPr>
        <p:txBody>
          <a:bodyPr>
            <a:normAutofit lnSpcReduction="10000"/>
          </a:bodyPr>
          <a:lstStyle/>
          <a:p>
            <a:pPr marL="360000" indent="-360000">
              <a:lnSpc>
                <a:spcPct val="110000"/>
              </a:lnSpc>
            </a:pPr>
            <a:r>
              <a:rPr lang="fr-CA" sz="2400" dirty="0"/>
              <a:t>Comment la certification CanadaGAP cadre-t-elle avec le </a:t>
            </a:r>
            <a:r>
              <a:rPr lang="fr-CA" sz="2400" i="1" dirty="0"/>
              <a:t>Règlement sur la salubrité des aliments au Canada </a:t>
            </a:r>
            <a:r>
              <a:rPr lang="fr-CA" sz="2400" dirty="0"/>
              <a:t>(RSAC)</a:t>
            </a:r>
          </a:p>
          <a:p>
            <a:endParaRPr lang="fr-CA" sz="1600" dirty="0"/>
          </a:p>
          <a:p>
            <a:pPr lvl="1"/>
            <a:r>
              <a:rPr lang="fr-CA" sz="2100" dirty="0"/>
              <a:t>Contrôles préventifs</a:t>
            </a:r>
          </a:p>
          <a:p>
            <a:pPr lvl="1"/>
            <a:endParaRPr lang="fr-CA" sz="2100" dirty="0"/>
          </a:p>
          <a:p>
            <a:pPr lvl="1"/>
            <a:r>
              <a:rPr lang="fr-CA" sz="2100" dirty="0"/>
              <a:t>Reconnaissance du gouvernement</a:t>
            </a:r>
          </a:p>
          <a:p>
            <a:pPr lvl="1"/>
            <a:endParaRPr lang="fr-CA" sz="2100" dirty="0"/>
          </a:p>
          <a:p>
            <a:pPr lvl="1"/>
            <a:r>
              <a:rPr lang="fr-CA" sz="2100" dirty="0"/>
              <a:t>Politique sur la certification privée </a:t>
            </a:r>
          </a:p>
          <a:p>
            <a:pPr lvl="1"/>
            <a:endParaRPr lang="fr-CA" sz="2100" dirty="0"/>
          </a:p>
          <a:p>
            <a:pPr lvl="1">
              <a:lnSpc>
                <a:spcPct val="110000"/>
              </a:lnSpc>
            </a:pPr>
            <a:r>
              <a:rPr lang="fr-CA" sz="2100" dirty="0"/>
              <a:t>Plan de contrôle préventif comparé </a:t>
            </a:r>
            <a:br>
              <a:rPr lang="fr-CA" sz="2100" dirty="0"/>
            </a:br>
            <a:r>
              <a:rPr lang="fr-CA" sz="2100" dirty="0"/>
              <a:t>aux modèles génériques HACCP </a:t>
            </a:r>
            <a:br>
              <a:rPr lang="fr-CA" sz="2100" dirty="0"/>
            </a:br>
            <a:r>
              <a:rPr lang="fr-CA" sz="2100" dirty="0"/>
              <a:t>de CanadaGAP</a:t>
            </a: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131B45C-1460-4209-AB4A-D2ECF136E0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312" y="2303707"/>
            <a:ext cx="2172423" cy="326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495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18FF53-1ADE-4345-AB05-4FBBDB13E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9366"/>
            <a:ext cx="7886700" cy="1325563"/>
          </a:xfrm>
        </p:spPr>
        <p:txBody>
          <a:bodyPr>
            <a:normAutofit/>
          </a:bodyPr>
          <a:lstStyle/>
          <a:p>
            <a:r>
              <a:rPr lang="fr-CA" sz="4000" dirty="0"/>
              <a:t>CanadaGAP et le RSAC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869747-F572-4E90-B886-05851BFC5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0616"/>
            <a:ext cx="8175108" cy="476087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r-CA" sz="2400" dirty="0"/>
              <a:t>Le </a:t>
            </a:r>
            <a:r>
              <a:rPr lang="fr-CA" sz="2400" i="1" dirty="0"/>
              <a:t>Règlement sur la salubrité des aliments au Canada </a:t>
            </a:r>
            <a:r>
              <a:rPr lang="fr-CA" sz="2400" dirty="0"/>
              <a:t>(RSAC) a été mis en vigueur le 15 janvier 2019.</a:t>
            </a:r>
          </a:p>
          <a:p>
            <a:pPr>
              <a:lnSpc>
                <a:spcPct val="120000"/>
              </a:lnSpc>
            </a:pPr>
            <a:r>
              <a:rPr lang="fr-CA" sz="2400" dirty="0"/>
              <a:t>L</a:t>
            </a:r>
            <a:r>
              <a:rPr lang="fr-CA" sz="2400" dirty="0">
                <a:cs typeface="Arial" panose="020B0604020202020204" pitchFamily="34" charset="0"/>
              </a:rPr>
              <a:t>'</a:t>
            </a:r>
            <a:r>
              <a:rPr lang="fr-CA" sz="2400" dirty="0"/>
              <a:t>ACIA a reconnu CanadaGAP en tant que </a:t>
            </a:r>
            <a:r>
              <a:rPr lang="fr-CA" sz="2400" b="1" dirty="0"/>
              <a:t>système modèle</a:t>
            </a:r>
            <a:r>
              <a:rPr lang="fr-CA" sz="2400" dirty="0"/>
              <a:t> pour les contrôles préventifs de salubrité alimentaire pour le secteur horticole.</a:t>
            </a:r>
          </a:p>
          <a:p>
            <a:pPr>
              <a:lnSpc>
                <a:spcPct val="120000"/>
              </a:lnSpc>
            </a:pPr>
            <a:r>
              <a:rPr lang="fr-CA" sz="2400" dirty="0"/>
              <a:t>L</a:t>
            </a:r>
            <a:r>
              <a:rPr lang="fr-CA" sz="2400" dirty="0">
                <a:cs typeface="Arial" panose="020B0604020202020204" pitchFamily="34" charset="0"/>
              </a:rPr>
              <a:t>'</a:t>
            </a:r>
            <a:r>
              <a:rPr lang="fr-CA" sz="2400" dirty="0"/>
              <a:t>ACIA a effectué une comparaison complète des exigences de CanadaGAP avec le RSAC, et a déterminé l</a:t>
            </a:r>
            <a:r>
              <a:rPr lang="fr-CA" sz="2400" dirty="0">
                <a:cs typeface="Arial" panose="020B0604020202020204" pitchFamily="34" charset="0"/>
              </a:rPr>
              <a:t>'</a:t>
            </a:r>
            <a:r>
              <a:rPr lang="fr-CA" sz="2400" dirty="0"/>
              <a:t>alignement à 100 % des éléments de salubrité alimentaire avec les exigences du programme CanadaGAP.</a:t>
            </a:r>
          </a:p>
        </p:txBody>
      </p:sp>
    </p:spTree>
    <p:extLst>
      <p:ext uri="{BB962C8B-B14F-4D97-AF65-F5344CB8AC3E}">
        <p14:creationId xmlns:p14="http://schemas.microsoft.com/office/powerpoint/2010/main" val="165120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8B0864-363F-48A9-BACB-66309A3E5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6062"/>
            <a:ext cx="7886700" cy="1209752"/>
          </a:xfrm>
        </p:spPr>
        <p:txBody>
          <a:bodyPr>
            <a:normAutofit/>
          </a:bodyPr>
          <a:lstStyle/>
          <a:p>
            <a:r>
              <a:rPr lang="fr-CA" dirty="0"/>
              <a:t>Contrôles préventifs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EC79A0-53A7-4C6B-B48C-01DCC44EB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4790"/>
            <a:ext cx="8175108" cy="466643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r-CA" sz="2400" dirty="0"/>
              <a:t>Le RSAC utilise le terme « contrôles préventifs » pour référer aux mesures de contrôle qu</a:t>
            </a:r>
            <a:r>
              <a:rPr lang="fr-CA" sz="2400" dirty="0">
                <a:cs typeface="Arial" panose="020B0604020202020204" pitchFamily="34" charset="0"/>
              </a:rPr>
              <a:t>'</a:t>
            </a:r>
            <a:r>
              <a:rPr lang="fr-CA" sz="2400" dirty="0"/>
              <a:t>une entreprise doit avoir en place pour gérer les risques et prévenir la  contamination.</a:t>
            </a:r>
          </a:p>
          <a:p>
            <a:pPr>
              <a:lnSpc>
                <a:spcPct val="120000"/>
              </a:lnSpc>
            </a:pPr>
            <a:r>
              <a:rPr lang="fr-CA" sz="2400" dirty="0"/>
              <a:t>Dans le programme CanadaGAP, suivre les procédures requises pour la salubrité des aliments </a:t>
            </a:r>
            <a:r>
              <a:rPr lang="fr-CA" sz="2400" u="sng" dirty="0"/>
              <a:t>est la même chose </a:t>
            </a:r>
            <a:r>
              <a:rPr lang="fr-CA" sz="2400" dirty="0"/>
              <a:t>que d</a:t>
            </a:r>
            <a:r>
              <a:rPr lang="fr-CA" sz="2400" dirty="0">
                <a:cs typeface="Arial" panose="020B0604020202020204" pitchFamily="34" charset="0"/>
              </a:rPr>
              <a:t>'</a:t>
            </a:r>
            <a:r>
              <a:rPr lang="fr-CA" sz="2400" dirty="0"/>
              <a:t>avoir des contrôles préventifs en place.</a:t>
            </a:r>
          </a:p>
          <a:p>
            <a:endParaRPr lang="fr-CA" sz="2400" dirty="0">
              <a:solidFill>
                <a:srgbClr val="FF0000"/>
              </a:solidFill>
            </a:endParaRPr>
          </a:p>
          <a:p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96" y="4556234"/>
            <a:ext cx="1181220" cy="1188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283" y="4556234"/>
            <a:ext cx="1215974" cy="1188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551" y="4556234"/>
            <a:ext cx="1196819" cy="1188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092" y="4556234"/>
            <a:ext cx="1213258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44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8B0864-363F-48A9-BACB-66309A3E5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6062"/>
            <a:ext cx="7886700" cy="1209752"/>
          </a:xfrm>
        </p:spPr>
        <p:txBody>
          <a:bodyPr>
            <a:normAutofit/>
          </a:bodyPr>
          <a:lstStyle/>
          <a:p>
            <a:r>
              <a:rPr lang="fr-CA" dirty="0"/>
              <a:t>Contrôles préventifs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EC79A0-53A7-4C6B-B48C-01DCC44EB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7390"/>
            <a:ext cx="8175108" cy="4666431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fr-CA" sz="2400" dirty="0"/>
              <a:t>Les contrôles préventifs pour la salubrité alimentaire spécifiés dans le règlement cadrent parfaitement (100 %) avec les mesures de contrôle requises par CanadaGAP.</a:t>
            </a:r>
          </a:p>
          <a:p>
            <a:pPr>
              <a:lnSpc>
                <a:spcPct val="120000"/>
              </a:lnSpc>
            </a:pPr>
            <a:r>
              <a:rPr lang="fr-CA" sz="2400" dirty="0"/>
              <a:t>En </a:t>
            </a:r>
            <a:r>
              <a:rPr lang="fr-CA" sz="2400" dirty="0">
                <a:cs typeface="Arial" panose="020B0604020202020204" pitchFamily="34" charset="0"/>
              </a:rPr>
              <a:t>autres mots</a:t>
            </a:r>
            <a:r>
              <a:rPr lang="fr-CA" sz="2400" dirty="0"/>
              <a:t>, il n</a:t>
            </a:r>
            <a:r>
              <a:rPr lang="fr-CA" sz="2400" dirty="0">
                <a:cs typeface="Arial" panose="020B0604020202020204" pitchFamily="34" charset="0"/>
              </a:rPr>
              <a:t>'</a:t>
            </a:r>
            <a:r>
              <a:rPr lang="fr-CA" sz="2400" dirty="0"/>
              <a:t>y a aucun contrôle préventif de </a:t>
            </a:r>
            <a:r>
              <a:rPr lang="fr-CA" sz="2400" b="1" dirty="0"/>
              <a:t>salubrité alimentaire </a:t>
            </a:r>
            <a:r>
              <a:rPr lang="fr-CA" sz="2400" dirty="0"/>
              <a:t>contenu dans le RSAC qui n</a:t>
            </a:r>
            <a:r>
              <a:rPr lang="fr-CA" sz="2400" dirty="0">
                <a:cs typeface="Arial" panose="020B0604020202020204" pitchFamily="34" charset="0"/>
              </a:rPr>
              <a:t>'</a:t>
            </a:r>
            <a:r>
              <a:rPr lang="fr-CA" sz="2400" dirty="0"/>
              <a:t>est pas déjà couvert par les exigences du programme CanadaGAP.</a:t>
            </a:r>
          </a:p>
          <a:p>
            <a:pPr>
              <a:lnSpc>
                <a:spcPct val="120000"/>
              </a:lnSpc>
            </a:pPr>
            <a:r>
              <a:rPr lang="fr-CA" sz="2400" dirty="0"/>
              <a:t>Voilà pourquoi l</a:t>
            </a:r>
            <a:r>
              <a:rPr lang="fr-CA" sz="2400" dirty="0">
                <a:cs typeface="Arial" panose="020B0604020202020204" pitchFamily="34" charset="0"/>
              </a:rPr>
              <a:t>'</a:t>
            </a:r>
            <a:r>
              <a:rPr lang="fr-CA" sz="2400" dirty="0"/>
              <a:t>ACIA reconnaît CanadaGAP en tant que </a:t>
            </a:r>
            <a:br>
              <a:rPr lang="fr-CA" sz="2400" dirty="0"/>
            </a:br>
            <a:r>
              <a:rPr lang="fr-CA" sz="2400" dirty="0"/>
              <a:t>« système modèle » pour les contrôles préventifs dans le secteur horticole.</a:t>
            </a:r>
          </a:p>
          <a:p>
            <a:pPr>
              <a:lnSpc>
                <a:spcPct val="100000"/>
              </a:lnSpc>
            </a:pPr>
            <a:endParaRPr lang="fr-CA" sz="2400" dirty="0"/>
          </a:p>
          <a:p>
            <a:endParaRPr lang="fr-CA" sz="2400" dirty="0">
              <a:solidFill>
                <a:srgbClr val="FF0000"/>
              </a:solidFill>
            </a:endParaRPr>
          </a:p>
          <a:p>
            <a:endParaRPr lang="fr-CA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8473D693-BDB8-461A-A376-A94E9B376980}"/>
              </a:ext>
            </a:extLst>
          </p:cNvPr>
          <p:cNvSpPr txBox="1">
            <a:spLocks/>
          </p:cNvSpPr>
          <p:nvPr/>
        </p:nvSpPr>
        <p:spPr>
          <a:xfrm>
            <a:off x="554281" y="815159"/>
            <a:ext cx="8204375" cy="489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Sitka Subheading" panose="0200050500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n-US" sz="2500" b="1" dirty="0">
                <a:solidFill>
                  <a:srgbClr val="0B4578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(suite)</a:t>
            </a:r>
          </a:p>
        </p:txBody>
      </p:sp>
    </p:spTree>
    <p:extLst>
      <p:ext uri="{BB962C8B-B14F-4D97-AF65-F5344CB8AC3E}">
        <p14:creationId xmlns:p14="http://schemas.microsoft.com/office/powerpoint/2010/main" val="3666344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8B0864-363F-48A9-BACB-66309A3E5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6062"/>
            <a:ext cx="7886700" cy="1209752"/>
          </a:xfrm>
        </p:spPr>
        <p:txBody>
          <a:bodyPr>
            <a:normAutofit/>
          </a:bodyPr>
          <a:lstStyle/>
          <a:p>
            <a:r>
              <a:rPr lang="fr-CA" dirty="0"/>
              <a:t>Plan de contrôle préventif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EC79A0-53A7-4C6B-B48C-01DCC44EB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5814"/>
            <a:ext cx="7886700" cy="453910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fr-CA" dirty="0"/>
              <a:t>Le RSAC exige que les entreprises alimentaires aient un « plan de contrôle préventif ».</a:t>
            </a:r>
          </a:p>
          <a:p>
            <a:pPr>
              <a:lnSpc>
                <a:spcPct val="120000"/>
              </a:lnSpc>
            </a:pPr>
            <a:r>
              <a:rPr lang="fr-CA" dirty="0"/>
              <a:t>Avoir un programme de salubrité alimentaire et des procédures en place, tel que requis par CanadaGAP,  </a:t>
            </a:r>
            <a:r>
              <a:rPr lang="fr-CA" u="sng" dirty="0"/>
              <a:t>est la même chose</a:t>
            </a:r>
            <a:r>
              <a:rPr lang="fr-CA" dirty="0"/>
              <a:t> que d</a:t>
            </a:r>
            <a:r>
              <a:rPr lang="fr-CA" dirty="0">
                <a:cs typeface="Arial" panose="020B0604020202020204" pitchFamily="34" charset="0"/>
              </a:rPr>
              <a:t>'</a:t>
            </a:r>
            <a:r>
              <a:rPr lang="fr-CA" dirty="0"/>
              <a:t>avoir un plan de contrôle préventif de salubrité alimentaire, tel que requis par le règlement.</a:t>
            </a:r>
          </a:p>
          <a:p>
            <a:endParaRPr lang="fr-CA" sz="2400" dirty="0">
              <a:solidFill>
                <a:srgbClr val="FF0000"/>
              </a:solidFill>
            </a:endParaRPr>
          </a:p>
          <a:p>
            <a:endParaRPr lang="fr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821" y="1000781"/>
            <a:ext cx="130658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04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8B0864-363F-48A9-BACB-66309A3E5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6062"/>
            <a:ext cx="7886700" cy="1209752"/>
          </a:xfrm>
        </p:spPr>
        <p:txBody>
          <a:bodyPr>
            <a:normAutofit fontScale="90000"/>
          </a:bodyPr>
          <a:lstStyle/>
          <a:p>
            <a:r>
              <a:rPr lang="fr-CA" dirty="0"/>
              <a:t>Plan de contrôle préventif écrit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EC79A0-53A7-4C6B-B48C-01DCC44EB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7390"/>
            <a:ext cx="8175108" cy="4666431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fr-CA" dirty="0"/>
              <a:t>Le règlement exige que les entreprises d</a:t>
            </a:r>
            <a:r>
              <a:rPr lang="fr-CA" dirty="0">
                <a:cs typeface="Arial" panose="020B0604020202020204" pitchFamily="34" charset="0"/>
              </a:rPr>
              <a:t>'</a:t>
            </a:r>
            <a:r>
              <a:rPr lang="fr-CA" dirty="0"/>
              <a:t>une certaine taille aient un plan de contrôle préventif </a:t>
            </a:r>
            <a:r>
              <a:rPr lang="fr-CA" b="1" dirty="0"/>
              <a:t>écrit</a:t>
            </a:r>
            <a:r>
              <a:rPr lang="fr-CA" dirty="0"/>
              <a:t>.</a:t>
            </a:r>
          </a:p>
          <a:p>
            <a:pPr>
              <a:lnSpc>
                <a:spcPct val="120000"/>
              </a:lnSpc>
            </a:pPr>
            <a:r>
              <a:rPr lang="fr-CA" i="1" dirty="0"/>
              <a:t>Documenter</a:t>
            </a:r>
            <a:r>
              <a:rPr lang="fr-CA" dirty="0"/>
              <a:t> les procédures qui sont suivies en terme de salubrité alimentaire, incluant la tenue des registres requis par CanadaGAP, </a:t>
            </a:r>
            <a:r>
              <a:rPr lang="fr-CA" u="sng" dirty="0"/>
              <a:t>est la même chose</a:t>
            </a:r>
            <a:r>
              <a:rPr lang="fr-CA" dirty="0"/>
              <a:t> que d</a:t>
            </a:r>
            <a:r>
              <a:rPr lang="fr-CA" dirty="0">
                <a:cs typeface="Arial" panose="020B0604020202020204" pitchFamily="34" charset="0"/>
              </a:rPr>
              <a:t>'</a:t>
            </a:r>
            <a:r>
              <a:rPr lang="fr-CA" dirty="0"/>
              <a:t>avoir un plan de contrôle préventif écrit pour la salubrité alimentaire, tel que requis par le règlement.</a:t>
            </a:r>
          </a:p>
          <a:p>
            <a:pPr>
              <a:lnSpc>
                <a:spcPct val="100000"/>
              </a:lnSpc>
            </a:pPr>
            <a:endParaRPr lang="fr-CA" sz="2400" dirty="0"/>
          </a:p>
          <a:p>
            <a:endParaRPr lang="fr-CA" sz="2400" dirty="0">
              <a:solidFill>
                <a:srgbClr val="FF0000"/>
              </a:solidFill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86800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8B0864-363F-48A9-BACB-66309A3E5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6062"/>
            <a:ext cx="7886700" cy="1209752"/>
          </a:xfrm>
        </p:spPr>
        <p:txBody>
          <a:bodyPr>
            <a:normAutofit/>
          </a:bodyPr>
          <a:lstStyle/>
          <a:p>
            <a:r>
              <a:rPr lang="fr-CA" dirty="0"/>
              <a:t>Traçabilité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EC79A0-53A7-4C6B-B48C-01DCC44EB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6284"/>
            <a:ext cx="7886700" cy="44349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r-CA" dirty="0"/>
              <a:t>Les exigences de CanadaGAP en terme de traçabilité sont conformes avec les attentes de traçabilité du RSAC.</a:t>
            </a:r>
            <a:endParaRPr lang="fr-CA" strike="sngStrike" dirty="0"/>
          </a:p>
          <a:p>
            <a:pPr>
              <a:lnSpc>
                <a:spcPct val="120000"/>
              </a:lnSpc>
            </a:pPr>
            <a:r>
              <a:rPr lang="fr-CA" dirty="0"/>
              <a:t>CanadaGAP examine actuellement les exigences liées à l</a:t>
            </a:r>
            <a:r>
              <a:rPr lang="fr-CA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’</a:t>
            </a:r>
            <a:r>
              <a:rPr lang="fr-CA" dirty="0"/>
              <a:t>étiquetage du code de lot des articles de consommation préemballés. Ces dispositions seront appliquées en vertu du RSAC à partir de 2021.</a:t>
            </a:r>
            <a:endParaRPr lang="fr-CA" strike="sngStrike" dirty="0"/>
          </a:p>
          <a:p>
            <a:endParaRPr lang="fr-CA" sz="2400" dirty="0">
              <a:solidFill>
                <a:srgbClr val="FF0000"/>
              </a:solidFill>
            </a:endParaRPr>
          </a:p>
          <a:p>
            <a:endParaRPr lang="fr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37" y="121297"/>
            <a:ext cx="1215974" cy="1188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761" y="431043"/>
            <a:ext cx="1196819" cy="1188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485" y="121297"/>
            <a:ext cx="1213258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32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6185</TotalTime>
  <Words>2250</Words>
  <Application>Microsoft Office PowerPoint</Application>
  <PresentationFormat>On-screen Show (4:3)</PresentationFormat>
  <Paragraphs>204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Malgun Gothic</vt:lpstr>
      <vt:lpstr>Microsoft JhengHei</vt:lpstr>
      <vt:lpstr>Microsoft JhengHei UI</vt:lpstr>
      <vt:lpstr>Arial</vt:lpstr>
      <vt:lpstr>Calibri</vt:lpstr>
      <vt:lpstr>Myriad Pro</vt:lpstr>
      <vt:lpstr>Symbol</vt:lpstr>
      <vt:lpstr>Office Theme</vt:lpstr>
      <vt:lpstr>L'alignement CanadaGAP sur le  Règlement sur la salubrité des aliments au Canada </vt:lpstr>
      <vt:lpstr>Avis</vt:lpstr>
      <vt:lpstr>Aperçu de la présentation</vt:lpstr>
      <vt:lpstr>CanadaGAP et le RSAC  </vt:lpstr>
      <vt:lpstr>Contrôles préventifs</vt:lpstr>
      <vt:lpstr>Contrôles préventifs  </vt:lpstr>
      <vt:lpstr>Plan de contrôle préventif</vt:lpstr>
      <vt:lpstr>Plan de contrôle préventif écrit</vt:lpstr>
      <vt:lpstr>Traçabilité</vt:lpstr>
      <vt:lpstr>Qui a fait la comparaison?</vt:lpstr>
      <vt:lpstr>Est-ce qu'il y a des différences?</vt:lpstr>
      <vt:lpstr>Reconnaissance gouvernementale</vt:lpstr>
      <vt:lpstr>Reconnaissance gouvernementale</vt:lpstr>
      <vt:lpstr>Reconnaissance gouvernementale</vt:lpstr>
      <vt:lpstr>Politique de l’ACIA sur la certification privée</vt:lpstr>
      <vt:lpstr>Politique de l’ACIA sur la certification privée</vt:lpstr>
      <vt:lpstr>Résultats de l’évaluation de l’ACIA</vt:lpstr>
      <vt:lpstr>Comment CanadaGAP cadre avec le RSAC</vt:lpstr>
      <vt:lpstr>Plan de contrôle préventif comparé aux modèles HACCP de CanadaGAP</vt:lpstr>
      <vt:lpstr>Modèles génériques HACCP </vt:lpstr>
      <vt:lpstr>PowerPoint Presentation</vt:lpstr>
      <vt:lpstr>Modèles génériques HACCP  </vt:lpstr>
      <vt:lpstr>Modèles génériques HACCP </vt:lpstr>
      <vt:lpstr> Plans HACCP adaptés au site</vt:lpstr>
      <vt:lpstr>Plan de contrôle préventif comparé aux modèles HACCP de CanadaGAP</vt:lpstr>
      <vt:lpstr>Contrôles préventifs non liés à la salubrité alimentaire </vt:lpstr>
      <vt:lpstr>Contrôles préventifs non liés à la salubrité alimentaire  </vt:lpstr>
      <vt:lpstr>Des questions</vt:lpstr>
      <vt:lpstr>Coordonnées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Amelia Balsillie</dc:creator>
  <cp:lastModifiedBy>Lynne Parisien</cp:lastModifiedBy>
  <cp:revision>399</cp:revision>
  <cp:lastPrinted>2018-10-30T11:58:22Z</cp:lastPrinted>
  <dcterms:created xsi:type="dcterms:W3CDTF">2017-01-09T18:47:23Z</dcterms:created>
  <dcterms:modified xsi:type="dcterms:W3CDTF">2020-04-07T14:10:23Z</dcterms:modified>
</cp:coreProperties>
</file>